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74" r:id="rId7"/>
    <p:sldId id="265" r:id="rId8"/>
    <p:sldId id="269" r:id="rId9"/>
    <p:sldId id="270" r:id="rId10"/>
    <p:sldId id="271" r:id="rId11"/>
    <p:sldId id="272" r:id="rId12"/>
    <p:sldId id="273" r:id="rId13"/>
    <p:sldId id="263" r:id="rId14"/>
    <p:sldId id="275" r:id="rId15"/>
    <p:sldId id="264" r:id="rId16"/>
    <p:sldId id="266" r:id="rId17"/>
    <p:sldId id="276" r:id="rId18"/>
    <p:sldId id="267" r:id="rId19"/>
    <p:sldId id="26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8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D7B4C44-B725-481C-A1FC-0D3D7F8B3A38}" type="datetimeFigureOut">
              <a:rPr lang="en-US" smtClean="0"/>
              <a:t>1/24/2013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EC589FD-2441-47D6-99A3-A268012404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7B4C44-B725-481C-A1FC-0D3D7F8B3A38}" type="datetimeFigureOut">
              <a:rPr lang="en-US" smtClean="0"/>
              <a:t>1/24/2013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C589FD-2441-47D6-99A3-A268012404B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7B4C44-B725-481C-A1FC-0D3D7F8B3A38}" type="datetimeFigureOut">
              <a:rPr lang="en-US" smtClean="0"/>
              <a:t>1/24/2013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C589FD-2441-47D6-99A3-A268012404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D7B4C44-B725-481C-A1FC-0D3D7F8B3A38}" type="datetimeFigureOut">
              <a:rPr lang="en-US" smtClean="0"/>
              <a:t>1/24/2013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C589FD-2441-47D6-99A3-A268012404B2}"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D7B4C44-B725-481C-A1FC-0D3D7F8B3A38}" type="datetimeFigureOut">
              <a:rPr lang="en-US" smtClean="0"/>
              <a:t>1/24/2013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EC589FD-2441-47D6-99A3-A268012404B2}"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D7B4C44-B725-481C-A1FC-0D3D7F8B3A38}" type="datetimeFigureOut">
              <a:rPr lang="en-US" smtClean="0"/>
              <a:t>1/24/2013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EC589FD-2441-47D6-99A3-A268012404B2}"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D7B4C44-B725-481C-A1FC-0D3D7F8B3A38}" type="datetimeFigureOut">
              <a:rPr lang="en-US" smtClean="0"/>
              <a:t>1/24/2013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EC589FD-2441-47D6-99A3-A268012404B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D7B4C44-B725-481C-A1FC-0D3D7F8B3A38}" type="datetimeFigureOut">
              <a:rPr lang="en-US" smtClean="0"/>
              <a:t>1/24/2013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EC589FD-2441-47D6-99A3-A268012404B2}"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D7B4C44-B725-481C-A1FC-0D3D7F8B3A38}" type="datetimeFigureOut">
              <a:rPr lang="en-US" smtClean="0"/>
              <a:t>1/24/2013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EC589FD-2441-47D6-99A3-A268012404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D7B4C44-B725-481C-A1FC-0D3D7F8B3A38}" type="datetimeFigureOut">
              <a:rPr lang="en-US" smtClean="0"/>
              <a:t>1/24/2013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EC589FD-2441-47D6-99A3-A268012404B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D7B4C44-B725-481C-A1FC-0D3D7F8B3A38}" type="datetimeFigureOut">
              <a:rPr lang="en-US" smtClean="0"/>
              <a:t>1/24/2013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EC589FD-2441-47D6-99A3-A268012404B2}"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D7B4C44-B725-481C-A1FC-0D3D7F8B3A38}" type="datetimeFigureOut">
              <a:rPr lang="en-US" smtClean="0"/>
              <a:t>1/24/2013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EC589FD-2441-47D6-99A3-A268012404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unep.org/pdf/IWR_2012.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census.gov/hhes/www/poverty/data/threshld/index.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Lecture 2: Happiness, Wealth and Poverty in Scripture</a:t>
            </a:r>
            <a:endParaRPr lang="en-US" dirty="0"/>
          </a:p>
        </p:txBody>
      </p:sp>
      <p:sp>
        <p:nvSpPr>
          <p:cNvPr id="3" name="Subtitle 2"/>
          <p:cNvSpPr>
            <a:spLocks noGrp="1"/>
          </p:cNvSpPr>
          <p:nvPr>
            <p:ph type="subTitle" idx="1"/>
          </p:nvPr>
        </p:nvSpPr>
        <p:spPr/>
        <p:txBody>
          <a:bodyPr/>
          <a:lstStyle/>
          <a:p>
            <a:r>
              <a:rPr lang="en-US" dirty="0" smtClean="0"/>
              <a:t>Dr. Ann T. Orlando</a:t>
            </a:r>
          </a:p>
          <a:p>
            <a:r>
              <a:rPr lang="en-US" dirty="0" smtClean="0"/>
              <a:t>31 </a:t>
            </a:r>
            <a:r>
              <a:rPr lang="en-US" dirty="0" smtClean="0"/>
              <a:t>January 2013</a:t>
            </a:r>
            <a:endParaRPr lang="en-US" dirty="0"/>
          </a:p>
        </p:txBody>
      </p:sp>
    </p:spTree>
    <p:extLst>
      <p:ext uri="{BB962C8B-B14F-4D97-AF65-F5344CB8AC3E}">
        <p14:creationId xmlns:p14="http://schemas.microsoft.com/office/powerpoint/2010/main" val="41477496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Distinguishes between</a:t>
            </a:r>
          </a:p>
          <a:p>
            <a:pPr lvl="1"/>
            <a:r>
              <a:rPr lang="en-US" dirty="0" smtClean="0"/>
              <a:t>Proper management of material possessions (economics) such as household management</a:t>
            </a:r>
          </a:p>
          <a:p>
            <a:pPr lvl="1"/>
            <a:r>
              <a:rPr lang="en-US" dirty="0" smtClean="0"/>
              <a:t>Grabbing wealth (chrematistics) such as retail trade</a:t>
            </a:r>
          </a:p>
          <a:p>
            <a:r>
              <a:rPr lang="en-US" dirty="0" smtClean="0"/>
              <a:t>According to Aristotle, retail trade is unjust because wealth is gained by manipulating prices</a:t>
            </a:r>
          </a:p>
          <a:p>
            <a:pPr lvl="1"/>
            <a:r>
              <a:rPr lang="en-US" dirty="0" smtClean="0"/>
              <a:t>Worst sort is usury in which money is made on money, completely divorced form ‘natural’ price of goods</a:t>
            </a:r>
          </a:p>
          <a:p>
            <a:r>
              <a:rPr lang="en-US" dirty="0" smtClean="0"/>
              <a:t>But Aristotle does not believe all should have exactly the same amount.  Some according to their merits (ability to manage), should have greater material possessions; this is Aristotle’s notion of distributive justice</a:t>
            </a:r>
          </a:p>
        </p:txBody>
      </p:sp>
      <p:sp>
        <p:nvSpPr>
          <p:cNvPr id="3" name="Title 2"/>
          <p:cNvSpPr>
            <a:spLocks noGrp="1"/>
          </p:cNvSpPr>
          <p:nvPr>
            <p:ph type="title"/>
          </p:nvPr>
        </p:nvSpPr>
        <p:spPr/>
        <p:txBody>
          <a:bodyPr/>
          <a:lstStyle/>
          <a:p>
            <a:r>
              <a:rPr lang="en-US" dirty="0" smtClean="0"/>
              <a:t>Aristotle on Economic Justice</a:t>
            </a:r>
            <a:endParaRPr lang="en-US" dirty="0"/>
          </a:p>
        </p:txBody>
      </p:sp>
    </p:spTree>
    <p:extLst>
      <p:ext uri="{BB962C8B-B14F-4D97-AF65-F5344CB8AC3E}">
        <p14:creationId xmlns:p14="http://schemas.microsoft.com/office/powerpoint/2010/main" val="2585593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Wealth and poverty measured by attainment (or not) of appropriate desires</a:t>
            </a:r>
          </a:p>
          <a:p>
            <a:r>
              <a:rPr lang="en-US" dirty="0" smtClean="0"/>
              <a:t>Desires may be</a:t>
            </a:r>
          </a:p>
          <a:p>
            <a:pPr lvl="1"/>
            <a:r>
              <a:rPr lang="en-US" dirty="0" smtClean="0"/>
              <a:t>1. Natural and necessary (basic food)</a:t>
            </a:r>
          </a:p>
          <a:p>
            <a:pPr lvl="1"/>
            <a:r>
              <a:rPr lang="en-US" dirty="0" smtClean="0"/>
              <a:t>2. Natural and unnecessary (variety of gourmet food)</a:t>
            </a:r>
          </a:p>
          <a:p>
            <a:pPr lvl="1"/>
            <a:r>
              <a:rPr lang="en-US" dirty="0" smtClean="0"/>
              <a:t>3. Unnatural and </a:t>
            </a:r>
            <a:r>
              <a:rPr lang="en-US" dirty="0" smtClean="0"/>
              <a:t>unnecessary (</a:t>
            </a:r>
            <a:r>
              <a:rPr lang="en-US" dirty="0" smtClean="0"/>
              <a:t>chocolate cake all the time)</a:t>
            </a:r>
          </a:p>
          <a:p>
            <a:r>
              <a:rPr lang="en-US" dirty="0" smtClean="0"/>
              <a:t>A happy person is one who has material possessions to satisfy the first type of desires</a:t>
            </a:r>
          </a:p>
          <a:p>
            <a:r>
              <a:rPr lang="en-US" dirty="0" smtClean="0"/>
              <a:t>Property should not be held in common, at least property which satisfies the first type of desire </a:t>
            </a:r>
          </a:p>
        </p:txBody>
      </p:sp>
      <p:sp>
        <p:nvSpPr>
          <p:cNvPr id="3" name="Title 2"/>
          <p:cNvSpPr>
            <a:spLocks noGrp="1"/>
          </p:cNvSpPr>
          <p:nvPr>
            <p:ph type="title"/>
          </p:nvPr>
        </p:nvSpPr>
        <p:spPr/>
        <p:txBody>
          <a:bodyPr>
            <a:normAutofit fontScale="90000"/>
          </a:bodyPr>
          <a:lstStyle/>
          <a:p>
            <a:r>
              <a:rPr lang="en-US" dirty="0" smtClean="0"/>
              <a:t>Epicurus on wealth and poverty	</a:t>
            </a:r>
            <a:endParaRPr lang="en-US" dirty="0"/>
          </a:p>
        </p:txBody>
      </p:sp>
    </p:spTree>
    <p:extLst>
      <p:ext uri="{BB962C8B-B14F-4D97-AF65-F5344CB8AC3E}">
        <p14:creationId xmlns:p14="http://schemas.microsoft.com/office/powerpoint/2010/main" val="1222441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Not unlike Epicureans</a:t>
            </a:r>
          </a:p>
          <a:p>
            <a:r>
              <a:rPr lang="en-US" dirty="0" smtClean="0"/>
              <a:t>Wealth is a hindrance to contemplation of wisdom;</a:t>
            </a:r>
          </a:p>
          <a:p>
            <a:r>
              <a:rPr lang="en-US" dirty="0" smtClean="0"/>
              <a:t>Very opposed to usury, as it seemed to be making money out of ‘nothing’</a:t>
            </a:r>
          </a:p>
          <a:p>
            <a:r>
              <a:rPr lang="en-US" dirty="0" smtClean="0"/>
              <a:t>But discouraged not only lenders but borrowers</a:t>
            </a:r>
          </a:p>
          <a:p>
            <a:pPr lvl="1"/>
            <a:r>
              <a:rPr lang="en-US" dirty="0" smtClean="0"/>
              <a:t>One should be content with whatever Providence has provided, and try to grasp for more by borrowing</a:t>
            </a:r>
            <a:endParaRPr lang="en-US" dirty="0"/>
          </a:p>
        </p:txBody>
      </p:sp>
      <p:sp>
        <p:nvSpPr>
          <p:cNvPr id="3" name="Title 2"/>
          <p:cNvSpPr>
            <a:spLocks noGrp="1"/>
          </p:cNvSpPr>
          <p:nvPr>
            <p:ph type="title"/>
          </p:nvPr>
        </p:nvSpPr>
        <p:spPr/>
        <p:txBody>
          <a:bodyPr/>
          <a:lstStyle/>
          <a:p>
            <a:r>
              <a:rPr lang="en-US" dirty="0" smtClean="0"/>
              <a:t>Stoics on Wealth and Poverty</a:t>
            </a:r>
            <a:endParaRPr lang="en-US" dirty="0"/>
          </a:p>
        </p:txBody>
      </p:sp>
    </p:spTree>
    <p:extLst>
      <p:ext uri="{BB962C8B-B14F-4D97-AF65-F5344CB8AC3E}">
        <p14:creationId xmlns:p14="http://schemas.microsoft.com/office/powerpoint/2010/main" val="2732131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i="1" dirty="0" err="1" smtClean="0"/>
              <a:t>Plousios</a:t>
            </a:r>
            <a:r>
              <a:rPr lang="en-US" dirty="0" smtClean="0"/>
              <a:t> abundant, wealthy, abounding; a rich man</a:t>
            </a:r>
          </a:p>
          <a:p>
            <a:pPr lvl="1"/>
            <a:r>
              <a:rPr lang="en-US" dirty="0"/>
              <a:t>Related concept of arrogance, </a:t>
            </a:r>
            <a:r>
              <a:rPr lang="en-US" i="1" dirty="0" err="1" smtClean="0"/>
              <a:t>uperephavos</a:t>
            </a:r>
            <a:endParaRPr lang="en-US" dirty="0" smtClean="0"/>
          </a:p>
          <a:p>
            <a:r>
              <a:rPr lang="en-US" i="1" dirty="0" err="1" smtClean="0"/>
              <a:t>Ptochos</a:t>
            </a:r>
            <a:r>
              <a:rPr lang="en-US" dirty="0" smtClean="0"/>
              <a:t> poor, beggar, indigent</a:t>
            </a:r>
          </a:p>
          <a:p>
            <a:pPr lvl="1"/>
            <a:r>
              <a:rPr lang="en-US" dirty="0"/>
              <a:t>Related concept of humble, </a:t>
            </a:r>
            <a:r>
              <a:rPr lang="en-US" i="1" dirty="0" err="1" smtClean="0"/>
              <a:t>tapainos</a:t>
            </a:r>
            <a:endParaRPr lang="en-US" i="1" dirty="0" smtClean="0"/>
          </a:p>
          <a:p>
            <a:r>
              <a:rPr lang="en-US" dirty="0" smtClean="0"/>
              <a:t>Also</a:t>
            </a:r>
            <a:r>
              <a:rPr lang="en-US" i="1" dirty="0" smtClean="0"/>
              <a:t> </a:t>
            </a:r>
            <a:r>
              <a:rPr lang="en-US" i="1" dirty="0" err="1" smtClean="0"/>
              <a:t>penes</a:t>
            </a:r>
            <a:r>
              <a:rPr lang="en-US" i="1" dirty="0" smtClean="0"/>
              <a:t>,</a:t>
            </a:r>
            <a:r>
              <a:rPr lang="en-US" dirty="0" smtClean="0"/>
              <a:t> or working poor as in day laborers for hire</a:t>
            </a:r>
            <a:endParaRPr lang="en-US" dirty="0"/>
          </a:p>
          <a:p>
            <a:pPr lvl="1"/>
            <a:endParaRPr lang="en-US" dirty="0" smtClean="0"/>
          </a:p>
        </p:txBody>
      </p:sp>
      <p:sp>
        <p:nvSpPr>
          <p:cNvPr id="3" name="Title 2"/>
          <p:cNvSpPr>
            <a:spLocks noGrp="1"/>
          </p:cNvSpPr>
          <p:nvPr>
            <p:ph type="title"/>
          </p:nvPr>
        </p:nvSpPr>
        <p:spPr/>
        <p:txBody>
          <a:bodyPr>
            <a:normAutofit fontScale="90000"/>
          </a:bodyPr>
          <a:lstStyle/>
          <a:p>
            <a:r>
              <a:rPr lang="en-US" dirty="0" smtClean="0"/>
              <a:t>Biblical Greek for Wealthy and Poor</a:t>
            </a:r>
            <a:endParaRPr lang="en-US" dirty="0"/>
          </a:p>
        </p:txBody>
      </p:sp>
    </p:spTree>
    <p:extLst>
      <p:ext uri="{BB962C8B-B14F-4D97-AF65-F5344CB8AC3E}">
        <p14:creationId xmlns:p14="http://schemas.microsoft.com/office/powerpoint/2010/main" val="1781980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Land (as usual in antiquity) was basis for wealth</a:t>
            </a:r>
          </a:p>
          <a:p>
            <a:r>
              <a:rPr lang="en-US" dirty="0" smtClean="0"/>
              <a:t>However, land ownership for people Israel was because God allowed them to own the land</a:t>
            </a:r>
          </a:p>
          <a:p>
            <a:r>
              <a:rPr lang="en-US" dirty="0" smtClean="0"/>
              <a:t>The land, Israel, fundamentally belongs to God, not to any individual or even to the nation Israel; this implies:</a:t>
            </a:r>
          </a:p>
          <a:p>
            <a:pPr lvl="1"/>
            <a:r>
              <a:rPr lang="en-US" dirty="0" smtClean="0"/>
              <a:t>Land itself must be treated with care, such as allowing land to rest every 7 years (Exod. 23:10-11)</a:t>
            </a:r>
          </a:p>
          <a:p>
            <a:pPr lvl="1"/>
            <a:r>
              <a:rPr lang="en-US" dirty="0" smtClean="0"/>
              <a:t>Land could not be sold in perpetuity; had to revert to original owner or next of kin at jubilee (</a:t>
            </a:r>
            <a:r>
              <a:rPr lang="en-US" dirty="0" err="1" smtClean="0"/>
              <a:t>Num</a:t>
            </a:r>
            <a:r>
              <a:rPr lang="en-US" dirty="0" smtClean="0"/>
              <a:t> 36:4)</a:t>
            </a:r>
          </a:p>
        </p:txBody>
      </p:sp>
      <p:sp>
        <p:nvSpPr>
          <p:cNvPr id="3" name="Title 2"/>
          <p:cNvSpPr>
            <a:spLocks noGrp="1"/>
          </p:cNvSpPr>
          <p:nvPr>
            <p:ph type="title"/>
          </p:nvPr>
        </p:nvSpPr>
        <p:spPr/>
        <p:txBody>
          <a:bodyPr>
            <a:normAutofit fontScale="90000"/>
          </a:bodyPr>
          <a:lstStyle/>
          <a:p>
            <a:r>
              <a:rPr lang="en-US" dirty="0" smtClean="0"/>
              <a:t>Property (Land) Rights in Old Testament</a:t>
            </a:r>
            <a:endParaRPr lang="en-US" dirty="0"/>
          </a:p>
        </p:txBody>
      </p:sp>
    </p:spTree>
    <p:extLst>
      <p:ext uri="{BB962C8B-B14F-4D97-AF65-F5344CB8AC3E}">
        <p14:creationId xmlns:p14="http://schemas.microsoft.com/office/powerpoint/2010/main" val="6446798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Mixed view of rich and poor </a:t>
            </a:r>
          </a:p>
          <a:p>
            <a:r>
              <a:rPr lang="en-US" dirty="0" smtClean="0"/>
              <a:t>Individual rich and poor </a:t>
            </a:r>
          </a:p>
          <a:p>
            <a:pPr lvl="1"/>
            <a:r>
              <a:rPr lang="en-US" dirty="0" smtClean="0"/>
              <a:t>Rich enjoying God’s blessing as in </a:t>
            </a:r>
            <a:r>
              <a:rPr lang="en-US" dirty="0"/>
              <a:t>Lev. 26:3-10; Prov. 10:22</a:t>
            </a:r>
          </a:p>
          <a:p>
            <a:pPr lvl="1"/>
            <a:r>
              <a:rPr lang="en-US" dirty="0" smtClean="0"/>
              <a:t>Poor suffer God’s judgment and punishment as in Lev. 26:14-26; Ps 109:10-11 and Prov. 13:18, 21, 25.</a:t>
            </a:r>
          </a:p>
          <a:p>
            <a:r>
              <a:rPr lang="en-US" dirty="0" smtClean="0"/>
              <a:t>Also corruption of powerful rich against struggling poor, especially people Israel,</a:t>
            </a:r>
          </a:p>
          <a:p>
            <a:pPr lvl="1"/>
            <a:r>
              <a:rPr lang="en-US" dirty="0" smtClean="0"/>
              <a:t>Example story of </a:t>
            </a:r>
            <a:r>
              <a:rPr lang="en-US" dirty="0" err="1" smtClean="0"/>
              <a:t>Naboth</a:t>
            </a:r>
            <a:r>
              <a:rPr lang="en-US" dirty="0" smtClean="0"/>
              <a:t>, Ahab and Elijah (1 Kings 21)</a:t>
            </a:r>
          </a:p>
          <a:p>
            <a:pPr lvl="1"/>
            <a:r>
              <a:rPr lang="en-US" dirty="0" smtClean="0"/>
              <a:t>Prophets in general cry out against the unjust, powerful rich</a:t>
            </a:r>
          </a:p>
        </p:txBody>
      </p:sp>
      <p:sp>
        <p:nvSpPr>
          <p:cNvPr id="3" name="Title 2"/>
          <p:cNvSpPr>
            <a:spLocks noGrp="1"/>
          </p:cNvSpPr>
          <p:nvPr>
            <p:ph type="title"/>
          </p:nvPr>
        </p:nvSpPr>
        <p:spPr/>
        <p:txBody>
          <a:bodyPr>
            <a:normAutofit fontScale="90000"/>
          </a:bodyPr>
          <a:lstStyle/>
          <a:p>
            <a:r>
              <a:rPr lang="en-US" dirty="0" smtClean="0"/>
              <a:t>Old Testament Concepts of Rich and Poor</a:t>
            </a:r>
            <a:endParaRPr lang="en-US" dirty="0"/>
          </a:p>
        </p:txBody>
      </p:sp>
    </p:spTree>
    <p:extLst>
      <p:ext uri="{BB962C8B-B14F-4D97-AF65-F5344CB8AC3E}">
        <p14:creationId xmlns:p14="http://schemas.microsoft.com/office/powerpoint/2010/main" val="3867712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Laborer is due a day’s wage and cannot be withheld; Lev. 19:9-10; Sir 34:22</a:t>
            </a:r>
          </a:p>
          <a:p>
            <a:r>
              <a:rPr lang="en-US" dirty="0" smtClean="0"/>
              <a:t>No partiality should be shown in law based on wealth; Lev 19:19; Isa 10:1-2</a:t>
            </a:r>
          </a:p>
          <a:p>
            <a:r>
              <a:rPr lang="en-US" dirty="0" smtClean="0"/>
              <a:t>No usury, also basic needs should never be used to guarantee a loan, </a:t>
            </a:r>
            <a:r>
              <a:rPr lang="en-US" dirty="0" err="1" smtClean="0"/>
              <a:t>Exod</a:t>
            </a:r>
            <a:r>
              <a:rPr lang="en-US" dirty="0" smtClean="0"/>
              <a:t> 22:25-27</a:t>
            </a:r>
          </a:p>
          <a:p>
            <a:r>
              <a:rPr lang="en-US" dirty="0" smtClean="0"/>
              <a:t>Gleanings from harvest must be left for poor on the land Lev 19:9-10</a:t>
            </a:r>
          </a:p>
          <a:p>
            <a:r>
              <a:rPr lang="en-US" dirty="0" smtClean="0"/>
              <a:t>Protection for poor who cannot help themselves, such as widows and orphans </a:t>
            </a:r>
            <a:r>
              <a:rPr lang="en-US" dirty="0" err="1" smtClean="0"/>
              <a:t>Exod</a:t>
            </a:r>
            <a:r>
              <a:rPr lang="en-US" dirty="0" smtClean="0"/>
              <a:t> 22:2; </a:t>
            </a:r>
            <a:r>
              <a:rPr lang="en-US" dirty="0" err="1" smtClean="0"/>
              <a:t>Ezek</a:t>
            </a:r>
            <a:r>
              <a:rPr lang="en-US" dirty="0" smtClean="0"/>
              <a:t> 22:7</a:t>
            </a:r>
          </a:p>
          <a:p>
            <a:pPr lvl="1"/>
            <a:endParaRPr lang="en-US" dirty="0"/>
          </a:p>
        </p:txBody>
      </p:sp>
      <p:sp>
        <p:nvSpPr>
          <p:cNvPr id="3" name="Title 2"/>
          <p:cNvSpPr>
            <a:spLocks noGrp="1"/>
          </p:cNvSpPr>
          <p:nvPr>
            <p:ph type="title"/>
          </p:nvPr>
        </p:nvSpPr>
        <p:spPr/>
        <p:txBody>
          <a:bodyPr/>
          <a:lstStyle/>
          <a:p>
            <a:r>
              <a:rPr lang="en-US" dirty="0" smtClean="0"/>
              <a:t>Economic Justice in OT</a:t>
            </a:r>
            <a:endParaRPr lang="en-US" dirty="0"/>
          </a:p>
        </p:txBody>
      </p:sp>
    </p:spTree>
    <p:extLst>
      <p:ext uri="{BB962C8B-B14F-4D97-AF65-F5344CB8AC3E}">
        <p14:creationId xmlns:p14="http://schemas.microsoft.com/office/powerpoint/2010/main" val="3330308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Property not important, or even desirable</a:t>
            </a:r>
          </a:p>
          <a:p>
            <a:r>
              <a:rPr lang="en-US" dirty="0" smtClean="0"/>
              <a:t>Reversal of ‘happiness’ for rich and poor</a:t>
            </a:r>
          </a:p>
          <a:p>
            <a:r>
              <a:rPr lang="en-US" dirty="0" smtClean="0"/>
              <a:t>Thus to be happy requires giving up riches</a:t>
            </a:r>
          </a:p>
          <a:p>
            <a:r>
              <a:rPr lang="en-US" dirty="0" smtClean="0"/>
              <a:t>Voluntary poverty a sign of a Christian </a:t>
            </a:r>
          </a:p>
          <a:p>
            <a:r>
              <a:rPr lang="en-US" dirty="0" smtClean="0"/>
              <a:t>Examine Acts 2 and 4</a:t>
            </a:r>
          </a:p>
          <a:p>
            <a:pPr lvl="1"/>
            <a:r>
              <a:rPr lang="en-US" dirty="0" smtClean="0"/>
              <a:t>Property held in common</a:t>
            </a:r>
          </a:p>
          <a:p>
            <a:pPr lvl="1"/>
            <a:r>
              <a:rPr lang="en-US" dirty="0" smtClean="0"/>
              <a:t>Deacons ‘ordained’ to administer property</a:t>
            </a:r>
          </a:p>
          <a:p>
            <a:pPr lvl="1"/>
            <a:r>
              <a:rPr lang="en-US" dirty="0" smtClean="0"/>
              <a:t>NAB correctly translated not that Christians immediately sold all their property, but that they began selling property and giving to the community</a:t>
            </a:r>
          </a:p>
        </p:txBody>
      </p:sp>
      <p:sp>
        <p:nvSpPr>
          <p:cNvPr id="3" name="Title 2"/>
          <p:cNvSpPr>
            <a:spLocks noGrp="1"/>
          </p:cNvSpPr>
          <p:nvPr>
            <p:ph type="title"/>
          </p:nvPr>
        </p:nvSpPr>
        <p:spPr/>
        <p:txBody>
          <a:bodyPr>
            <a:normAutofit fontScale="90000"/>
          </a:bodyPr>
          <a:lstStyle/>
          <a:p>
            <a:r>
              <a:rPr lang="en-US" dirty="0" smtClean="0"/>
              <a:t>New Principles in New Testament</a:t>
            </a:r>
            <a:endParaRPr lang="en-US" dirty="0"/>
          </a:p>
        </p:txBody>
      </p:sp>
    </p:spTree>
    <p:extLst>
      <p:ext uri="{BB962C8B-B14F-4D97-AF65-F5344CB8AC3E}">
        <p14:creationId xmlns:p14="http://schemas.microsoft.com/office/powerpoint/2010/main" val="11150969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Rich are called upon to share their goods (Story of Rich Man and Lazarus, Luke 16:19-31)</a:t>
            </a:r>
          </a:p>
          <a:p>
            <a:r>
              <a:rPr lang="en-US" dirty="0" smtClean="0"/>
              <a:t>Riches as an obstacle to genuine love and  discipleship (Story of Rich Young Man, Mark 10:17-31)</a:t>
            </a:r>
          </a:p>
          <a:p>
            <a:r>
              <a:rPr lang="en-US" dirty="0" smtClean="0"/>
              <a:t>God has special preference for humble poor (Beatitudes, widow’s mite)</a:t>
            </a:r>
          </a:p>
          <a:p>
            <a:pPr lvl="1"/>
            <a:r>
              <a:rPr lang="en-US" dirty="0" smtClean="0"/>
              <a:t>Source of genuine happiness</a:t>
            </a:r>
            <a:endParaRPr lang="en-US" dirty="0"/>
          </a:p>
        </p:txBody>
      </p:sp>
      <p:sp>
        <p:nvSpPr>
          <p:cNvPr id="3" name="Title 2"/>
          <p:cNvSpPr>
            <a:spLocks noGrp="1"/>
          </p:cNvSpPr>
          <p:nvPr>
            <p:ph type="title"/>
          </p:nvPr>
        </p:nvSpPr>
        <p:spPr/>
        <p:txBody>
          <a:bodyPr>
            <a:normAutofit fontScale="90000"/>
          </a:bodyPr>
          <a:lstStyle/>
          <a:p>
            <a:r>
              <a:rPr lang="en-US" dirty="0" smtClean="0"/>
              <a:t>Some New Testament Concepts of Rich and Poor</a:t>
            </a:r>
            <a:endParaRPr lang="en-US" dirty="0"/>
          </a:p>
        </p:txBody>
      </p:sp>
    </p:spTree>
    <p:extLst>
      <p:ext uri="{BB962C8B-B14F-4D97-AF65-F5344CB8AC3E}">
        <p14:creationId xmlns:p14="http://schemas.microsoft.com/office/powerpoint/2010/main" val="3298019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US" dirty="0"/>
          </a:p>
          <a:p>
            <a:r>
              <a:rPr lang="en-US" dirty="0"/>
              <a:t>Luke 1</a:t>
            </a:r>
          </a:p>
          <a:p>
            <a:r>
              <a:rPr lang="en-US" dirty="0"/>
              <a:t>James</a:t>
            </a:r>
          </a:p>
          <a:p>
            <a:r>
              <a:rPr lang="en-US" dirty="0"/>
              <a:t>1Timothy 6</a:t>
            </a:r>
          </a:p>
          <a:p>
            <a:r>
              <a:rPr lang="en-US" dirty="0"/>
              <a:t>Brown, </a:t>
            </a:r>
            <a:r>
              <a:rPr lang="en-US" i="1" dirty="0"/>
              <a:t>Through the Eye of a Needle, </a:t>
            </a:r>
            <a:r>
              <a:rPr lang="en-US" dirty="0"/>
              <a:t>Chapter 1</a:t>
            </a:r>
          </a:p>
          <a:p>
            <a:r>
              <a:rPr lang="en-US" i="1" dirty="0"/>
              <a:t>Compendium of Catholic Social Doctrine, </a:t>
            </a:r>
            <a:r>
              <a:rPr lang="en-US" dirty="0"/>
              <a:t>170-183</a:t>
            </a:r>
          </a:p>
          <a:p>
            <a:r>
              <a:rPr lang="en-US" dirty="0"/>
              <a:t>Write Short Paper</a:t>
            </a:r>
          </a:p>
          <a:p>
            <a:endParaRPr lang="en-US" dirty="0"/>
          </a:p>
        </p:txBody>
      </p:sp>
      <p:sp>
        <p:nvSpPr>
          <p:cNvPr id="3" name="Title 2"/>
          <p:cNvSpPr>
            <a:spLocks noGrp="1"/>
          </p:cNvSpPr>
          <p:nvPr>
            <p:ph type="title"/>
          </p:nvPr>
        </p:nvSpPr>
        <p:spPr/>
        <p:txBody>
          <a:bodyPr/>
          <a:lstStyle/>
          <a:p>
            <a:r>
              <a:rPr lang="en-US" dirty="0" smtClean="0"/>
              <a:t>Assignments</a:t>
            </a:r>
            <a:endParaRPr lang="en-US" dirty="0"/>
          </a:p>
        </p:txBody>
      </p:sp>
    </p:spTree>
    <p:extLst>
      <p:ext uri="{BB962C8B-B14F-4D97-AF65-F5344CB8AC3E}">
        <p14:creationId xmlns:p14="http://schemas.microsoft.com/office/powerpoint/2010/main" val="425244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Contemporary Notions </a:t>
            </a:r>
            <a:r>
              <a:rPr lang="en-US" dirty="0" smtClean="0"/>
              <a:t>of </a:t>
            </a:r>
            <a:r>
              <a:rPr lang="en-US" dirty="0" smtClean="0"/>
              <a:t>Wealth and Poverty</a:t>
            </a:r>
          </a:p>
          <a:p>
            <a:r>
              <a:rPr lang="en-US" dirty="0" smtClean="0"/>
              <a:t>Greek Philosophical Notions (i.e., Plato and Aristotle)</a:t>
            </a:r>
          </a:p>
          <a:p>
            <a:r>
              <a:rPr lang="en-US" dirty="0" smtClean="0"/>
              <a:t>Happiness, Wealth and Poverty in LXX</a:t>
            </a:r>
          </a:p>
          <a:p>
            <a:r>
              <a:rPr lang="en-US" dirty="0" smtClean="0"/>
              <a:t>Happiness, Wealth and Poverty in NT</a:t>
            </a:r>
            <a:endParaRPr lang="en-US" dirty="0"/>
          </a:p>
        </p:txBody>
      </p:sp>
      <p:sp>
        <p:nvSpPr>
          <p:cNvPr id="3" name="Title 2"/>
          <p:cNvSpPr>
            <a:spLocks noGrp="1"/>
          </p:cNvSpPr>
          <p:nvPr>
            <p:ph type="title"/>
          </p:nvPr>
        </p:nvSpPr>
        <p:spPr/>
        <p:txBody>
          <a:bodyPr/>
          <a:lstStyle/>
          <a:p>
            <a:r>
              <a:rPr lang="en-US" dirty="0" smtClean="0"/>
              <a:t>Outline</a:t>
            </a:r>
            <a:endParaRPr lang="en-US" dirty="0"/>
          </a:p>
        </p:txBody>
      </p:sp>
    </p:spTree>
    <p:extLst>
      <p:ext uri="{BB962C8B-B14F-4D97-AF65-F5344CB8AC3E}">
        <p14:creationId xmlns:p14="http://schemas.microsoft.com/office/powerpoint/2010/main" val="3226447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Wealth is usually thought of materially: an abundance of property, resources and money</a:t>
            </a:r>
          </a:p>
          <a:p>
            <a:r>
              <a:rPr lang="en-US" dirty="0" smtClean="0"/>
              <a:t> Wealth can be applied to an individual, society, nation</a:t>
            </a:r>
          </a:p>
          <a:p>
            <a:r>
              <a:rPr lang="en-US" dirty="0" smtClean="0"/>
              <a:t>Typical measures of wealth</a:t>
            </a:r>
          </a:p>
          <a:p>
            <a:pPr lvl="1"/>
            <a:r>
              <a:rPr lang="en-US" dirty="0" smtClean="0"/>
              <a:t>An individual measure is ‘net worth,’ that is the sum of all liquid and illiquid assets minus debts</a:t>
            </a:r>
          </a:p>
          <a:p>
            <a:pPr lvl="1"/>
            <a:r>
              <a:rPr lang="en-US" dirty="0" smtClean="0"/>
              <a:t>For nations a common measure is, GDP, gross domestic product (GDP) is the market value of all goods and services produced within a country in a given period </a:t>
            </a:r>
            <a:endParaRPr lang="en-US" dirty="0"/>
          </a:p>
          <a:p>
            <a:pPr lvl="1"/>
            <a:r>
              <a:rPr lang="en-US" dirty="0" smtClean="0"/>
              <a:t>Standard of living is often measured as GDP per capita</a:t>
            </a:r>
          </a:p>
        </p:txBody>
      </p:sp>
      <p:sp>
        <p:nvSpPr>
          <p:cNvPr id="3" name="Title 2"/>
          <p:cNvSpPr>
            <a:spLocks noGrp="1"/>
          </p:cNvSpPr>
          <p:nvPr>
            <p:ph type="title"/>
          </p:nvPr>
        </p:nvSpPr>
        <p:spPr/>
        <p:txBody>
          <a:bodyPr/>
          <a:lstStyle/>
          <a:p>
            <a:r>
              <a:rPr lang="en-US" dirty="0" smtClean="0"/>
              <a:t>Wealth Definitions</a:t>
            </a:r>
            <a:endParaRPr lang="en-US" dirty="0"/>
          </a:p>
        </p:txBody>
      </p:sp>
    </p:spTree>
    <p:extLst>
      <p:ext uri="{BB962C8B-B14F-4D97-AF65-F5344CB8AC3E}">
        <p14:creationId xmlns:p14="http://schemas.microsoft.com/office/powerpoint/2010/main" val="1987739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Inclusive wealth: monetary </a:t>
            </a:r>
            <a:r>
              <a:rPr lang="en-US" dirty="0"/>
              <a:t>measure which includes the sum </a:t>
            </a:r>
            <a:r>
              <a:rPr lang="en-US" dirty="0" smtClean="0"/>
              <a:t>of</a:t>
            </a:r>
          </a:p>
          <a:p>
            <a:pPr lvl="1"/>
            <a:r>
              <a:rPr lang="en-US" dirty="0" smtClean="0"/>
              <a:t>Natural </a:t>
            </a:r>
            <a:r>
              <a:rPr lang="en-US" dirty="0"/>
              <a:t>capital </a:t>
            </a:r>
            <a:r>
              <a:rPr lang="en-US" dirty="0" smtClean="0"/>
              <a:t>including </a:t>
            </a:r>
            <a:r>
              <a:rPr lang="en-US" dirty="0"/>
              <a:t>land, forests</a:t>
            </a:r>
            <a:r>
              <a:rPr lang="en-US" dirty="0" smtClean="0"/>
              <a:t>, energy sources, </a:t>
            </a:r>
            <a:r>
              <a:rPr lang="en-US" dirty="0"/>
              <a:t>and minerals. </a:t>
            </a:r>
            <a:endParaRPr lang="en-US" dirty="0" smtClean="0"/>
          </a:p>
          <a:p>
            <a:pPr lvl="1"/>
            <a:r>
              <a:rPr lang="en-US" dirty="0" smtClean="0"/>
              <a:t>Human capital, that is </a:t>
            </a:r>
            <a:r>
              <a:rPr lang="en-US" dirty="0"/>
              <a:t>the population's education and skills. </a:t>
            </a:r>
            <a:endParaRPr lang="en-US" dirty="0" smtClean="0"/>
          </a:p>
          <a:p>
            <a:pPr lvl="1"/>
            <a:r>
              <a:rPr lang="en-US" dirty="0" smtClean="0"/>
              <a:t>Physical </a:t>
            </a:r>
            <a:r>
              <a:rPr lang="en-US" dirty="0"/>
              <a:t>(or "manufactured") capital includes such things as machinery, buildings, and </a:t>
            </a:r>
            <a:r>
              <a:rPr lang="en-US" dirty="0" smtClean="0"/>
              <a:t>infrastructure.</a:t>
            </a:r>
          </a:p>
          <a:p>
            <a:pPr lvl="1"/>
            <a:r>
              <a:rPr lang="en-US" dirty="0" smtClean="0"/>
              <a:t>Social capital, strength of a society’s institutions, culture, relationships (families)</a:t>
            </a:r>
          </a:p>
          <a:p>
            <a:r>
              <a:rPr lang="en-US" dirty="0" smtClean="0"/>
              <a:t>Recent (2012) UN report begins with a consideration of well-being as a (perhaps the) most important component of the wealth of </a:t>
            </a:r>
            <a:r>
              <a:rPr lang="en-US" dirty="0"/>
              <a:t>a society </a:t>
            </a:r>
            <a:r>
              <a:rPr lang="en-US" dirty="0">
                <a:hlinkClick r:id="rId2"/>
              </a:rPr>
              <a:t>http://</a:t>
            </a:r>
            <a:r>
              <a:rPr lang="en-US" dirty="0" smtClean="0">
                <a:hlinkClick r:id="rId2"/>
              </a:rPr>
              <a:t>www.unep.org/pdf/IWR_2012.pdf</a:t>
            </a:r>
            <a:r>
              <a:rPr lang="en-US" dirty="0" smtClean="0"/>
              <a:t>  </a:t>
            </a:r>
          </a:p>
          <a:p>
            <a:pPr lvl="1"/>
            <a:endParaRPr lang="en-US" dirty="0"/>
          </a:p>
        </p:txBody>
      </p:sp>
      <p:sp>
        <p:nvSpPr>
          <p:cNvPr id="3" name="Title 2"/>
          <p:cNvSpPr>
            <a:spLocks noGrp="1"/>
          </p:cNvSpPr>
          <p:nvPr>
            <p:ph type="title"/>
          </p:nvPr>
        </p:nvSpPr>
        <p:spPr/>
        <p:txBody>
          <a:bodyPr>
            <a:normAutofit fontScale="90000"/>
          </a:bodyPr>
          <a:lstStyle/>
          <a:p>
            <a:r>
              <a:rPr lang="en-US" dirty="0" smtClean="0"/>
              <a:t>UN Definition of Wealth of Societies</a:t>
            </a:r>
            <a:endParaRPr lang="en-US" dirty="0"/>
          </a:p>
        </p:txBody>
      </p:sp>
    </p:spTree>
    <p:extLst>
      <p:ext uri="{BB962C8B-B14F-4D97-AF65-F5344CB8AC3E}">
        <p14:creationId xmlns:p14="http://schemas.microsoft.com/office/powerpoint/2010/main" val="254908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Usual </a:t>
            </a:r>
            <a:r>
              <a:rPr lang="en-US" dirty="0"/>
              <a:t>definition is the state of one who lacks a usual or socially acceptable amount of money or material possessions </a:t>
            </a:r>
            <a:endParaRPr lang="en-US" dirty="0" smtClean="0"/>
          </a:p>
          <a:p>
            <a:r>
              <a:rPr lang="en-US" dirty="0" smtClean="0"/>
              <a:t>According to the US Census Bureau in 2011, national averages for ‘poverty’  thresholds are:</a:t>
            </a:r>
          </a:p>
          <a:p>
            <a:pPr lvl="1"/>
            <a:r>
              <a:rPr lang="en-US" dirty="0" smtClean="0"/>
              <a:t>$11,702 for an individual</a:t>
            </a:r>
          </a:p>
          <a:p>
            <a:pPr lvl="1"/>
            <a:r>
              <a:rPr lang="en-US" dirty="0" smtClean="0"/>
              <a:t>$26,404 for a family of two adults and 4 children</a:t>
            </a:r>
          </a:p>
          <a:p>
            <a:pPr lvl="1"/>
            <a:r>
              <a:rPr lang="en-US" dirty="0"/>
              <a:t>See </a:t>
            </a:r>
            <a:r>
              <a:rPr lang="en-US" dirty="0">
                <a:hlinkClick r:id="rId2"/>
              </a:rPr>
              <a:t>http://</a:t>
            </a:r>
            <a:r>
              <a:rPr lang="en-US" dirty="0" smtClean="0">
                <a:hlinkClick r:id="rId2"/>
              </a:rPr>
              <a:t>www.census.gov/hhes/www/poverty/data/threshld/index.html</a:t>
            </a:r>
            <a:r>
              <a:rPr lang="en-US" dirty="0" smtClean="0"/>
              <a:t> </a:t>
            </a:r>
            <a:endParaRPr lang="en-US" dirty="0"/>
          </a:p>
        </p:txBody>
      </p:sp>
      <p:sp>
        <p:nvSpPr>
          <p:cNvPr id="3" name="Title 2"/>
          <p:cNvSpPr>
            <a:spLocks noGrp="1"/>
          </p:cNvSpPr>
          <p:nvPr>
            <p:ph type="title"/>
          </p:nvPr>
        </p:nvSpPr>
        <p:spPr/>
        <p:txBody>
          <a:bodyPr/>
          <a:lstStyle/>
          <a:p>
            <a:r>
              <a:rPr lang="en-US" dirty="0" smtClean="0"/>
              <a:t>Poverty Definition</a:t>
            </a:r>
            <a:endParaRPr lang="en-US" dirty="0"/>
          </a:p>
        </p:txBody>
      </p:sp>
    </p:spTree>
    <p:extLst>
      <p:ext uri="{BB962C8B-B14F-4D97-AF65-F5344CB8AC3E}">
        <p14:creationId xmlns:p14="http://schemas.microsoft.com/office/powerpoint/2010/main" val="3178572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smtClean="0"/>
              <a:t>Very much in debate in American society</a:t>
            </a:r>
          </a:p>
          <a:p>
            <a:r>
              <a:rPr lang="en-US" dirty="0" smtClean="0"/>
              <a:t>Minimum yearly income to be ‘wealthy’ (at least for tax purposes)</a:t>
            </a:r>
          </a:p>
          <a:p>
            <a:pPr lvl="1"/>
            <a:r>
              <a:rPr lang="en-US" dirty="0" smtClean="0"/>
              <a:t>Democrats: $250,000 per year for a married couple</a:t>
            </a:r>
          </a:p>
          <a:p>
            <a:pPr lvl="1"/>
            <a:r>
              <a:rPr lang="en-US" dirty="0" smtClean="0"/>
              <a:t>Republicans: $1,000,000 per year for a married couple</a:t>
            </a:r>
          </a:p>
          <a:p>
            <a:r>
              <a:rPr lang="en-US" dirty="0" smtClean="0"/>
              <a:t>But ‘income’ can mean a variety of things (or not), including salary, dividends, interest, social security, pension distributions, sale of property for a gain</a:t>
            </a:r>
          </a:p>
          <a:p>
            <a:r>
              <a:rPr lang="en-US" dirty="0" smtClean="0"/>
              <a:t>Different taxes on different computations of income </a:t>
            </a:r>
            <a:endParaRPr lang="en-US" dirty="0"/>
          </a:p>
        </p:txBody>
      </p:sp>
      <p:sp>
        <p:nvSpPr>
          <p:cNvPr id="3" name="Title 2"/>
          <p:cNvSpPr>
            <a:spLocks noGrp="1"/>
          </p:cNvSpPr>
          <p:nvPr>
            <p:ph type="title"/>
          </p:nvPr>
        </p:nvSpPr>
        <p:spPr/>
        <p:txBody>
          <a:bodyPr/>
          <a:lstStyle/>
          <a:p>
            <a:r>
              <a:rPr lang="en-US" dirty="0" smtClean="0"/>
              <a:t>Definition of Wealthy…	</a:t>
            </a:r>
            <a:endParaRPr lang="en-US" dirty="0"/>
          </a:p>
        </p:txBody>
      </p:sp>
    </p:spTree>
    <p:extLst>
      <p:ext uri="{BB962C8B-B14F-4D97-AF65-F5344CB8AC3E}">
        <p14:creationId xmlns:p14="http://schemas.microsoft.com/office/powerpoint/2010/main" val="3273476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Perception of wealth (or poverty) dependent on society</a:t>
            </a:r>
          </a:p>
          <a:p>
            <a:r>
              <a:rPr lang="en-US" dirty="0" smtClean="0"/>
              <a:t>Categories of material needs </a:t>
            </a:r>
          </a:p>
          <a:p>
            <a:pPr lvl="1"/>
            <a:r>
              <a:rPr lang="en-US" dirty="0" smtClean="0"/>
              <a:t>Economic resources (job and transportation) to provide food, shelter, clothing for family</a:t>
            </a:r>
          </a:p>
          <a:p>
            <a:pPr lvl="1"/>
            <a:r>
              <a:rPr lang="en-US" dirty="0" smtClean="0"/>
              <a:t>If satisfied, then not poor</a:t>
            </a:r>
          </a:p>
          <a:p>
            <a:r>
              <a:rPr lang="en-US" dirty="0" smtClean="0"/>
              <a:t>Confused with categories of material wants</a:t>
            </a:r>
          </a:p>
          <a:p>
            <a:pPr lvl="1"/>
            <a:r>
              <a:rPr lang="en-US" dirty="0" smtClean="0"/>
              <a:t>Luxury car, fashion, gourmet food, vacation home, entertainment</a:t>
            </a:r>
          </a:p>
          <a:p>
            <a:pPr lvl="1"/>
            <a:r>
              <a:rPr lang="en-US" dirty="0" smtClean="0"/>
              <a:t>If satisfied, then rich</a:t>
            </a:r>
          </a:p>
          <a:p>
            <a:r>
              <a:rPr lang="en-US" dirty="0" smtClean="0"/>
              <a:t>But our society and economy are built around satisfying wants: </a:t>
            </a:r>
          </a:p>
          <a:p>
            <a:pPr lvl="1"/>
            <a:r>
              <a:rPr lang="en-US" dirty="0" smtClean="0"/>
              <a:t>Consumer economy</a:t>
            </a:r>
          </a:p>
          <a:p>
            <a:pPr lvl="1"/>
            <a:r>
              <a:rPr lang="en-US" dirty="0" smtClean="0"/>
              <a:t>Example: actions of Federal Reserve</a:t>
            </a:r>
          </a:p>
          <a:p>
            <a:pPr lvl="1"/>
            <a:endParaRPr lang="en-US" dirty="0"/>
          </a:p>
        </p:txBody>
      </p:sp>
      <p:sp>
        <p:nvSpPr>
          <p:cNvPr id="3" name="Title 2"/>
          <p:cNvSpPr>
            <a:spLocks noGrp="1"/>
          </p:cNvSpPr>
          <p:nvPr>
            <p:ph type="title"/>
          </p:nvPr>
        </p:nvSpPr>
        <p:spPr/>
        <p:txBody>
          <a:bodyPr/>
          <a:lstStyle/>
          <a:p>
            <a:r>
              <a:rPr lang="en-US" dirty="0" smtClean="0"/>
              <a:t>Relative wealth and poverty	</a:t>
            </a:r>
            <a:endParaRPr lang="en-US" dirty="0"/>
          </a:p>
        </p:txBody>
      </p:sp>
    </p:spTree>
    <p:extLst>
      <p:ext uri="{BB962C8B-B14F-4D97-AF65-F5344CB8AC3E}">
        <p14:creationId xmlns:p14="http://schemas.microsoft.com/office/powerpoint/2010/main" val="701065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US" dirty="0" smtClean="0"/>
              <a:t>Primarily discussed in </a:t>
            </a:r>
            <a:r>
              <a:rPr lang="en-US" i="1" dirty="0" smtClean="0"/>
              <a:t>The Republic, </a:t>
            </a:r>
            <a:r>
              <a:rPr lang="en-US" dirty="0" smtClean="0"/>
              <a:t>focused on wealthy, poor and society</a:t>
            </a:r>
          </a:p>
          <a:p>
            <a:r>
              <a:rPr lang="en-US" i="1" dirty="0" smtClean="0"/>
              <a:t>The Republic </a:t>
            </a:r>
            <a:r>
              <a:rPr lang="en-US" dirty="0" smtClean="0"/>
              <a:t>begins with two young men asking Socrates why the just seem to be poor and unhappy, while the wealthy are unjust and happy</a:t>
            </a:r>
          </a:p>
          <a:p>
            <a:r>
              <a:rPr lang="en-US" dirty="0" smtClean="0"/>
              <a:t>Socrates claims both groups are unhappy, and contribute to an unhappy society: </a:t>
            </a:r>
            <a:r>
              <a:rPr lang="en-US" i="1" dirty="0" smtClean="0"/>
              <a:t>W</a:t>
            </a:r>
          </a:p>
          <a:p>
            <a:pPr lvl="1"/>
            <a:r>
              <a:rPr lang="en-US" i="1" dirty="0"/>
              <a:t>W</a:t>
            </a:r>
            <a:r>
              <a:rPr lang="en-US" i="1" dirty="0" smtClean="0"/>
              <a:t>ealth </a:t>
            </a:r>
            <a:r>
              <a:rPr lang="en-US" i="1" dirty="0"/>
              <a:t>is the parent of luxury and indolence, and poverty of meanness and viciousness, and both of unhappiness.</a:t>
            </a:r>
            <a:r>
              <a:rPr lang="en-US" dirty="0"/>
              <a:t> </a:t>
            </a:r>
            <a:r>
              <a:rPr lang="en-US" b="1" i="1" dirty="0"/>
              <a:t>Plato</a:t>
            </a:r>
            <a:r>
              <a:rPr lang="en-US" dirty="0"/>
              <a:t>, The </a:t>
            </a:r>
            <a:r>
              <a:rPr lang="en-US" dirty="0" smtClean="0"/>
              <a:t>Republic</a:t>
            </a:r>
          </a:p>
          <a:p>
            <a:r>
              <a:rPr lang="en-US" dirty="0" smtClean="0"/>
              <a:t>Plato (Socrates) suggests how to order society so that all are happy, including</a:t>
            </a:r>
          </a:p>
          <a:p>
            <a:pPr lvl="1"/>
            <a:r>
              <a:rPr lang="en-US" dirty="0" smtClean="0"/>
              <a:t>Three fixed social classes (rulers, defenders, workers)</a:t>
            </a:r>
          </a:p>
          <a:p>
            <a:pPr lvl="1"/>
            <a:r>
              <a:rPr lang="en-US" dirty="0" smtClean="0"/>
              <a:t>All things held in common; no individual private property</a:t>
            </a:r>
            <a:endParaRPr lang="en-US" dirty="0"/>
          </a:p>
        </p:txBody>
      </p:sp>
      <p:sp>
        <p:nvSpPr>
          <p:cNvPr id="3" name="Title 2"/>
          <p:cNvSpPr>
            <a:spLocks noGrp="1"/>
          </p:cNvSpPr>
          <p:nvPr>
            <p:ph type="title"/>
          </p:nvPr>
        </p:nvSpPr>
        <p:spPr/>
        <p:txBody>
          <a:bodyPr>
            <a:normAutofit fontScale="90000"/>
          </a:bodyPr>
          <a:lstStyle/>
          <a:p>
            <a:r>
              <a:rPr lang="en-US" dirty="0" smtClean="0"/>
              <a:t>Plato on Wealth, Poverty and Society	</a:t>
            </a:r>
            <a:endParaRPr lang="en-US" dirty="0"/>
          </a:p>
        </p:txBody>
      </p:sp>
    </p:spTree>
    <p:extLst>
      <p:ext uri="{BB962C8B-B14F-4D97-AF65-F5344CB8AC3E}">
        <p14:creationId xmlns:p14="http://schemas.microsoft.com/office/powerpoint/2010/main" val="1482644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r>
              <a:rPr lang="en-US" dirty="0" smtClean="0"/>
              <a:t>Aristotle addresses these issues primarily in </a:t>
            </a:r>
            <a:r>
              <a:rPr lang="en-US" i="1" dirty="0" smtClean="0"/>
              <a:t>The Politics</a:t>
            </a:r>
            <a:endParaRPr lang="en-US" dirty="0" smtClean="0"/>
          </a:p>
          <a:p>
            <a:r>
              <a:rPr lang="en-US" dirty="0" smtClean="0"/>
              <a:t>Agrees with Plato that there should be three fixed classes in Society</a:t>
            </a:r>
          </a:p>
          <a:p>
            <a:r>
              <a:rPr lang="en-US" dirty="0" smtClean="0"/>
              <a:t>Agrees that both excess wealth and extreme poverty lead to unhappiness and a dysfunctional society</a:t>
            </a:r>
          </a:p>
          <a:p>
            <a:r>
              <a:rPr lang="en-US" dirty="0" smtClean="0"/>
              <a:t>However, strongly disagrees that all material goods should be held in common</a:t>
            </a:r>
          </a:p>
          <a:p>
            <a:pPr lvl="1"/>
            <a:r>
              <a:rPr lang="en-US" i="1" dirty="0" smtClean="0"/>
              <a:t>For that which is common to the greatest number has the least care bestowed upon it.  For everyone thinks chiefly of his own, hardly at all of the common interest…The error of Socrates must be attributed to the false notion of unity from which he starts.</a:t>
            </a:r>
          </a:p>
          <a:p>
            <a:r>
              <a:rPr lang="en-US" dirty="0" smtClean="0"/>
              <a:t>From this Aristotle strongly argues for the necessity of private property, but as much as possible equally distributed</a:t>
            </a:r>
          </a:p>
          <a:p>
            <a:pPr lvl="1"/>
            <a:r>
              <a:rPr lang="en-US" i="1" dirty="0" smtClean="0"/>
              <a:t>But a city ought to be composed as far as possible, of equals and </a:t>
            </a:r>
            <a:r>
              <a:rPr lang="en-US" i="1" dirty="0" err="1" smtClean="0"/>
              <a:t>similars</a:t>
            </a:r>
            <a:r>
              <a:rPr lang="en-US" i="1" dirty="0" smtClean="0"/>
              <a:t>; and these are generally the middle classes.  Wherefore a city which is constituted of middle-class citizens is best constituted.</a:t>
            </a:r>
            <a:endParaRPr lang="en-US" i="1" dirty="0"/>
          </a:p>
        </p:txBody>
      </p:sp>
      <p:sp>
        <p:nvSpPr>
          <p:cNvPr id="3" name="Title 2"/>
          <p:cNvSpPr>
            <a:spLocks noGrp="1"/>
          </p:cNvSpPr>
          <p:nvPr>
            <p:ph type="title"/>
          </p:nvPr>
        </p:nvSpPr>
        <p:spPr/>
        <p:txBody>
          <a:bodyPr>
            <a:normAutofit fontScale="90000"/>
          </a:bodyPr>
          <a:lstStyle/>
          <a:p>
            <a:r>
              <a:rPr lang="en-US" dirty="0" smtClean="0"/>
              <a:t>Aristotle on Wealth, Poverty, and Society</a:t>
            </a:r>
            <a:endParaRPr lang="en-US" dirty="0"/>
          </a:p>
        </p:txBody>
      </p:sp>
    </p:spTree>
    <p:extLst>
      <p:ext uri="{BB962C8B-B14F-4D97-AF65-F5344CB8AC3E}">
        <p14:creationId xmlns:p14="http://schemas.microsoft.com/office/powerpoint/2010/main" val="35197246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1975</TotalTime>
  <Words>1497</Words>
  <Application>Microsoft Office PowerPoint</Application>
  <PresentationFormat>On-screen Show (4:3)</PresentationFormat>
  <Paragraphs>131</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Concourse</vt:lpstr>
      <vt:lpstr>Lecture 2: Happiness, Wealth and Poverty in Scripture</vt:lpstr>
      <vt:lpstr>Outline</vt:lpstr>
      <vt:lpstr>Wealth Definitions</vt:lpstr>
      <vt:lpstr>UN Definition of Wealth of Societies</vt:lpstr>
      <vt:lpstr>Poverty Definition</vt:lpstr>
      <vt:lpstr>Definition of Wealthy… </vt:lpstr>
      <vt:lpstr>Relative wealth and poverty </vt:lpstr>
      <vt:lpstr>Plato on Wealth, Poverty and Society </vt:lpstr>
      <vt:lpstr>Aristotle on Wealth, Poverty, and Society</vt:lpstr>
      <vt:lpstr>Aristotle on Economic Justice</vt:lpstr>
      <vt:lpstr>Epicurus on wealth and poverty </vt:lpstr>
      <vt:lpstr>Stoics on Wealth and Poverty</vt:lpstr>
      <vt:lpstr>Biblical Greek for Wealthy and Poor</vt:lpstr>
      <vt:lpstr>Property (Land) Rights in Old Testament</vt:lpstr>
      <vt:lpstr>Old Testament Concepts of Rich and Poor</vt:lpstr>
      <vt:lpstr>Economic Justice in OT</vt:lpstr>
      <vt:lpstr>New Principles in New Testament</vt:lpstr>
      <vt:lpstr>Some New Testament Concepts of Rich and Poor</vt:lpstr>
      <vt:lpstr>Assignments</vt:lpstr>
    </vt:vector>
  </TitlesOfParts>
  <Company>MIT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2: Happiness, Wealth and Poverty in Scripture</dc:title>
  <dc:creator>Ann Orlando</dc:creator>
  <cp:lastModifiedBy>Ann Orlando</cp:lastModifiedBy>
  <cp:revision>61</cp:revision>
  <dcterms:created xsi:type="dcterms:W3CDTF">2013-01-02T19:39:40Z</dcterms:created>
  <dcterms:modified xsi:type="dcterms:W3CDTF">2013-01-24T15:46:53Z</dcterms:modified>
</cp:coreProperties>
</file>