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1" r:id="rId5"/>
    <p:sldId id="262" r:id="rId6"/>
    <p:sldId id="260" r:id="rId7"/>
    <p:sldId id="263" r:id="rId8"/>
    <p:sldId id="265" r:id="rId9"/>
    <p:sldId id="259" r:id="rId10"/>
    <p:sldId id="266" r:id="rId11"/>
    <p:sldId id="264" r:id="rId12"/>
    <p:sldId id="273" r:id="rId13"/>
    <p:sldId id="269" r:id="rId14"/>
    <p:sldId id="267" r:id="rId15"/>
    <p:sldId id="270" r:id="rId16"/>
    <p:sldId id="271" r:id="rId17"/>
    <p:sldId id="268"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6025176-1DEE-4DF8-AD8E-926350723035}" type="datetimeFigureOut">
              <a:rPr lang="en-US" smtClean="0"/>
              <a:t>2/3/2013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9C11193-2995-437F-AFA8-0E6572A0120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C11193-2995-437F-AFA8-0E6572A0120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C11193-2995-437F-AFA8-0E6572A0120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C11193-2995-437F-AFA8-0E6572A0120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9C11193-2995-437F-AFA8-0E6572A0120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C11193-2995-437F-AFA8-0E6572A0120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9C11193-2995-437F-AFA8-0E6572A0120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9C11193-2995-437F-AFA8-0E6572A0120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6025176-1DEE-4DF8-AD8E-926350723035}" type="datetimeFigureOut">
              <a:rPr lang="en-US" smtClean="0"/>
              <a:t>2/3/2013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9C11193-2995-437F-AFA8-0E6572A0120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6025176-1DEE-4DF8-AD8E-926350723035}" type="datetimeFigureOut">
              <a:rPr lang="en-US" smtClean="0"/>
              <a:t>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9C11193-2995-437F-AFA8-0E6572A0120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6025176-1DEE-4DF8-AD8E-926350723035}" type="datetimeFigureOut">
              <a:rPr lang="en-US" smtClean="0"/>
              <a:t>2/3/2013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9C11193-2995-437F-AFA8-0E6572A0120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6025176-1DEE-4DF8-AD8E-926350723035}" type="datetimeFigureOut">
              <a:rPr lang="en-US" smtClean="0"/>
              <a:t>2/3/2013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9C11193-2995-437F-AFA8-0E6572A0120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newadvent.org/fathers/02013.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Lecture 3: </a:t>
            </a:r>
            <a:r>
              <a:rPr lang="en-US" i="1" dirty="0" smtClean="0"/>
              <a:t>Shepherd of </a:t>
            </a:r>
            <a:r>
              <a:rPr lang="en-US" i="1" dirty="0" err="1" smtClean="0"/>
              <a:t>Hermas</a:t>
            </a:r>
            <a:endParaRPr lang="en-US" dirty="0"/>
          </a:p>
        </p:txBody>
      </p:sp>
      <p:sp>
        <p:nvSpPr>
          <p:cNvPr id="3" name="Subtitle 2"/>
          <p:cNvSpPr>
            <a:spLocks noGrp="1"/>
          </p:cNvSpPr>
          <p:nvPr>
            <p:ph type="subTitle" idx="1"/>
          </p:nvPr>
        </p:nvSpPr>
        <p:spPr/>
        <p:txBody>
          <a:bodyPr/>
          <a:lstStyle/>
          <a:p>
            <a:r>
              <a:rPr lang="en-US" dirty="0" smtClean="0"/>
              <a:t>Dr. Ann T. Orlando</a:t>
            </a:r>
          </a:p>
          <a:p>
            <a:r>
              <a:rPr lang="en-US" dirty="0" smtClean="0"/>
              <a:t>31 January 2013</a:t>
            </a:r>
            <a:endParaRPr lang="en-US" dirty="0"/>
          </a:p>
        </p:txBody>
      </p:sp>
    </p:spTree>
    <p:extLst>
      <p:ext uri="{BB962C8B-B14F-4D97-AF65-F5344CB8AC3E}">
        <p14:creationId xmlns:p14="http://schemas.microsoft.com/office/powerpoint/2010/main" val="386681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err="1" smtClean="0"/>
              <a:t>Marcion</a:t>
            </a:r>
            <a:r>
              <a:rPr lang="en-US" dirty="0" smtClean="0"/>
              <a:t> (c.100-160)</a:t>
            </a:r>
          </a:p>
          <a:p>
            <a:pPr lvl="1"/>
            <a:r>
              <a:rPr lang="en-US" dirty="0" smtClean="0"/>
              <a:t>Wealthy sea captain and merchant</a:t>
            </a:r>
          </a:p>
          <a:p>
            <a:pPr lvl="1"/>
            <a:r>
              <a:rPr lang="en-US" dirty="0" smtClean="0"/>
              <a:t>Convert of ‘orthodox’ Church in Rome</a:t>
            </a:r>
          </a:p>
          <a:p>
            <a:pPr lvl="1"/>
            <a:r>
              <a:rPr lang="en-US" dirty="0" smtClean="0"/>
              <a:t>Very large donations to Rome</a:t>
            </a:r>
          </a:p>
          <a:p>
            <a:r>
              <a:rPr lang="en-US" dirty="0" smtClean="0"/>
              <a:t>Theological Issues led to split from Church</a:t>
            </a:r>
          </a:p>
          <a:p>
            <a:pPr lvl="1"/>
            <a:r>
              <a:rPr lang="en-US" dirty="0" smtClean="0"/>
              <a:t>Scripture, only Paul and parts of Luke</a:t>
            </a:r>
          </a:p>
          <a:p>
            <a:pPr lvl="1"/>
            <a:r>
              <a:rPr lang="en-US" dirty="0" smtClean="0"/>
              <a:t>Dual gods to solve theodicy problem</a:t>
            </a:r>
          </a:p>
          <a:p>
            <a:r>
              <a:rPr lang="en-US" dirty="0" err="1" smtClean="0"/>
              <a:t>Marcion</a:t>
            </a:r>
            <a:r>
              <a:rPr lang="en-US" dirty="0" smtClean="0"/>
              <a:t> expelled from Church by Pope Pius c. 145</a:t>
            </a:r>
          </a:p>
          <a:p>
            <a:r>
              <a:rPr lang="en-US" dirty="0" smtClean="0"/>
              <a:t>But also issues of wealth</a:t>
            </a:r>
          </a:p>
          <a:p>
            <a:pPr lvl="1"/>
            <a:r>
              <a:rPr lang="en-US" dirty="0" smtClean="0"/>
              <a:t>Church returned </a:t>
            </a:r>
            <a:r>
              <a:rPr lang="en-US" dirty="0" err="1" smtClean="0"/>
              <a:t>Marcion’s</a:t>
            </a:r>
            <a:r>
              <a:rPr lang="en-US" dirty="0" smtClean="0"/>
              <a:t> large donations </a:t>
            </a:r>
          </a:p>
          <a:p>
            <a:pPr lvl="1"/>
            <a:r>
              <a:rPr lang="en-US" dirty="0" err="1" smtClean="0"/>
              <a:t>Marcion</a:t>
            </a:r>
            <a:r>
              <a:rPr lang="en-US" dirty="0" smtClean="0"/>
              <a:t> wins many converts to his version of Christianity</a:t>
            </a:r>
          </a:p>
          <a:p>
            <a:r>
              <a:rPr lang="en-US" dirty="0" smtClean="0"/>
              <a:t>All ‘orthodox’ Christian authors of 2</a:t>
            </a:r>
            <a:r>
              <a:rPr lang="en-US" baseline="30000" dirty="0" smtClean="0"/>
              <a:t>nd</a:t>
            </a:r>
            <a:r>
              <a:rPr lang="en-US" dirty="0" smtClean="0"/>
              <a:t> and 3</a:t>
            </a:r>
            <a:r>
              <a:rPr lang="en-US" baseline="30000" dirty="0" smtClean="0"/>
              <a:t>rd</a:t>
            </a:r>
            <a:r>
              <a:rPr lang="en-US" dirty="0" smtClean="0"/>
              <a:t> C write against </a:t>
            </a:r>
            <a:r>
              <a:rPr lang="en-US" dirty="0" err="1" smtClean="0"/>
              <a:t>Marcion</a:t>
            </a:r>
            <a:r>
              <a:rPr lang="en-US" dirty="0" smtClean="0"/>
              <a:t> (Justin, </a:t>
            </a:r>
            <a:r>
              <a:rPr lang="en-US" dirty="0" err="1" smtClean="0"/>
              <a:t>Irenaeus</a:t>
            </a:r>
            <a:r>
              <a:rPr lang="en-US" dirty="0" smtClean="0"/>
              <a:t>, Tertullian, Clement of Alexandria, Origin, Cyprian, etc.)</a:t>
            </a:r>
            <a:endParaRPr lang="en-US" dirty="0"/>
          </a:p>
        </p:txBody>
      </p:sp>
      <p:sp>
        <p:nvSpPr>
          <p:cNvPr id="3" name="Title 2"/>
          <p:cNvSpPr>
            <a:spLocks noGrp="1"/>
          </p:cNvSpPr>
          <p:nvPr>
            <p:ph type="title"/>
          </p:nvPr>
        </p:nvSpPr>
        <p:spPr/>
        <p:txBody>
          <a:bodyPr/>
          <a:lstStyle/>
          <a:p>
            <a:r>
              <a:rPr lang="en-US" dirty="0" smtClean="0"/>
              <a:t>The </a:t>
            </a:r>
            <a:r>
              <a:rPr lang="en-US" dirty="0" err="1" smtClean="0"/>
              <a:t>Marcion</a:t>
            </a:r>
            <a:r>
              <a:rPr lang="en-US" dirty="0" smtClean="0"/>
              <a:t> Controversy </a:t>
            </a:r>
            <a:endParaRPr lang="en-US" dirty="0"/>
          </a:p>
        </p:txBody>
      </p:sp>
    </p:spTree>
    <p:extLst>
      <p:ext uri="{BB962C8B-B14F-4D97-AF65-F5344CB8AC3E}">
        <p14:creationId xmlns:p14="http://schemas.microsoft.com/office/powerpoint/2010/main" val="1698917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May be the brother of </a:t>
            </a:r>
            <a:r>
              <a:rPr lang="en-US" dirty="0"/>
              <a:t>Pius, bishop of </a:t>
            </a:r>
            <a:r>
              <a:rPr lang="en-US" dirty="0" smtClean="0"/>
              <a:t>Rome (c. 140-155) according to </a:t>
            </a:r>
            <a:r>
              <a:rPr lang="en-US" dirty="0" err="1" smtClean="0"/>
              <a:t>Muratorian</a:t>
            </a:r>
            <a:r>
              <a:rPr lang="en-US" dirty="0" smtClean="0"/>
              <a:t> Fragment</a:t>
            </a:r>
          </a:p>
          <a:p>
            <a:r>
              <a:rPr lang="en-US" dirty="0" err="1" smtClean="0"/>
              <a:t>Hermas</a:t>
            </a:r>
            <a:r>
              <a:rPr lang="en-US" dirty="0" smtClean="0"/>
              <a:t> was an abandoned child, collected by Rhoda to be raised as her slave, according to Vision 1</a:t>
            </a:r>
          </a:p>
          <a:p>
            <a:r>
              <a:rPr lang="en-US" dirty="0" smtClean="0"/>
              <a:t>At some point, he became a freedman</a:t>
            </a:r>
          </a:p>
          <a:p>
            <a:r>
              <a:rPr lang="en-US" dirty="0" smtClean="0"/>
              <a:t>He had become wealthy (artisan, shop keeper?) but has now lost much of his wealth</a:t>
            </a:r>
          </a:p>
          <a:p>
            <a:endParaRPr lang="en-US" dirty="0"/>
          </a:p>
        </p:txBody>
      </p:sp>
      <p:sp>
        <p:nvSpPr>
          <p:cNvPr id="3" name="Title 2"/>
          <p:cNvSpPr>
            <a:spLocks noGrp="1"/>
          </p:cNvSpPr>
          <p:nvPr>
            <p:ph type="title"/>
          </p:nvPr>
        </p:nvSpPr>
        <p:spPr/>
        <p:txBody>
          <a:bodyPr>
            <a:normAutofit fontScale="90000"/>
          </a:bodyPr>
          <a:lstStyle/>
          <a:p>
            <a:r>
              <a:rPr lang="en-US" dirty="0" smtClean="0"/>
              <a:t>Background on Author (</a:t>
            </a:r>
            <a:r>
              <a:rPr lang="en-US" dirty="0" err="1" smtClean="0"/>
              <a:t>Hermas</a:t>
            </a:r>
            <a:r>
              <a:rPr lang="en-US" dirty="0" smtClean="0"/>
              <a:t>)	</a:t>
            </a:r>
            <a:endParaRPr lang="en-US" dirty="0"/>
          </a:p>
        </p:txBody>
      </p:sp>
    </p:spTree>
    <p:extLst>
      <p:ext uri="{BB962C8B-B14F-4D97-AF65-F5344CB8AC3E}">
        <p14:creationId xmlns:p14="http://schemas.microsoft.com/office/powerpoint/2010/main" val="3747891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‘Discovered’ in 18</a:t>
            </a:r>
            <a:r>
              <a:rPr lang="en-US" baseline="30000" dirty="0" smtClean="0"/>
              <a:t>th</a:t>
            </a:r>
            <a:r>
              <a:rPr lang="en-US" dirty="0" smtClean="0"/>
              <a:t> C by </a:t>
            </a:r>
            <a:r>
              <a:rPr lang="en-US" dirty="0" err="1" smtClean="0"/>
              <a:t>Muratori</a:t>
            </a:r>
            <a:r>
              <a:rPr lang="en-US" dirty="0" smtClean="0"/>
              <a:t> and published by him</a:t>
            </a:r>
          </a:p>
          <a:p>
            <a:r>
              <a:rPr lang="en-US" dirty="0" smtClean="0"/>
              <a:t>Fragment has the earliest list of NT Canon</a:t>
            </a:r>
          </a:p>
          <a:p>
            <a:r>
              <a:rPr lang="en-US" dirty="0" smtClean="0"/>
              <a:t>Likely dated to 170, based on the following:</a:t>
            </a:r>
          </a:p>
          <a:p>
            <a:pPr lvl="1"/>
            <a:r>
              <a:rPr lang="en-US" dirty="0"/>
              <a:t>The </a:t>
            </a:r>
            <a:r>
              <a:rPr lang="en-US" i="1" dirty="0"/>
              <a:t>Pastor</a:t>
            </a:r>
            <a:r>
              <a:rPr lang="en-US" dirty="0"/>
              <a:t>, moreover, did </a:t>
            </a:r>
            <a:r>
              <a:rPr lang="en-US" dirty="0" err="1"/>
              <a:t>Hermas</a:t>
            </a:r>
            <a:r>
              <a:rPr lang="en-US" dirty="0"/>
              <a:t> write very recently in our times in the city of Rome, while his brother bishop Plus sat in the chair of the Church of Rome. And therefore it also ought to be read; but it cannot be made </a:t>
            </a:r>
            <a:r>
              <a:rPr lang="en-US" dirty="0" smtClean="0"/>
              <a:t>public </a:t>
            </a:r>
            <a:r>
              <a:rPr lang="en-US" dirty="0"/>
              <a:t>in the Church to the people, </a:t>
            </a:r>
            <a:r>
              <a:rPr lang="en-US" dirty="0" smtClean="0"/>
              <a:t>nor placed </a:t>
            </a:r>
            <a:r>
              <a:rPr lang="en-US" dirty="0"/>
              <a:t>among the prophets, as their number is complete, nor among the apostles to the end of time. </a:t>
            </a:r>
            <a:r>
              <a:rPr lang="en-US" dirty="0" smtClean="0"/>
              <a:t>(from ANF Vol. 5)</a:t>
            </a:r>
          </a:p>
          <a:p>
            <a:pPr marL="109728" indent="0">
              <a:buNone/>
            </a:pPr>
            <a:endParaRPr lang="en-US" dirty="0"/>
          </a:p>
        </p:txBody>
      </p:sp>
      <p:sp>
        <p:nvSpPr>
          <p:cNvPr id="3" name="Title 2"/>
          <p:cNvSpPr>
            <a:spLocks noGrp="1"/>
          </p:cNvSpPr>
          <p:nvPr>
            <p:ph type="title"/>
          </p:nvPr>
        </p:nvSpPr>
        <p:spPr/>
        <p:txBody>
          <a:bodyPr/>
          <a:lstStyle/>
          <a:p>
            <a:r>
              <a:rPr lang="en-US" dirty="0" err="1" smtClean="0"/>
              <a:t>Muratorian</a:t>
            </a:r>
            <a:r>
              <a:rPr lang="en-US" dirty="0" smtClean="0"/>
              <a:t> Fragment</a:t>
            </a:r>
            <a:endParaRPr lang="en-US" dirty="0"/>
          </a:p>
        </p:txBody>
      </p:sp>
    </p:spTree>
    <p:extLst>
      <p:ext uri="{BB962C8B-B14F-4D97-AF65-F5344CB8AC3E}">
        <p14:creationId xmlns:p14="http://schemas.microsoft.com/office/powerpoint/2010/main" val="1170304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Also ancient Christian tradition that </a:t>
            </a:r>
            <a:r>
              <a:rPr lang="en-US" dirty="0" err="1" smtClean="0"/>
              <a:t>Hermas</a:t>
            </a:r>
            <a:r>
              <a:rPr lang="en-US" dirty="0" smtClean="0"/>
              <a:t> was the </a:t>
            </a:r>
            <a:r>
              <a:rPr lang="en-US" dirty="0" err="1" smtClean="0"/>
              <a:t>Hermas</a:t>
            </a:r>
            <a:r>
              <a:rPr lang="en-US" dirty="0" smtClean="0"/>
              <a:t> mentioned by Paul in </a:t>
            </a:r>
            <a:r>
              <a:rPr lang="en-US" i="1" dirty="0" smtClean="0"/>
              <a:t>Romans</a:t>
            </a:r>
          </a:p>
          <a:p>
            <a:pPr lvl="1"/>
            <a:r>
              <a:rPr lang="en-US" dirty="0" smtClean="0"/>
              <a:t>So Origen, Eusebius, and Jerome</a:t>
            </a:r>
          </a:p>
          <a:p>
            <a:r>
              <a:rPr lang="en-US" dirty="0" smtClean="0"/>
              <a:t>Given canonical status in later 2</a:t>
            </a:r>
            <a:r>
              <a:rPr lang="en-US" baseline="30000" dirty="0" smtClean="0"/>
              <a:t>nd</a:t>
            </a:r>
            <a:r>
              <a:rPr lang="en-US" dirty="0" smtClean="0"/>
              <a:t>, 3</a:t>
            </a:r>
            <a:r>
              <a:rPr lang="en-US" baseline="30000" dirty="0" smtClean="0"/>
              <a:t>rd</a:t>
            </a:r>
            <a:r>
              <a:rPr lang="en-US" dirty="0" smtClean="0"/>
              <a:t> Century</a:t>
            </a:r>
          </a:p>
          <a:p>
            <a:pPr lvl="1"/>
            <a:r>
              <a:rPr lang="en-US" dirty="0" err="1" smtClean="0"/>
              <a:t>Irenaeus</a:t>
            </a:r>
            <a:r>
              <a:rPr lang="en-US" dirty="0" smtClean="0"/>
              <a:t> and Clement of Alexandria quote from it as Scripture</a:t>
            </a:r>
          </a:p>
          <a:p>
            <a:pPr lvl="1"/>
            <a:r>
              <a:rPr lang="en-US" dirty="0" smtClean="0"/>
              <a:t>Sometimes found bound with other works of New Testament, including Codex </a:t>
            </a:r>
            <a:r>
              <a:rPr lang="en-US" dirty="0" err="1" smtClean="0"/>
              <a:t>Siniaticus</a:t>
            </a:r>
            <a:endParaRPr lang="en-US" dirty="0" smtClean="0"/>
          </a:p>
          <a:p>
            <a:r>
              <a:rPr lang="en-US" dirty="0" smtClean="0"/>
              <a:t>Fell from favor in the 5</a:t>
            </a:r>
            <a:r>
              <a:rPr lang="en-US" baseline="30000" dirty="0" smtClean="0"/>
              <a:t>th</a:t>
            </a:r>
            <a:r>
              <a:rPr lang="en-US" dirty="0" smtClean="0"/>
              <a:t> C; officially excluded from the canon by Pope </a:t>
            </a:r>
            <a:r>
              <a:rPr lang="en-US" dirty="0" err="1" smtClean="0"/>
              <a:t>Gelasius</a:t>
            </a:r>
            <a:r>
              <a:rPr lang="en-US" dirty="0" smtClean="0"/>
              <a:t> (494)</a:t>
            </a:r>
            <a:endParaRPr lang="en-US" dirty="0"/>
          </a:p>
        </p:txBody>
      </p:sp>
      <p:sp>
        <p:nvSpPr>
          <p:cNvPr id="3" name="Title 2"/>
          <p:cNvSpPr>
            <a:spLocks noGrp="1"/>
          </p:cNvSpPr>
          <p:nvPr>
            <p:ph type="title"/>
          </p:nvPr>
        </p:nvSpPr>
        <p:spPr/>
        <p:txBody>
          <a:bodyPr/>
          <a:lstStyle/>
          <a:p>
            <a:r>
              <a:rPr lang="en-US" dirty="0" smtClean="0"/>
              <a:t>Alternate Views of </a:t>
            </a:r>
            <a:r>
              <a:rPr lang="en-US" dirty="0" err="1" smtClean="0"/>
              <a:t>Hermas</a:t>
            </a:r>
            <a:endParaRPr lang="en-US" dirty="0"/>
          </a:p>
        </p:txBody>
      </p:sp>
    </p:spTree>
    <p:extLst>
      <p:ext uri="{BB962C8B-B14F-4D97-AF65-F5344CB8AC3E}">
        <p14:creationId xmlns:p14="http://schemas.microsoft.com/office/powerpoint/2010/main" val="2975141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Audience: the wealthy (or at least well-off), not the poor</a:t>
            </a:r>
          </a:p>
          <a:p>
            <a:r>
              <a:rPr lang="en-US" dirty="0" smtClean="0"/>
              <a:t>Three Books</a:t>
            </a:r>
          </a:p>
          <a:p>
            <a:pPr lvl="1"/>
            <a:r>
              <a:rPr lang="en-US" dirty="0" smtClean="0"/>
              <a:t>Visions</a:t>
            </a:r>
          </a:p>
          <a:p>
            <a:pPr lvl="1"/>
            <a:r>
              <a:rPr lang="en-US" dirty="0" smtClean="0"/>
              <a:t>Commandments</a:t>
            </a:r>
          </a:p>
          <a:p>
            <a:pPr lvl="1"/>
            <a:r>
              <a:rPr lang="en-US" dirty="0" smtClean="0"/>
              <a:t>Similitudes </a:t>
            </a:r>
          </a:p>
          <a:p>
            <a:r>
              <a:rPr lang="en-US" dirty="0" smtClean="0"/>
              <a:t>Visions, apocalyptic setting</a:t>
            </a:r>
          </a:p>
          <a:p>
            <a:pPr lvl="1"/>
            <a:r>
              <a:rPr lang="en-US" dirty="0" smtClean="0"/>
              <a:t>Vision 1 – Encounter with Rhoda</a:t>
            </a:r>
          </a:p>
          <a:p>
            <a:pPr lvl="1"/>
            <a:r>
              <a:rPr lang="en-US" dirty="0" smtClean="0"/>
              <a:t>Vision 2 – </a:t>
            </a:r>
            <a:r>
              <a:rPr lang="en-US" dirty="0" err="1" smtClean="0"/>
              <a:t>Hermas</a:t>
            </a:r>
            <a:r>
              <a:rPr lang="en-US" dirty="0" smtClean="0"/>
              <a:t> receives a book revealing only one chance for repentance after Baptism</a:t>
            </a:r>
          </a:p>
          <a:p>
            <a:pPr lvl="1"/>
            <a:r>
              <a:rPr lang="en-US" dirty="0" smtClean="0"/>
              <a:t>Vision 3 – Vision of a Tower built on seashore; good members of Church make up stones of Tower beckoning others to join</a:t>
            </a:r>
          </a:p>
          <a:p>
            <a:pPr lvl="1"/>
            <a:r>
              <a:rPr lang="en-US" dirty="0" smtClean="0"/>
              <a:t>Vision 4 – Continuation of Vision 3, only single minded faith will save one from great sea monster</a:t>
            </a:r>
          </a:p>
          <a:p>
            <a:pPr lvl="1"/>
            <a:r>
              <a:rPr lang="en-US" dirty="0" smtClean="0"/>
              <a:t>Vision 5 – </a:t>
            </a:r>
            <a:r>
              <a:rPr lang="en-US" dirty="0" err="1" smtClean="0"/>
              <a:t>Hermas</a:t>
            </a:r>
            <a:r>
              <a:rPr lang="en-US" dirty="0" smtClean="0"/>
              <a:t> encounters an angel who instructs him to write down commandments and parables (similitudes)</a:t>
            </a:r>
          </a:p>
          <a:p>
            <a:pPr lvl="1"/>
            <a:endParaRPr lang="en-US" dirty="0"/>
          </a:p>
        </p:txBody>
      </p:sp>
      <p:sp>
        <p:nvSpPr>
          <p:cNvPr id="3" name="Title 2"/>
          <p:cNvSpPr>
            <a:spLocks noGrp="1"/>
          </p:cNvSpPr>
          <p:nvPr>
            <p:ph type="title"/>
          </p:nvPr>
        </p:nvSpPr>
        <p:spPr/>
        <p:txBody>
          <a:bodyPr>
            <a:normAutofit fontScale="90000"/>
          </a:bodyPr>
          <a:lstStyle/>
          <a:p>
            <a:r>
              <a:rPr lang="en-US" dirty="0" smtClean="0"/>
              <a:t>Structure of </a:t>
            </a:r>
            <a:r>
              <a:rPr lang="en-US" i="1" dirty="0" smtClean="0"/>
              <a:t>Shepherd of </a:t>
            </a:r>
            <a:r>
              <a:rPr lang="en-US" i="1" dirty="0" err="1" smtClean="0"/>
              <a:t>Hermas</a:t>
            </a:r>
            <a:endParaRPr lang="en-US" dirty="0"/>
          </a:p>
        </p:txBody>
      </p:sp>
    </p:spTree>
    <p:extLst>
      <p:ext uri="{BB962C8B-B14F-4D97-AF65-F5344CB8AC3E}">
        <p14:creationId xmlns:p14="http://schemas.microsoft.com/office/powerpoint/2010/main" val="2697553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12 Commandments structured as laws and aphorisms</a:t>
            </a:r>
          </a:p>
          <a:p>
            <a:pPr lvl="1"/>
            <a:r>
              <a:rPr lang="en-US" dirty="0" smtClean="0"/>
              <a:t>1: Faith in God</a:t>
            </a:r>
          </a:p>
          <a:p>
            <a:pPr lvl="1"/>
            <a:r>
              <a:rPr lang="en-US" dirty="0" smtClean="0"/>
              <a:t>2: Sincerity</a:t>
            </a:r>
          </a:p>
          <a:p>
            <a:pPr lvl="1"/>
            <a:r>
              <a:rPr lang="en-US" dirty="0" smtClean="0"/>
              <a:t>3: Truthfulness</a:t>
            </a:r>
          </a:p>
          <a:p>
            <a:pPr lvl="1"/>
            <a:r>
              <a:rPr lang="en-US" dirty="0" smtClean="0"/>
              <a:t>4: Purity</a:t>
            </a:r>
          </a:p>
          <a:p>
            <a:pPr lvl="1"/>
            <a:r>
              <a:rPr lang="en-US" dirty="0" smtClean="0"/>
              <a:t>5: Patience</a:t>
            </a:r>
          </a:p>
          <a:p>
            <a:pPr lvl="1"/>
            <a:r>
              <a:rPr lang="en-US" dirty="0" smtClean="0"/>
              <a:t>6: Faith</a:t>
            </a:r>
          </a:p>
          <a:p>
            <a:pPr lvl="1"/>
            <a:r>
              <a:rPr lang="en-US" dirty="0" smtClean="0"/>
              <a:t>7: Holy Fear</a:t>
            </a:r>
          </a:p>
          <a:p>
            <a:pPr lvl="1"/>
            <a:r>
              <a:rPr lang="en-US" dirty="0" smtClean="0"/>
              <a:t>8: Single-mindedness</a:t>
            </a:r>
          </a:p>
          <a:p>
            <a:pPr lvl="1"/>
            <a:r>
              <a:rPr lang="en-US" dirty="0" smtClean="0"/>
              <a:t>9: Avoid double-mindedness</a:t>
            </a:r>
          </a:p>
          <a:p>
            <a:pPr lvl="1"/>
            <a:r>
              <a:rPr lang="en-US" dirty="0" smtClean="0"/>
              <a:t>10: Freedom from attachments</a:t>
            </a:r>
          </a:p>
          <a:p>
            <a:pPr lvl="1"/>
            <a:r>
              <a:rPr lang="en-US" dirty="0" smtClean="0"/>
              <a:t>11: Removing evil sexual desires</a:t>
            </a:r>
          </a:p>
          <a:p>
            <a:pPr lvl="1"/>
            <a:r>
              <a:rPr lang="en-US" dirty="0" smtClean="0"/>
              <a:t>12: Removing evil material covetousness</a:t>
            </a:r>
          </a:p>
          <a:p>
            <a:endParaRPr lang="en-US" dirty="0" smtClean="0"/>
          </a:p>
          <a:p>
            <a:endParaRPr lang="en-US" dirty="0" smtClean="0"/>
          </a:p>
        </p:txBody>
      </p:sp>
      <p:sp>
        <p:nvSpPr>
          <p:cNvPr id="3" name="Title 2"/>
          <p:cNvSpPr>
            <a:spLocks noGrp="1"/>
          </p:cNvSpPr>
          <p:nvPr>
            <p:ph type="title"/>
          </p:nvPr>
        </p:nvSpPr>
        <p:spPr/>
        <p:txBody>
          <a:bodyPr>
            <a:normAutofit fontScale="90000"/>
          </a:bodyPr>
          <a:lstStyle/>
          <a:p>
            <a:r>
              <a:rPr lang="en-US" dirty="0" smtClean="0"/>
              <a:t>Commandments (Mandates) in </a:t>
            </a:r>
            <a:r>
              <a:rPr lang="en-US" i="1" dirty="0" err="1" smtClean="0"/>
              <a:t>Hermas</a:t>
            </a:r>
            <a:endParaRPr lang="en-US" dirty="0"/>
          </a:p>
        </p:txBody>
      </p:sp>
    </p:spTree>
    <p:extLst>
      <p:ext uri="{BB962C8B-B14F-4D97-AF65-F5344CB8AC3E}">
        <p14:creationId xmlns:p14="http://schemas.microsoft.com/office/powerpoint/2010/main" val="3850126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10 Similitudes</a:t>
            </a:r>
          </a:p>
          <a:p>
            <a:pPr lvl="1"/>
            <a:r>
              <a:rPr lang="en-US" dirty="0" smtClean="0"/>
              <a:t>1 and 2 focus on evil of possessions and the relation between rich and poor</a:t>
            </a:r>
          </a:p>
          <a:p>
            <a:pPr lvl="1"/>
            <a:r>
              <a:rPr lang="en-US" dirty="0" smtClean="0"/>
              <a:t>3 and 4 focus on inability to distinguish sinners and righteous until judgment</a:t>
            </a:r>
          </a:p>
          <a:p>
            <a:pPr lvl="1"/>
            <a:r>
              <a:rPr lang="en-US" dirty="0" smtClean="0"/>
              <a:t>5 describes merits to be obtained through good works</a:t>
            </a:r>
          </a:p>
          <a:p>
            <a:pPr lvl="1"/>
            <a:r>
              <a:rPr lang="en-US" dirty="0" smtClean="0"/>
              <a:t>6 and 7 discuss angels and their roles at the last judgment</a:t>
            </a:r>
          </a:p>
          <a:p>
            <a:pPr lvl="1"/>
            <a:r>
              <a:rPr lang="en-US" dirty="0" smtClean="0"/>
              <a:t>8 discusses repentance before judgment</a:t>
            </a:r>
          </a:p>
          <a:p>
            <a:pPr lvl="1"/>
            <a:r>
              <a:rPr lang="en-US" dirty="0" smtClean="0"/>
              <a:t>9 refers to the building of the Tower from Vision 3</a:t>
            </a:r>
          </a:p>
          <a:p>
            <a:pPr lvl="1"/>
            <a:r>
              <a:rPr lang="en-US" dirty="0" smtClean="0"/>
              <a:t>10 is an exhortation to lead a life of virtue, as contained in the Mandates to avoid being condemned on the day of judgment</a:t>
            </a:r>
          </a:p>
          <a:p>
            <a:pPr lvl="1"/>
            <a:endParaRPr lang="en-US" dirty="0"/>
          </a:p>
        </p:txBody>
      </p:sp>
      <p:sp>
        <p:nvSpPr>
          <p:cNvPr id="3" name="Title 2"/>
          <p:cNvSpPr>
            <a:spLocks noGrp="1"/>
          </p:cNvSpPr>
          <p:nvPr>
            <p:ph type="title"/>
          </p:nvPr>
        </p:nvSpPr>
        <p:spPr/>
        <p:txBody>
          <a:bodyPr/>
          <a:lstStyle/>
          <a:p>
            <a:r>
              <a:rPr lang="en-US" dirty="0" smtClean="0"/>
              <a:t>Similitudes</a:t>
            </a:r>
            <a:endParaRPr lang="en-US" dirty="0"/>
          </a:p>
        </p:txBody>
      </p:sp>
    </p:spTree>
    <p:extLst>
      <p:ext uri="{BB962C8B-B14F-4D97-AF65-F5344CB8AC3E}">
        <p14:creationId xmlns:p14="http://schemas.microsoft.com/office/powerpoint/2010/main" val="486204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Repentance, return to the Church and the life of virtue or suffer the consequences of judgment</a:t>
            </a:r>
          </a:p>
          <a:p>
            <a:r>
              <a:rPr lang="en-US" dirty="0" smtClean="0"/>
              <a:t>The Tower as an allegory of the Church, being built up by peoples from different economic backgrounds</a:t>
            </a:r>
          </a:p>
          <a:p>
            <a:r>
              <a:rPr lang="en-US" dirty="0" smtClean="0"/>
              <a:t>Especially addressed to the wealthy engaged in business affairs</a:t>
            </a:r>
          </a:p>
          <a:p>
            <a:pPr lvl="1"/>
            <a:r>
              <a:rPr lang="en-US" dirty="0" smtClean="0"/>
              <a:t>Repent from grasping at more wealth</a:t>
            </a:r>
          </a:p>
          <a:p>
            <a:pPr lvl="1"/>
            <a:r>
              <a:rPr lang="en-US" dirty="0" smtClean="0"/>
              <a:t>Willingly give money to poor</a:t>
            </a:r>
            <a:endParaRPr lang="en-US" dirty="0"/>
          </a:p>
        </p:txBody>
      </p:sp>
      <p:sp>
        <p:nvSpPr>
          <p:cNvPr id="3" name="Title 2"/>
          <p:cNvSpPr>
            <a:spLocks noGrp="1"/>
          </p:cNvSpPr>
          <p:nvPr>
            <p:ph type="title"/>
          </p:nvPr>
        </p:nvSpPr>
        <p:spPr/>
        <p:txBody>
          <a:bodyPr/>
          <a:lstStyle/>
          <a:p>
            <a:r>
              <a:rPr lang="en-US" dirty="0" smtClean="0"/>
              <a:t>Themes in </a:t>
            </a:r>
            <a:r>
              <a:rPr lang="en-US" i="1" dirty="0" smtClean="0"/>
              <a:t>Shepherd</a:t>
            </a:r>
            <a:endParaRPr lang="en-US" dirty="0"/>
          </a:p>
        </p:txBody>
      </p:sp>
    </p:spTree>
    <p:extLst>
      <p:ext uri="{BB962C8B-B14F-4D97-AF65-F5344CB8AC3E}">
        <p14:creationId xmlns:p14="http://schemas.microsoft.com/office/powerpoint/2010/main" val="1100383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Read </a:t>
            </a:r>
            <a:r>
              <a:rPr lang="en-US" i="1" dirty="0"/>
              <a:t>Shepherd of </a:t>
            </a:r>
            <a:r>
              <a:rPr lang="en-US" i="1" dirty="0" err="1"/>
              <a:t>Hermas</a:t>
            </a:r>
            <a:r>
              <a:rPr lang="en-US" dirty="0"/>
              <a:t>, </a:t>
            </a:r>
            <a:r>
              <a:rPr lang="en-US" i="1" dirty="0"/>
              <a:t> </a:t>
            </a:r>
            <a:r>
              <a:rPr lang="en-US" dirty="0"/>
              <a:t>Book III, Similitudes 1-5, ANF Vol. 2 available at </a:t>
            </a:r>
            <a:r>
              <a:rPr lang="en-US" u="sng" dirty="0">
                <a:hlinkClick r:id="rId2"/>
              </a:rPr>
              <a:t>http://www.newadvent.org/fathers/02013.htm</a:t>
            </a:r>
            <a:r>
              <a:rPr lang="en-US" dirty="0"/>
              <a:t> </a:t>
            </a:r>
          </a:p>
          <a:p>
            <a:r>
              <a:rPr lang="en-US" dirty="0"/>
              <a:t>Brown, </a:t>
            </a:r>
            <a:r>
              <a:rPr lang="en-US" i="1" dirty="0"/>
              <a:t>Through the Eye of a Needle, </a:t>
            </a:r>
            <a:r>
              <a:rPr lang="en-US" dirty="0"/>
              <a:t> Chapter  2,3</a:t>
            </a:r>
          </a:p>
          <a:p>
            <a:r>
              <a:rPr lang="en-US" i="1" dirty="0"/>
              <a:t>Compendium of Catholic Social Doctrine, </a:t>
            </a:r>
            <a:r>
              <a:rPr lang="en-US" dirty="0"/>
              <a:t>328-329</a:t>
            </a:r>
          </a:p>
          <a:p>
            <a:r>
              <a:rPr lang="en-US" dirty="0"/>
              <a:t>Write Short Paper </a:t>
            </a:r>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120735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Roman society and economy Second Century</a:t>
            </a:r>
          </a:p>
          <a:p>
            <a:r>
              <a:rPr lang="en-US" dirty="0" smtClean="0"/>
              <a:t>Christian community in Rome</a:t>
            </a:r>
          </a:p>
          <a:p>
            <a:r>
              <a:rPr lang="en-US" dirty="0" smtClean="0"/>
              <a:t>Background on author of </a:t>
            </a:r>
            <a:r>
              <a:rPr lang="en-US" i="1" dirty="0" err="1" smtClean="0"/>
              <a:t>Hermas</a:t>
            </a:r>
            <a:endParaRPr lang="en-US" i="1" dirty="0" smtClean="0"/>
          </a:p>
          <a:p>
            <a:r>
              <a:rPr lang="en-US" dirty="0" smtClean="0"/>
              <a:t>Structure of Text</a:t>
            </a:r>
          </a:p>
          <a:p>
            <a:r>
              <a:rPr lang="en-US" dirty="0" smtClean="0"/>
              <a:t>Key points</a:t>
            </a:r>
          </a:p>
          <a:p>
            <a:r>
              <a:rPr lang="en-US" dirty="0" smtClean="0"/>
              <a:t>Assignments</a:t>
            </a:r>
          </a:p>
          <a:p>
            <a:r>
              <a:rPr lang="en-US" dirty="0" smtClean="0"/>
              <a:t>Special reference</a:t>
            </a:r>
            <a:r>
              <a:rPr lang="en-US" smtClean="0"/>
              <a:t>: </a:t>
            </a:r>
          </a:p>
          <a:p>
            <a:pPr lvl="1"/>
            <a:r>
              <a:rPr lang="en-US" smtClean="0"/>
              <a:t>Osiek</a:t>
            </a:r>
            <a:r>
              <a:rPr lang="en-US" dirty="0"/>
              <a:t>, Carolyn. </a:t>
            </a:r>
            <a:r>
              <a:rPr lang="en-US" i="1" dirty="0"/>
              <a:t>Rich and Poor in the Shepherd of </a:t>
            </a:r>
            <a:r>
              <a:rPr lang="en-US" i="1" dirty="0" err="1"/>
              <a:t>Hermas</a:t>
            </a:r>
            <a:r>
              <a:rPr lang="en-US" i="1" dirty="0"/>
              <a:t>, An Exegetical-Social Investigation.</a:t>
            </a:r>
            <a:r>
              <a:rPr lang="en-US" dirty="0"/>
              <a:t> Washington, D.C.: Catholic Biblical Association of America, 1983.</a:t>
            </a:r>
            <a:r>
              <a:rPr lang="en-US" i="1" dirty="0"/>
              <a:t> </a:t>
            </a:r>
            <a:endParaRPr lang="en-US" dirty="0"/>
          </a:p>
          <a:p>
            <a:endParaRPr lang="en-US" dirty="0" smtClean="0"/>
          </a:p>
          <a:p>
            <a:endParaRPr lang="en-US" dirty="0"/>
          </a:p>
        </p:txBody>
      </p:sp>
      <p:sp>
        <p:nvSpPr>
          <p:cNvPr id="3" name="Title 2"/>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574073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‘Golden Age’ of Rome</a:t>
            </a:r>
          </a:p>
          <a:p>
            <a:r>
              <a:rPr lang="en-US" dirty="0" smtClean="0"/>
              <a:t>Five Good Emperors</a:t>
            </a:r>
          </a:p>
          <a:p>
            <a:r>
              <a:rPr lang="en-US" dirty="0" smtClean="0"/>
              <a:t>Rome reaches maximum extent of empire under Hadrian </a:t>
            </a:r>
          </a:p>
          <a:p>
            <a:r>
              <a:rPr lang="en-US" dirty="0" smtClean="0"/>
              <a:t>Citizenship available to many who pledged allegiance to Rome</a:t>
            </a:r>
          </a:p>
          <a:p>
            <a:r>
              <a:rPr lang="en-US" dirty="0" smtClean="0"/>
              <a:t>Rome prided itself on being a ‘just’ society</a:t>
            </a:r>
          </a:p>
          <a:p>
            <a:r>
              <a:rPr lang="en-US" dirty="0" smtClean="0"/>
              <a:t>Ruling philosophy: Stoicism</a:t>
            </a:r>
            <a:endParaRPr lang="en-US" dirty="0"/>
          </a:p>
        </p:txBody>
      </p:sp>
      <p:sp>
        <p:nvSpPr>
          <p:cNvPr id="3" name="Title 2"/>
          <p:cNvSpPr>
            <a:spLocks noGrp="1"/>
          </p:cNvSpPr>
          <p:nvPr>
            <p:ph type="title"/>
          </p:nvPr>
        </p:nvSpPr>
        <p:spPr/>
        <p:txBody>
          <a:bodyPr/>
          <a:lstStyle/>
          <a:p>
            <a:r>
              <a:rPr lang="en-US" dirty="0" smtClean="0"/>
              <a:t>Roman Society Second Century</a:t>
            </a:r>
            <a:endParaRPr lang="en-US" dirty="0"/>
          </a:p>
        </p:txBody>
      </p:sp>
    </p:spTree>
    <p:extLst>
      <p:ext uri="{BB962C8B-B14F-4D97-AF65-F5344CB8AC3E}">
        <p14:creationId xmlns:p14="http://schemas.microsoft.com/office/powerpoint/2010/main" val="127651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smtClean="0"/>
              <a:t>Land was primary source of wealth, at least honorable wealth and power</a:t>
            </a:r>
          </a:p>
          <a:p>
            <a:r>
              <a:rPr lang="en-US" sz="2000" dirty="0" smtClean="0"/>
              <a:t>Commerce and trade seen as province of freed men and commoners</a:t>
            </a:r>
          </a:p>
          <a:p>
            <a:pPr lvl="1"/>
            <a:r>
              <a:rPr lang="en-US" sz="1800" dirty="0" smtClean="0"/>
              <a:t>Artisans</a:t>
            </a:r>
          </a:p>
          <a:p>
            <a:pPr lvl="1"/>
            <a:r>
              <a:rPr lang="en-US" sz="1800" dirty="0" smtClean="0"/>
              <a:t>Engineers and builders</a:t>
            </a:r>
          </a:p>
          <a:p>
            <a:pPr lvl="1"/>
            <a:r>
              <a:rPr lang="en-US" sz="1800" dirty="0" smtClean="0"/>
              <a:t>Merchants</a:t>
            </a:r>
          </a:p>
          <a:p>
            <a:pPr lvl="1"/>
            <a:r>
              <a:rPr lang="en-US" sz="1800" dirty="0" smtClean="0"/>
              <a:t>Small farmers</a:t>
            </a:r>
          </a:p>
          <a:p>
            <a:pPr lvl="1"/>
            <a:r>
              <a:rPr lang="en-US" sz="1800" dirty="0" smtClean="0"/>
              <a:t>Soldiers</a:t>
            </a:r>
          </a:p>
          <a:p>
            <a:pPr lvl="1"/>
            <a:r>
              <a:rPr lang="en-US" sz="1800" dirty="0" smtClean="0"/>
              <a:t>Slaves (some)</a:t>
            </a:r>
          </a:p>
          <a:p>
            <a:r>
              <a:rPr lang="en-US" sz="2000" dirty="0" smtClean="0"/>
              <a:t>Destitute</a:t>
            </a:r>
          </a:p>
          <a:p>
            <a:pPr lvl="1"/>
            <a:r>
              <a:rPr lang="en-US" sz="1800" dirty="0" smtClean="0"/>
              <a:t>Slaves (most)</a:t>
            </a:r>
          </a:p>
          <a:p>
            <a:pPr lvl="1"/>
            <a:r>
              <a:rPr lang="en-US" sz="1800" dirty="0" smtClean="0"/>
              <a:t>Beggars</a:t>
            </a:r>
          </a:p>
          <a:p>
            <a:pPr lvl="1"/>
            <a:endParaRPr lang="en-US" sz="1800" dirty="0" smtClean="0"/>
          </a:p>
          <a:p>
            <a:pPr lvl="1"/>
            <a:endParaRPr lang="en-US" sz="1800" dirty="0" smtClean="0"/>
          </a:p>
          <a:p>
            <a:pPr lvl="1"/>
            <a:endParaRPr lang="en-US" sz="1800" dirty="0"/>
          </a:p>
        </p:txBody>
      </p:sp>
      <p:sp>
        <p:nvSpPr>
          <p:cNvPr id="3" name="Title 2"/>
          <p:cNvSpPr>
            <a:spLocks noGrp="1"/>
          </p:cNvSpPr>
          <p:nvPr>
            <p:ph type="title"/>
          </p:nvPr>
        </p:nvSpPr>
        <p:spPr/>
        <p:txBody>
          <a:bodyPr>
            <a:normAutofit fontScale="90000"/>
          </a:bodyPr>
          <a:lstStyle/>
          <a:p>
            <a:r>
              <a:rPr lang="en-US" dirty="0" smtClean="0"/>
              <a:t>Wealth and Poverty in Roman Empire</a:t>
            </a:r>
            <a:endParaRPr lang="en-US" dirty="0"/>
          </a:p>
        </p:txBody>
      </p:sp>
    </p:spTree>
    <p:extLst>
      <p:ext uri="{BB962C8B-B14F-4D97-AF65-F5344CB8AC3E}">
        <p14:creationId xmlns:p14="http://schemas.microsoft.com/office/powerpoint/2010/main" val="3499440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Wealthy Roman land owners did not pay taxes on land</a:t>
            </a:r>
          </a:p>
          <a:p>
            <a:pPr lvl="1"/>
            <a:r>
              <a:rPr lang="en-US" dirty="0" smtClean="0"/>
              <a:t>However, expected to support civic infrastructure through building projects</a:t>
            </a:r>
          </a:p>
          <a:p>
            <a:r>
              <a:rPr lang="en-US" dirty="0" smtClean="0"/>
              <a:t>Type of sales tax, per capita tax, import tax, special tax on conquered peoples (e.g., Jewish Temple tax)</a:t>
            </a:r>
          </a:p>
          <a:p>
            <a:pPr lvl="1"/>
            <a:r>
              <a:rPr lang="en-US" dirty="0" smtClean="0"/>
              <a:t>No ‘IRS’ tax collection a Roman imperial contract for which collector received a fee</a:t>
            </a:r>
          </a:p>
          <a:p>
            <a:pPr lvl="1"/>
            <a:r>
              <a:rPr lang="en-US" dirty="0" smtClean="0"/>
              <a:t>Need for a census every 15 years</a:t>
            </a:r>
          </a:p>
          <a:p>
            <a:r>
              <a:rPr lang="en-US" dirty="0" smtClean="0"/>
              <a:t>Roman imperial government also obtained funds from its own enterprises</a:t>
            </a:r>
          </a:p>
          <a:p>
            <a:pPr lvl="1"/>
            <a:r>
              <a:rPr lang="en-US" dirty="0" smtClean="0"/>
              <a:t>Emperor largest land owner</a:t>
            </a:r>
          </a:p>
          <a:p>
            <a:pPr lvl="1"/>
            <a:r>
              <a:rPr lang="en-US" dirty="0" smtClean="0"/>
              <a:t>Mines</a:t>
            </a:r>
          </a:p>
          <a:p>
            <a:pPr lvl="1"/>
            <a:r>
              <a:rPr lang="en-US" dirty="0" smtClean="0"/>
              <a:t>‘Free’ labor from prisoners</a:t>
            </a:r>
            <a:endParaRPr lang="en-US" dirty="0"/>
          </a:p>
        </p:txBody>
      </p:sp>
      <p:sp>
        <p:nvSpPr>
          <p:cNvPr id="3" name="Title 2"/>
          <p:cNvSpPr>
            <a:spLocks noGrp="1"/>
          </p:cNvSpPr>
          <p:nvPr>
            <p:ph type="title"/>
          </p:nvPr>
        </p:nvSpPr>
        <p:spPr/>
        <p:txBody>
          <a:bodyPr/>
          <a:lstStyle/>
          <a:p>
            <a:r>
              <a:rPr lang="en-US" dirty="0" smtClean="0"/>
              <a:t>Taxes in Roman Empire</a:t>
            </a:r>
            <a:endParaRPr lang="en-US" dirty="0"/>
          </a:p>
        </p:txBody>
      </p:sp>
    </p:spTree>
    <p:extLst>
      <p:ext uri="{BB962C8B-B14F-4D97-AF65-F5344CB8AC3E}">
        <p14:creationId xmlns:p14="http://schemas.microsoft.com/office/powerpoint/2010/main" val="3317498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fontScale="90000"/>
          </a:bodyPr>
          <a:lstStyle/>
          <a:p>
            <a:r>
              <a:rPr lang="en-US" dirty="0" smtClean="0"/>
              <a:t>Second Century Rome</a:t>
            </a:r>
            <a:br>
              <a:rPr lang="en-US" dirty="0" smtClean="0"/>
            </a:b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2057399"/>
            <a:ext cx="4495800" cy="39690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5658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In mid-first century, probably founded by disciples of James, part of large Jew community in Rome</a:t>
            </a:r>
          </a:p>
          <a:p>
            <a:r>
              <a:rPr lang="en-US" dirty="0" smtClean="0"/>
              <a:t>Both Peter and Paul travel to Rome and martyred</a:t>
            </a:r>
          </a:p>
          <a:p>
            <a:r>
              <a:rPr lang="en-US" dirty="0" smtClean="0"/>
              <a:t>By end of 1</a:t>
            </a:r>
            <a:r>
              <a:rPr lang="en-US" baseline="30000" dirty="0" smtClean="0"/>
              <a:t>st</a:t>
            </a:r>
            <a:r>
              <a:rPr lang="en-US" dirty="0" smtClean="0"/>
              <a:t> Century Rome unquestioningly capital of Christianity</a:t>
            </a:r>
          </a:p>
          <a:p>
            <a:pPr lvl="1"/>
            <a:r>
              <a:rPr lang="en-US" dirty="0" smtClean="0"/>
              <a:t>Martyrdom of greatest apostles</a:t>
            </a:r>
          </a:p>
          <a:p>
            <a:pPr lvl="1"/>
            <a:r>
              <a:rPr lang="en-US" dirty="0" smtClean="0"/>
              <a:t>Capital of Empire</a:t>
            </a:r>
          </a:p>
          <a:p>
            <a:pPr lvl="1"/>
            <a:r>
              <a:rPr lang="en-US" dirty="0" smtClean="0"/>
              <a:t>Jerusalem’s destruction</a:t>
            </a:r>
          </a:p>
          <a:p>
            <a:r>
              <a:rPr lang="en-US" dirty="0" smtClean="0"/>
              <a:t>NB in 1</a:t>
            </a:r>
            <a:r>
              <a:rPr lang="en-US" baseline="30000" dirty="0" smtClean="0"/>
              <a:t>st</a:t>
            </a:r>
            <a:r>
              <a:rPr lang="en-US" dirty="0" smtClean="0"/>
              <a:t> through 3</a:t>
            </a:r>
            <a:r>
              <a:rPr lang="en-US" baseline="30000" dirty="0" smtClean="0"/>
              <a:t>rd</a:t>
            </a:r>
            <a:r>
              <a:rPr lang="en-US" dirty="0" smtClean="0"/>
              <a:t> C Christian community in Rome was Greek-speaking</a:t>
            </a:r>
            <a:endParaRPr lang="en-US" dirty="0"/>
          </a:p>
        </p:txBody>
      </p:sp>
      <p:sp>
        <p:nvSpPr>
          <p:cNvPr id="3" name="Title 2"/>
          <p:cNvSpPr>
            <a:spLocks noGrp="1"/>
          </p:cNvSpPr>
          <p:nvPr>
            <p:ph type="title"/>
          </p:nvPr>
        </p:nvSpPr>
        <p:spPr/>
        <p:txBody>
          <a:bodyPr>
            <a:normAutofit fontScale="90000"/>
          </a:bodyPr>
          <a:lstStyle/>
          <a:p>
            <a:r>
              <a:rPr lang="en-US" dirty="0" smtClean="0"/>
              <a:t>Christian Community in Rome Late 1</a:t>
            </a:r>
            <a:r>
              <a:rPr lang="en-US" baseline="30000" dirty="0" smtClean="0"/>
              <a:t>st</a:t>
            </a:r>
            <a:r>
              <a:rPr lang="en-US" dirty="0" smtClean="0"/>
              <a:t> Century</a:t>
            </a:r>
            <a:endParaRPr lang="en-US" dirty="0"/>
          </a:p>
        </p:txBody>
      </p:sp>
    </p:spTree>
    <p:extLst>
      <p:ext uri="{BB962C8B-B14F-4D97-AF65-F5344CB8AC3E}">
        <p14:creationId xmlns:p14="http://schemas.microsoft.com/office/powerpoint/2010/main" val="331891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Composed of Greek-speaking foreigners</a:t>
            </a:r>
          </a:p>
          <a:p>
            <a:pPr lvl="1"/>
            <a:r>
              <a:rPr lang="en-US" dirty="0" smtClean="0"/>
              <a:t>Diaspora Jews</a:t>
            </a:r>
          </a:p>
          <a:p>
            <a:pPr lvl="1"/>
            <a:r>
              <a:rPr lang="en-US" dirty="0" smtClean="0"/>
              <a:t>Gnostics</a:t>
            </a:r>
          </a:p>
          <a:p>
            <a:pPr lvl="1"/>
            <a:r>
              <a:rPr lang="en-US" dirty="0" smtClean="0"/>
              <a:t>‘Orthodox’ led by bishop of Rome; who was likely quite ‘poor’</a:t>
            </a:r>
          </a:p>
          <a:p>
            <a:pPr lvl="1"/>
            <a:r>
              <a:rPr lang="en-US" dirty="0" smtClean="0"/>
              <a:t>Important ‘international’ Christian school led by Justin Martyr; </a:t>
            </a:r>
            <a:r>
              <a:rPr lang="en-US" dirty="0" err="1" smtClean="0"/>
              <a:t>Irenaeus</a:t>
            </a:r>
            <a:r>
              <a:rPr lang="en-US" dirty="0" smtClean="0"/>
              <a:t>, </a:t>
            </a:r>
            <a:r>
              <a:rPr lang="en-US" dirty="0" err="1" smtClean="0"/>
              <a:t>Tatian</a:t>
            </a:r>
            <a:endParaRPr lang="en-US" dirty="0" smtClean="0"/>
          </a:p>
          <a:p>
            <a:r>
              <a:rPr lang="en-US" dirty="0" smtClean="0"/>
              <a:t>Some members were quite wealthy, but not among landed nobility</a:t>
            </a:r>
          </a:p>
          <a:p>
            <a:pPr lvl="1"/>
            <a:r>
              <a:rPr lang="en-US" dirty="0" err="1" smtClean="0"/>
              <a:t>Marcion</a:t>
            </a:r>
            <a:endParaRPr lang="en-US" dirty="0" smtClean="0"/>
          </a:p>
          <a:p>
            <a:pPr lvl="1"/>
            <a:r>
              <a:rPr lang="en-US" dirty="0" smtClean="0"/>
              <a:t>Deacons administered Church property for good of the community</a:t>
            </a:r>
          </a:p>
          <a:p>
            <a:pPr lvl="1"/>
            <a:r>
              <a:rPr lang="en-US" dirty="0" smtClean="0"/>
              <a:t>Gatherings to celebrate the Eucharist in private homes; especially associated with widows </a:t>
            </a:r>
            <a:endParaRPr lang="en-US" dirty="0"/>
          </a:p>
        </p:txBody>
      </p:sp>
      <p:sp>
        <p:nvSpPr>
          <p:cNvPr id="3" name="Title 2"/>
          <p:cNvSpPr>
            <a:spLocks noGrp="1"/>
          </p:cNvSpPr>
          <p:nvPr>
            <p:ph type="title"/>
          </p:nvPr>
        </p:nvSpPr>
        <p:spPr/>
        <p:txBody>
          <a:bodyPr/>
          <a:lstStyle/>
          <a:p>
            <a:r>
              <a:rPr lang="en-US" dirty="0" smtClean="0"/>
              <a:t>Church In Rome in 2</a:t>
            </a:r>
            <a:r>
              <a:rPr lang="en-US" baseline="30000" dirty="0" smtClean="0"/>
              <a:t>nd</a:t>
            </a:r>
            <a:r>
              <a:rPr lang="en-US" dirty="0" smtClean="0"/>
              <a:t> Century</a:t>
            </a:r>
            <a:endParaRPr lang="en-US" dirty="0"/>
          </a:p>
        </p:txBody>
      </p:sp>
    </p:spTree>
    <p:extLst>
      <p:ext uri="{BB962C8B-B14F-4D97-AF65-F5344CB8AC3E}">
        <p14:creationId xmlns:p14="http://schemas.microsoft.com/office/powerpoint/2010/main" val="304907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normAutofit fontScale="90000"/>
          </a:bodyPr>
          <a:lstStyle/>
          <a:p>
            <a:r>
              <a:rPr lang="en-US" dirty="0" smtClean="0"/>
              <a:t>Christian </a:t>
            </a:r>
            <a:r>
              <a:rPr lang="en-US" dirty="0"/>
              <a:t>Titular Churches in Rome</a:t>
            </a:r>
            <a:br>
              <a:rPr lang="en-US" dirty="0"/>
            </a:br>
            <a:r>
              <a:rPr lang="en-US" sz="1600" dirty="0"/>
              <a:t>http://faculty.cua.edu/pennington/religion402/Architecture/RomanChurches.htm</a:t>
            </a:r>
            <a:endParaRPr lang="en-US"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0200" y="1524000"/>
            <a:ext cx="5334000" cy="4316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59454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3624</TotalTime>
  <Words>1137</Words>
  <Application>Microsoft Office PowerPoint</Application>
  <PresentationFormat>On-screen Show (4:3)</PresentationFormat>
  <Paragraphs>138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Lecture 3: Shepherd of Hermas</vt:lpstr>
      <vt:lpstr>Outline</vt:lpstr>
      <vt:lpstr>Roman Society Second Century</vt:lpstr>
      <vt:lpstr>Wealth and Poverty in Roman Empire</vt:lpstr>
      <vt:lpstr>Taxes in Roman Empire</vt:lpstr>
      <vt:lpstr>Second Century Rome </vt:lpstr>
      <vt:lpstr>Christian Community in Rome Late 1st Century</vt:lpstr>
      <vt:lpstr>Church In Rome in 2nd Century</vt:lpstr>
      <vt:lpstr>Christian Titular Churches in Rome http://faculty.cua.edu/pennington/religion402/Architecture/RomanChurches.htm</vt:lpstr>
      <vt:lpstr>The Marcion Controversy </vt:lpstr>
      <vt:lpstr>Background on Author (Hermas) </vt:lpstr>
      <vt:lpstr>Muratorian Fragment</vt:lpstr>
      <vt:lpstr>Alternate Views of Hermas</vt:lpstr>
      <vt:lpstr>Structure of Shepherd of Hermas</vt:lpstr>
      <vt:lpstr>Commandments (Mandates) in Hermas</vt:lpstr>
      <vt:lpstr>Similitudes</vt:lpstr>
      <vt:lpstr>Themes in Shepherd</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3: Shepherd of Hermas</dc:title>
  <dc:creator>Ann Orlando</dc:creator>
  <cp:lastModifiedBy>Ann Orlando</cp:lastModifiedBy>
  <cp:revision>47</cp:revision>
  <dcterms:created xsi:type="dcterms:W3CDTF">2013-01-04T10:46:36Z</dcterms:created>
  <dcterms:modified xsi:type="dcterms:W3CDTF">2013-02-03T15:16:59Z</dcterms:modified>
</cp:coreProperties>
</file>