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2" r:id="rId6"/>
    <p:sldId id="265" r:id="rId7"/>
    <p:sldId id="267" r:id="rId8"/>
    <p:sldId id="268" r:id="rId9"/>
    <p:sldId id="269" r:id="rId10"/>
    <p:sldId id="273" r:id="rId11"/>
    <p:sldId id="263" r:id="rId12"/>
    <p:sldId id="274" r:id="rId13"/>
    <p:sldId id="277" r:id="rId14"/>
    <p:sldId id="275" r:id="rId15"/>
    <p:sldId id="276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9F6CD-87C0-4BA6-806B-938CD7ED25EC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CF81-816B-409B-BD4D-19261305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C284BC-B69E-4963-B119-47CAD213B8DB}" type="datetime1">
              <a:rPr lang="en-US" smtClean="0"/>
              <a:t>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C7138-8209-4C82-8CB4-36D9D0C1BC0F}" type="datetime1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F59358-22A2-48EB-92E7-E9CF5AA54CD6}" type="datetime1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86A3A-DFAF-4E5B-B8A1-A62F3D872754}" type="datetime1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328169-DDA9-4FCD-9812-CFBFD75C8FE8}" type="datetime1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64C00-1E02-40EE-853E-F0755F5DC4C9}" type="datetime1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4DBBC-432D-4C95-B63A-09E4EF744AAB}" type="datetime1">
              <a:rPr lang="en-US" smtClean="0"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B77A0-0868-4526-88BE-75B53B235E3D}" type="datetime1">
              <a:rPr lang="en-US" smtClean="0"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E08A2-DB58-46BD-8B29-9F6031C393A6}" type="datetime1">
              <a:rPr lang="en-US" smtClean="0"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420C389-D88A-4BC8-9BF4-68CDE7CFD4EF}" type="datetime1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D33A46-9FCD-4C7B-92C7-4F1199BFE50A}" type="datetime1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1E62E1-D50D-4387-A0C9-6F31C53A624C}" type="datetime1">
              <a:rPr lang="en-US" smtClean="0"/>
              <a:t>2/9/2013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Introduction to Origen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8344A7-FFD5-4142-B6CB-7B695310E0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tican.va/holy_father/benedict_xvi/audiences/2007/documents/hf_ben-xvi_aud_20070418_e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org/stream/homilyofclemento00clemuof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4: Clement of Alexandria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Ann T. Orlando</a:t>
            </a:r>
          </a:p>
          <a:p>
            <a:r>
              <a:rPr lang="en-US" dirty="0" smtClean="0"/>
              <a:t>14 February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Rooted in earlier large and important Jewish diaspora community</a:t>
            </a:r>
          </a:p>
          <a:p>
            <a:pPr lvl="1"/>
            <a:r>
              <a:rPr lang="en-US" dirty="0" smtClean="0"/>
              <a:t>LXX</a:t>
            </a:r>
          </a:p>
          <a:p>
            <a:pPr lvl="1"/>
            <a:r>
              <a:rPr lang="en-US" dirty="0" err="1" smtClean="0"/>
              <a:t>Sirach</a:t>
            </a:r>
            <a:endParaRPr lang="en-US" dirty="0" smtClean="0"/>
          </a:p>
          <a:p>
            <a:pPr lvl="1"/>
            <a:r>
              <a:rPr lang="en-US" dirty="0" smtClean="0"/>
              <a:t>Philo of Alexandria</a:t>
            </a:r>
          </a:p>
          <a:p>
            <a:r>
              <a:rPr lang="en-US" dirty="0" smtClean="0"/>
              <a:t>Traditionally founded by St. Mark</a:t>
            </a:r>
          </a:p>
          <a:p>
            <a:r>
              <a:rPr lang="en-US" dirty="0" smtClean="0"/>
              <a:t>Many types of early Christianity flourished</a:t>
            </a:r>
          </a:p>
          <a:p>
            <a:pPr lvl="1"/>
            <a:r>
              <a:rPr lang="en-US" dirty="0" smtClean="0"/>
              <a:t>Various gnostic sects all had schools in Alexandria</a:t>
            </a:r>
          </a:p>
          <a:p>
            <a:pPr lvl="1"/>
            <a:r>
              <a:rPr lang="en-US" dirty="0" smtClean="0"/>
              <a:t>Important ‘orthodox’ Christian school in Alexandria associated with the bishop</a:t>
            </a:r>
          </a:p>
          <a:p>
            <a:r>
              <a:rPr lang="en-US" dirty="0" smtClean="0"/>
              <a:t>Importance of allegory as an interpretive tool developed by ‘orthodox’ </a:t>
            </a:r>
          </a:p>
          <a:p>
            <a:pPr lvl="1"/>
            <a:r>
              <a:rPr lang="en-US" dirty="0" smtClean="0"/>
              <a:t>Based explicitly on Philo</a:t>
            </a:r>
            <a:endParaRPr lang="en-US" dirty="0"/>
          </a:p>
          <a:p>
            <a:pPr lvl="1"/>
            <a:r>
              <a:rPr lang="en-US" dirty="0" smtClean="0"/>
              <a:t>Way to justify use of OT (LXX) by ‘orthodox’ opposed to </a:t>
            </a:r>
            <a:r>
              <a:rPr lang="en-US" dirty="0" err="1" smtClean="0"/>
              <a:t>gnostics</a:t>
            </a:r>
            <a:r>
              <a:rPr lang="en-US" dirty="0" smtClean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Alexandrian Church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3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Probably born in Athens c 150</a:t>
            </a:r>
          </a:p>
          <a:p>
            <a:r>
              <a:rPr lang="en-US" dirty="0" smtClean="0"/>
              <a:t>Went to Alexandria for advanced studies and convert to Christianity</a:t>
            </a:r>
          </a:p>
          <a:p>
            <a:r>
              <a:rPr lang="en-US" dirty="0" smtClean="0"/>
              <a:t>Eventually became the head of the Christian catechetical school</a:t>
            </a:r>
          </a:p>
          <a:p>
            <a:pPr lvl="1"/>
            <a:r>
              <a:rPr lang="en-US" dirty="0" smtClean="0"/>
              <a:t>May have been a presbyter</a:t>
            </a:r>
          </a:p>
          <a:p>
            <a:pPr lvl="1"/>
            <a:r>
              <a:rPr lang="en-US" dirty="0" smtClean="0"/>
              <a:t>May (or may not) have taught Origen</a:t>
            </a:r>
          </a:p>
          <a:p>
            <a:r>
              <a:rPr lang="en-US" dirty="0" smtClean="0"/>
              <a:t>Fled Alexandria during the persecutions of 202</a:t>
            </a:r>
          </a:p>
          <a:p>
            <a:pPr lvl="1"/>
            <a:r>
              <a:rPr lang="en-US" dirty="0" smtClean="0"/>
              <a:t>Died a martyr in Cappadocia in 215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Clement of Alexandria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7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02D7E-FB2F-4AE2-9EA1-ACCF8E616838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Trilogy by Clement of Alexandria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i="1" dirty="0" smtClean="0"/>
              <a:t>Exhortation to Greeks</a:t>
            </a:r>
            <a:r>
              <a:rPr lang="en-US" sz="2600" dirty="0" smtClean="0"/>
              <a:t>;  written to philosophical, but unbelieving audience; apology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Philosophy as a way to </a:t>
            </a:r>
            <a:r>
              <a:rPr lang="en-US" sz="2200" dirty="0" smtClean="0"/>
              <a:t>faith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Allegorical interpretation of Scripture as developed by Philo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i="1" dirty="0" smtClean="0"/>
              <a:t>The Instructor; </a:t>
            </a:r>
            <a:r>
              <a:rPr lang="en-US" sz="2600" dirty="0" smtClean="0"/>
              <a:t>rules for living the Christian life for new Christians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The Logos is the Instructor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Logos as the Divine Word found in all truth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i="1" dirty="0" smtClean="0"/>
              <a:t>The </a:t>
            </a:r>
            <a:r>
              <a:rPr lang="en-US" sz="2600" i="1" dirty="0" err="1" smtClean="0"/>
              <a:t>Stromaties</a:t>
            </a:r>
            <a:r>
              <a:rPr lang="en-US" sz="2600" i="1" dirty="0" smtClean="0"/>
              <a:t> </a:t>
            </a:r>
            <a:r>
              <a:rPr lang="en-US" sz="2600" dirty="0" smtClean="0"/>
              <a:t>(Carpets)</a:t>
            </a:r>
            <a:r>
              <a:rPr lang="en-US" sz="2600" i="1" dirty="0" smtClean="0"/>
              <a:t>; </a:t>
            </a:r>
            <a:r>
              <a:rPr lang="en-US" sz="2600" dirty="0" smtClean="0"/>
              <a:t>Discussion of true knowledge, opposed to </a:t>
            </a:r>
            <a:r>
              <a:rPr lang="en-US" sz="2600" dirty="0" err="1" smtClean="0"/>
              <a:t>gnostics</a:t>
            </a:r>
            <a:endParaRPr lang="en-US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Philosophy needed for true gnosis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Seeds of divine truth in philosophy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Moses older than Plato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Philosophy is Greek </a:t>
            </a:r>
            <a:r>
              <a:rPr lang="en-US" sz="2200" dirty="0" smtClean="0"/>
              <a:t>Testament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400" dirty="0"/>
              <a:t>See, for example, Benedict XVI </a:t>
            </a:r>
            <a:r>
              <a:rPr lang="en-US" sz="2400" dirty="0">
                <a:hlinkClick r:id="rId2"/>
              </a:rPr>
              <a:t>http://www.vatican.va/holy_father/benedict_xvi/audiences/2007/documents/hf_ben-xvi_aud_20070418_en.html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92487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Virtue is not a Biblical Concept</a:t>
            </a:r>
          </a:p>
          <a:p>
            <a:pPr lvl="1"/>
            <a:r>
              <a:rPr lang="en-US" dirty="0" smtClean="0"/>
              <a:t>Scripture speaks of morality as following one of two ways</a:t>
            </a:r>
          </a:p>
          <a:p>
            <a:pPr lvl="1"/>
            <a:r>
              <a:rPr lang="en-US" dirty="0" smtClean="0"/>
              <a:t>Earliest Christians known as people of the Way</a:t>
            </a:r>
          </a:p>
          <a:p>
            <a:pPr lvl="1"/>
            <a:r>
              <a:rPr lang="en-US" dirty="0" smtClean="0"/>
              <a:t>Read 1 </a:t>
            </a:r>
            <a:r>
              <a:rPr lang="en-US" dirty="0" err="1" smtClean="0"/>
              <a:t>Cor</a:t>
            </a:r>
            <a:r>
              <a:rPr lang="en-US" dirty="0" smtClean="0"/>
              <a:t> 12-13</a:t>
            </a:r>
          </a:p>
          <a:p>
            <a:r>
              <a:rPr lang="en-US" dirty="0" smtClean="0"/>
              <a:t>Virtue is a Greek philosophical concept, especially as found in Plato and Aristotle</a:t>
            </a:r>
          </a:p>
          <a:p>
            <a:r>
              <a:rPr lang="en-US" dirty="0" smtClean="0"/>
              <a:t>Virtue-ethics is adapted by Alexandrian </a:t>
            </a:r>
            <a:r>
              <a:rPr lang="en-US" dirty="0"/>
              <a:t>J</a:t>
            </a:r>
            <a:r>
              <a:rPr lang="en-US" dirty="0" smtClean="0"/>
              <a:t>ews to build a link to Greek morality</a:t>
            </a:r>
          </a:p>
          <a:p>
            <a:r>
              <a:rPr lang="en-US" dirty="0" smtClean="0"/>
              <a:t>Only reference to four cardinal virtues is Wis. 8:7</a:t>
            </a:r>
          </a:p>
          <a:p>
            <a:r>
              <a:rPr lang="en-US" dirty="0" smtClean="0"/>
              <a:t>Clement, following Philo, will link Biblical morality, especially </a:t>
            </a:r>
            <a:r>
              <a:rPr lang="en-US" smtClean="0"/>
              <a:t>new Testament, </a:t>
            </a:r>
            <a:r>
              <a:rPr lang="en-US" dirty="0" smtClean="0"/>
              <a:t>with Greek philosophy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Virtue in Christianity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6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F93DF-00D4-4D8C-9553-59848E7D0FAD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smtClean="0"/>
              <a:t>Who Is the Rich Man Who Will Be Saved?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1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Homily on Matt 19:24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Faith, Hope, Love referred to as virtues of the soul (xviii)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Truly rich are those who are holy and can use their wealth for benefit of others (xix)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Everyone should strive for poverty of spirit; that is elimination of passions (xx)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But man cannot achieve this without God; however, God conspires with willing souls (xxi)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One purchases immortality for money by giving the perishing things of this world (xxxii)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Not for the giver to judge the worth of the recipient (xxxiii)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Rich should put themselves under a spiritual director (xli)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/>
              <a:t>Homily ends with story (narrative) of young robber and repentance (xlii)</a:t>
            </a:r>
          </a:p>
          <a:p>
            <a:pPr eaLnBrk="1" hangingPunct="1">
              <a:lnSpc>
                <a:spcPct val="80000"/>
              </a:lnSpc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86902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Clément </a:t>
            </a:r>
            <a:r>
              <a:rPr lang="en-US" sz="2400" i="1" dirty="0" err="1"/>
              <a:t>d’Alexandire</a:t>
            </a:r>
            <a:r>
              <a:rPr lang="en-US" sz="2400" i="1" dirty="0"/>
              <a:t>: </a:t>
            </a:r>
            <a:r>
              <a:rPr lang="en-US" sz="2400" i="1" dirty="0" err="1"/>
              <a:t>Quel</a:t>
            </a:r>
            <a:r>
              <a:rPr lang="en-US" sz="2400" i="1" dirty="0"/>
              <a:t> riche sera </a:t>
            </a:r>
            <a:r>
              <a:rPr lang="en-US" sz="2400" i="1" dirty="0" err="1"/>
              <a:t>sauvé</a:t>
            </a:r>
            <a:r>
              <a:rPr lang="en-US" sz="2400" i="1" dirty="0"/>
              <a:t>?</a:t>
            </a:r>
            <a:r>
              <a:rPr lang="en-US" sz="2400" dirty="0"/>
              <a:t> Greek text by O. </a:t>
            </a:r>
            <a:r>
              <a:rPr lang="en-US" sz="2400" dirty="0" err="1"/>
              <a:t>Stählin</a:t>
            </a:r>
            <a:r>
              <a:rPr lang="en-US" sz="2400" dirty="0"/>
              <a:t> and L. </a:t>
            </a:r>
            <a:r>
              <a:rPr lang="en-US" sz="2400" dirty="0" err="1"/>
              <a:t>Früchtel</a:t>
            </a:r>
            <a:r>
              <a:rPr lang="en-US" sz="2400" dirty="0"/>
              <a:t>. Introduction and notes by Carlo Nardi and Patrick </a:t>
            </a:r>
            <a:r>
              <a:rPr lang="en-US" sz="2400" dirty="0" err="1"/>
              <a:t>Descourtieux</a:t>
            </a:r>
            <a:r>
              <a:rPr lang="en-US" sz="2400" dirty="0"/>
              <a:t>. Translation by Patrick </a:t>
            </a:r>
            <a:r>
              <a:rPr lang="en-US" sz="2400" dirty="0" err="1"/>
              <a:t>Descourtieux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dirty="0" smtClean="0"/>
              <a:t>Published as part of the continuing series by Sources </a:t>
            </a:r>
            <a:r>
              <a:rPr lang="en-US" dirty="0" err="1" smtClean="0"/>
              <a:t>chritienne</a:t>
            </a:r>
            <a:endParaRPr lang="en-US" dirty="0" smtClean="0"/>
          </a:p>
          <a:p>
            <a:pPr lvl="1"/>
            <a:r>
              <a:rPr lang="en-US" dirty="0" smtClean="0"/>
              <a:t>French commentary and translation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Critical Edition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5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Read Clement of Alexandria,  “Who is the Rich Man who will be saved?” trans. Percy M. Barnard, London: Society for Promoting Christian Knowledge, 1901, available at </a:t>
            </a:r>
            <a:r>
              <a:rPr lang="en-US" u="sng" dirty="0">
                <a:hlinkClick r:id="rId2"/>
              </a:rPr>
              <a:t>http://archive.org/stream/homilyofclemento00clemuoft#page/18/mode/2up</a:t>
            </a:r>
            <a:r>
              <a:rPr lang="en-US" dirty="0"/>
              <a:t> same edition also on </a:t>
            </a:r>
            <a:r>
              <a:rPr lang="en-US" dirty="0" err="1"/>
              <a:t>google</a:t>
            </a:r>
            <a:r>
              <a:rPr lang="en-US" dirty="0"/>
              <a:t> books.</a:t>
            </a:r>
          </a:p>
          <a:p>
            <a:r>
              <a:rPr lang="en-US" dirty="0"/>
              <a:t>Brown, </a:t>
            </a:r>
            <a:r>
              <a:rPr lang="en-US" i="1" dirty="0"/>
              <a:t>Through the Eye of a Needle, </a:t>
            </a:r>
            <a:r>
              <a:rPr lang="en-US" dirty="0"/>
              <a:t> Chapter 4</a:t>
            </a:r>
          </a:p>
          <a:p>
            <a:r>
              <a:rPr lang="en-US" i="1" dirty="0"/>
              <a:t>Compendium of Catholic Social Doctrine, </a:t>
            </a:r>
            <a:r>
              <a:rPr lang="en-US" dirty="0"/>
              <a:t>1-12</a:t>
            </a:r>
          </a:p>
          <a:p>
            <a:r>
              <a:rPr lang="en-US" dirty="0"/>
              <a:t>Write a Short Paper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3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Third </a:t>
            </a:r>
            <a:r>
              <a:rPr lang="en-US" dirty="0" smtClean="0"/>
              <a:t>Century Church</a:t>
            </a:r>
          </a:p>
          <a:p>
            <a:r>
              <a:rPr lang="en-US" dirty="0" smtClean="0"/>
              <a:t>Early Alexandrian Church</a:t>
            </a:r>
          </a:p>
          <a:p>
            <a:r>
              <a:rPr lang="en-US" dirty="0" smtClean="0"/>
              <a:t>Clement of Alexandria</a:t>
            </a:r>
          </a:p>
          <a:p>
            <a:r>
              <a:rPr lang="en-US" dirty="0" smtClean="0"/>
              <a:t>Background on </a:t>
            </a:r>
            <a:r>
              <a:rPr lang="en-US" i="1" dirty="0" smtClean="0"/>
              <a:t>Who is the Rich Man Who Will be Saved?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Continuation of missionary activities from the First and Second Centuries</a:t>
            </a:r>
          </a:p>
          <a:p>
            <a:pPr lvl="1"/>
            <a:r>
              <a:rPr lang="en-US" dirty="0" smtClean="0"/>
              <a:t>Focused on Cities</a:t>
            </a:r>
          </a:p>
          <a:p>
            <a:pPr lvl="1"/>
            <a:r>
              <a:rPr lang="en-US" dirty="0" smtClean="0"/>
              <a:t>Primarily Greek speaking (except in North Africa)</a:t>
            </a:r>
          </a:p>
          <a:p>
            <a:r>
              <a:rPr lang="en-US" dirty="0" smtClean="0"/>
              <a:t>Christian martyrdom</a:t>
            </a:r>
          </a:p>
          <a:p>
            <a:pPr lvl="1"/>
            <a:r>
              <a:rPr lang="en-US" dirty="0" smtClean="0"/>
              <a:t>Imprisonment</a:t>
            </a:r>
          </a:p>
          <a:p>
            <a:pPr lvl="1"/>
            <a:r>
              <a:rPr lang="en-US" dirty="0" smtClean="0"/>
              <a:t>Confiscation of property </a:t>
            </a:r>
          </a:p>
          <a:p>
            <a:r>
              <a:rPr lang="en-US" dirty="0" smtClean="0"/>
              <a:t>Key issue in the Church: repentance and the lapsed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Spread of Christianity in the </a:t>
            </a:r>
            <a:r>
              <a:rPr lang="en-US" dirty="0"/>
              <a:t>T</a:t>
            </a:r>
            <a:r>
              <a:rPr lang="en-US" dirty="0" smtClean="0"/>
              <a:t>hird Century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of </a:t>
            </a:r>
            <a:r>
              <a:rPr lang="en-US" dirty="0" smtClean="0"/>
              <a:t>Early </a:t>
            </a:r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1447800"/>
            <a:ext cx="7467600" cy="49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6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Founded by Alexander the Great, 4</a:t>
            </a:r>
            <a:r>
              <a:rPr lang="en-US" baseline="30000" dirty="0" smtClean="0"/>
              <a:t>th</a:t>
            </a:r>
            <a:r>
              <a:rPr lang="en-US" dirty="0" smtClean="0"/>
              <a:t> C BC</a:t>
            </a:r>
          </a:p>
          <a:p>
            <a:r>
              <a:rPr lang="en-US" dirty="0" smtClean="0"/>
              <a:t>Ancient capital of Greek Ptolemy empire </a:t>
            </a:r>
          </a:p>
          <a:p>
            <a:pPr lvl="1"/>
            <a:r>
              <a:rPr lang="en-US" dirty="0" smtClean="0"/>
              <a:t>Cleopatra (d. 31 BC) last Ptolemy</a:t>
            </a:r>
          </a:p>
          <a:p>
            <a:r>
              <a:rPr lang="en-US" dirty="0" smtClean="0"/>
              <a:t>Most important education center for over 800 years (4</a:t>
            </a:r>
            <a:r>
              <a:rPr lang="en-US" baseline="30000" dirty="0" smtClean="0"/>
              <a:t>th</a:t>
            </a:r>
            <a:r>
              <a:rPr lang="en-US" dirty="0" smtClean="0"/>
              <a:t> C BC – 4</a:t>
            </a:r>
            <a:r>
              <a:rPr lang="en-US" baseline="30000" dirty="0" smtClean="0"/>
              <a:t>th</a:t>
            </a:r>
            <a:r>
              <a:rPr lang="en-US" dirty="0" smtClean="0"/>
              <a:t> C AD)</a:t>
            </a:r>
          </a:p>
          <a:p>
            <a:pPr lvl="1"/>
            <a:r>
              <a:rPr lang="en-US" dirty="0" smtClean="0"/>
              <a:t>Multiple philosophical schools</a:t>
            </a:r>
          </a:p>
          <a:p>
            <a:pPr lvl="1"/>
            <a:r>
              <a:rPr lang="en-US" dirty="0" smtClean="0"/>
              <a:t>Library(s)</a:t>
            </a:r>
          </a:p>
          <a:p>
            <a:pPr lvl="1"/>
            <a:r>
              <a:rPr lang="en-US" dirty="0" smtClean="0"/>
              <a:t>Museum and astronomical observatory</a:t>
            </a:r>
          </a:p>
          <a:p>
            <a:r>
              <a:rPr lang="en-US" dirty="0" smtClean="0"/>
              <a:t>Most important economic center</a:t>
            </a:r>
          </a:p>
          <a:p>
            <a:pPr lvl="1"/>
            <a:r>
              <a:rPr lang="en-US" dirty="0" smtClean="0"/>
              <a:t>Largest port city</a:t>
            </a:r>
          </a:p>
          <a:p>
            <a:pPr lvl="1"/>
            <a:r>
              <a:rPr lang="en-US" dirty="0" smtClean="0"/>
              <a:t>Nile valley bread-basket for Roman world</a:t>
            </a:r>
          </a:p>
          <a:p>
            <a:r>
              <a:rPr lang="en-US" dirty="0" smtClean="0"/>
              <a:t>Second only to Rome in overall importance in empire, until founding of Constantinople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Alexandria in Pre-</a:t>
            </a:r>
            <a:r>
              <a:rPr lang="en-US" dirty="0" err="1" smtClean="0"/>
              <a:t>Constantinian</a:t>
            </a:r>
            <a:r>
              <a:rPr lang="en-US" dirty="0" smtClean="0"/>
              <a:t> Roman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Ancient Alexandria (earlier name </a:t>
            </a:r>
            <a:r>
              <a:rPr lang="en-US" dirty="0" err="1" smtClean="0"/>
              <a:t>Rhacotis</a:t>
            </a:r>
            <a:r>
              <a:rPr lang="en-US" dirty="0" smtClean="0"/>
              <a:t>)</a:t>
            </a:r>
            <a:endParaRPr lang="en-U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4940"/>
            <a:ext cx="6791325" cy="543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44A7-FFD5-4142-B6CB-7B695310E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DDC47-BD39-4BBA-9794-5D7D656390EA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Intellectual Importance of Alexandria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It was the greatest center of learning in the ancient world for 600 years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Library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Museum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Center of Hellenistic Philosophy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Philosophical schools of all sorts established and flourished in Alexandria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Historical question: Who burnt the great library?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Plutarch said Julius Caesar (47 BC)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Edward Gibbon said Christian Emperor Theodosius (390 AD)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Christian authors said Caliph Omar (642 AD) 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213533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5AB3-2376-405A-B815-8D04A8E377D8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Judaism in Alexandria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Center of Diaspora (Greek) Judaism</a:t>
            </a:r>
          </a:p>
          <a:p>
            <a:pPr eaLnBrk="1" hangingPunct="1"/>
            <a:r>
              <a:rPr lang="en-US" smtClean="0"/>
              <a:t>Old Testament translated in Greek by 72 Jewish scholars “Septuagint” to be included in library</a:t>
            </a:r>
          </a:p>
          <a:p>
            <a:pPr lvl="1" eaLnBrk="1" hangingPunct="1"/>
            <a:r>
              <a:rPr lang="en-US" smtClean="0"/>
              <a:t>Letter of Aristeas (200 BC)</a:t>
            </a:r>
          </a:p>
          <a:p>
            <a:pPr eaLnBrk="1" hangingPunct="1"/>
            <a:r>
              <a:rPr lang="en-US" smtClean="0"/>
              <a:t>Romans destroyed Jewish Alexandria in 117; this along with development of rabbinic Judaism and evangelization by Christians ended Hellenistic (Greek) Judaism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90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FEDB7-EF57-4000-A3B5-ACB5AFDF74E7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Philo of Alexandria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Most influential Jewish philosopher: Philo of Alexandria, contemporary of Jesus and Paul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Leader of Jewish School in Alexandria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Also ‘political’ leader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Philosopher of ‘middle Platonism’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Combines aspects of Platonism and Stoicism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Logos, wisdom, of God begotten of God from the beginning of creation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Seed of Logos found in philosophy (see also Justin Martyr)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Moses older than Plato (Justin Martyr)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Biblical exegesis using allegory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841589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</TotalTime>
  <Words>979</Words>
  <Application>Microsoft Office PowerPoint</Application>
  <PresentationFormat>On-screen Show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Lecture 4: Clement of Alexandria</vt:lpstr>
      <vt:lpstr>Outline</vt:lpstr>
      <vt:lpstr>Spread of Christianity in the Third Century</vt:lpstr>
      <vt:lpstr>Map of Early Christianity</vt:lpstr>
      <vt:lpstr>Alexandria in Pre-Constantinian Roman Empire</vt:lpstr>
      <vt:lpstr>Ancient Alexandria (earlier name Rhacotis)</vt:lpstr>
      <vt:lpstr>Intellectual Importance of Alexandria</vt:lpstr>
      <vt:lpstr>Judaism in Alexandria</vt:lpstr>
      <vt:lpstr>Philo of Alexandria</vt:lpstr>
      <vt:lpstr>Early Alexandrian Church</vt:lpstr>
      <vt:lpstr>St. Clement of Alexandria</vt:lpstr>
      <vt:lpstr>Trilogy by Clement of Alexandria </vt:lpstr>
      <vt:lpstr>Virtue in Christianity</vt:lpstr>
      <vt:lpstr>Who Is the Rich Man Who Will Be Saved?</vt:lpstr>
      <vt:lpstr>Recent Critical Edition </vt:lpstr>
      <vt:lpstr>Assignments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4: Clement of Alexandria</dc:title>
  <dc:creator>Ann Orlando</dc:creator>
  <cp:lastModifiedBy>Ann Orlando</cp:lastModifiedBy>
  <cp:revision>31</cp:revision>
  <dcterms:created xsi:type="dcterms:W3CDTF">2013-01-20T14:45:14Z</dcterms:created>
  <dcterms:modified xsi:type="dcterms:W3CDTF">2013-02-09T12:09:46Z</dcterms:modified>
</cp:coreProperties>
</file>