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61" r:id="rId4"/>
    <p:sldId id="262" r:id="rId5"/>
    <p:sldId id="263" r:id="rId6"/>
    <p:sldId id="264" r:id="rId7"/>
    <p:sldId id="267" r:id="rId8"/>
    <p:sldId id="265" r:id="rId9"/>
    <p:sldId id="266" r:id="rId10"/>
    <p:sldId id="259" r:id="rId11"/>
    <p:sldId id="258" r:id="rId12"/>
    <p:sldId id="260" r:id="rId13"/>
    <p:sldId id="268" r:id="rId14"/>
    <p:sldId id="269" r:id="rId15"/>
    <p:sldId id="270" r:id="rId16"/>
    <p:sldId id="271" r:id="rId17"/>
    <p:sldId id="273" r:id="rId18"/>
    <p:sldId id="277" r:id="rId19"/>
    <p:sldId id="278" r:id="rId20"/>
    <p:sldId id="282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D6630-384E-4CA0-9BF2-9CA21D60ABB8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4D6DD-9138-4055-9F59-15908C3C7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58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1B0BC6-533B-4E71-9C4D-D22544BBAD7E}" type="datetime1">
              <a:rPr lang="en-US" smtClean="0"/>
              <a:t>2/16/2013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Leture 12: Constantine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803311-9393-4B2F-8974-74BDB5B1C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54966-558D-4167-A5F7-29C7D260D457}" type="datetime1">
              <a:rPr lang="en-US" smtClean="0"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Leture 12: Constantine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03311-9393-4B2F-8974-74BDB5B1C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DC40D-0BC8-4EA5-BE16-F48D77ED5E3C}" type="datetime1">
              <a:rPr lang="en-US" smtClean="0"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Leture 12: Constantine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03311-9393-4B2F-8974-74BDB5B1C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F4E6B2-9CC0-4093-9BB7-19878099A272}" type="datetime1">
              <a:rPr lang="en-US" smtClean="0"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Leture 12: Constantine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03311-9393-4B2F-8974-74BDB5B1C72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9B740-836E-4242-8DC5-36E8A43BE2F3}" type="datetime1">
              <a:rPr lang="en-US" smtClean="0"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Leture 12: Constantine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03311-9393-4B2F-8974-74BDB5B1C72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65B86A-2ACC-41A5-B426-E1DCD4693850}" type="datetime1">
              <a:rPr lang="en-US" smtClean="0"/>
              <a:t>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Leture 12: Constantine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03311-9393-4B2F-8974-74BDB5B1C7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A2F04-1819-4040-B4AB-616387EC12AD}" type="datetime1">
              <a:rPr lang="en-US" smtClean="0"/>
              <a:t>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Leture 12: Constantine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03311-9393-4B2F-8974-74BDB5B1C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47005-5538-4389-8C6F-DFE226A95339}" type="datetime1">
              <a:rPr lang="en-US" smtClean="0"/>
              <a:t>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Leture 12: Constantine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03311-9393-4B2F-8974-74BDB5B1C72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E91120-278F-4952-88CB-46D2D76D542E}" type="datetime1">
              <a:rPr lang="en-US" smtClean="0"/>
              <a:t>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Leture 12: Constantine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03311-9393-4B2F-8974-74BDB5B1C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4927E14-F5AC-46FA-AE4E-5775DEDFCE31}" type="datetime1">
              <a:rPr lang="en-US" smtClean="0"/>
              <a:t>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Leture 12: Constantine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03311-9393-4B2F-8974-74BDB5B1C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E226DD-E61E-482A-ACDF-0C030E05DAF5}" type="datetime1">
              <a:rPr lang="en-US" smtClean="0"/>
              <a:t>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Leture 12: Constantine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803311-9393-4B2F-8974-74BDB5B1C72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AD31485-B642-47AF-941D-DFA342FF74C3}" type="datetime1">
              <a:rPr lang="en-US" smtClean="0"/>
              <a:t>2/16/2013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Leture 12: Constantine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5803311-9393-4B2F-8974-74BDB5B1C7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unrv.com/province-large.ph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pubs.aeaweb.org/doi/pdfplus/10.1257/jep.21.1.227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ge.edu/faculty/salomd/nyssa/usury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5 The Sin of Usury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Ann T. Orlando</a:t>
            </a:r>
          </a:p>
          <a:p>
            <a:r>
              <a:rPr lang="en-US" dirty="0" smtClean="0"/>
              <a:t>21 February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03311-9393-4B2F-8974-74BDB5B1C7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54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Latin, </a:t>
            </a:r>
            <a:r>
              <a:rPr lang="en-US" i="1" dirty="0" err="1" smtClean="0"/>
              <a:t>usura</a:t>
            </a:r>
            <a:r>
              <a:rPr lang="en-US" dirty="0" smtClean="0"/>
              <a:t>, extra money paid on a loan (interest)</a:t>
            </a:r>
          </a:p>
          <a:p>
            <a:pPr lvl="1"/>
            <a:r>
              <a:rPr lang="en-US" dirty="0" smtClean="0"/>
              <a:t>Usury is the illicit charging of money for the use of money in a loan (note, </a:t>
            </a:r>
            <a:r>
              <a:rPr lang="en-US" i="1" dirty="0" err="1" smtClean="0"/>
              <a:t>usura</a:t>
            </a:r>
            <a:r>
              <a:rPr lang="en-US" dirty="0" smtClean="0"/>
              <a:t> literally means use or enjoy)</a:t>
            </a:r>
          </a:p>
          <a:p>
            <a:r>
              <a:rPr lang="en-US" dirty="0" smtClean="0"/>
              <a:t>Latin, </a:t>
            </a:r>
            <a:r>
              <a:rPr lang="en-US" i="1" dirty="0" err="1" smtClean="0"/>
              <a:t>interesse</a:t>
            </a:r>
            <a:r>
              <a:rPr lang="en-US" dirty="0" smtClean="0"/>
              <a:t>, among other meanings is the degree of value</a:t>
            </a:r>
          </a:p>
          <a:p>
            <a:pPr lvl="1"/>
            <a:r>
              <a:rPr lang="en-US" dirty="0" smtClean="0"/>
              <a:t>From antiquity through Middle Ages, interest was the legal and justified penalty for not paying a loan back on time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Definitions and Etymology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03311-9393-4B2F-8974-74BDB5B1C7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68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Whether in Greek philosophy (Plato, Aristotle), OT, Roman Law, Rabbinic Judaism, Christianity or Islam, charging for a </a:t>
            </a:r>
            <a:r>
              <a:rPr lang="en-US" dirty="0" smtClean="0"/>
              <a:t>loan </a:t>
            </a:r>
            <a:r>
              <a:rPr lang="en-US" dirty="0" smtClean="0"/>
              <a:t>was seen as ethically wrong, a grave sin</a:t>
            </a:r>
          </a:p>
          <a:p>
            <a:r>
              <a:rPr lang="en-US" dirty="0" smtClean="0"/>
              <a:t>Land and its fruitfulness was </a:t>
            </a:r>
            <a:r>
              <a:rPr lang="en-US" dirty="0" smtClean="0"/>
              <a:t>the </a:t>
            </a:r>
            <a:r>
              <a:rPr lang="en-US" dirty="0" smtClean="0"/>
              <a:t>basis for honorable wealth</a:t>
            </a:r>
          </a:p>
          <a:p>
            <a:pPr lvl="1"/>
            <a:r>
              <a:rPr lang="en-US" dirty="0" smtClean="0"/>
              <a:t>Basis for highest social position</a:t>
            </a:r>
          </a:p>
          <a:p>
            <a:r>
              <a:rPr lang="en-US" dirty="0" smtClean="0"/>
              <a:t>Secondarily, direct commerce and trade were also allowable means for acquiring wealth (money</a:t>
            </a:r>
            <a:r>
              <a:rPr lang="en-US" dirty="0" smtClean="0"/>
              <a:t>)</a:t>
            </a:r>
          </a:p>
          <a:p>
            <a:r>
              <a:rPr lang="en-US" dirty="0" smtClean="0"/>
              <a:t>But usury was thought to be making money through the use of money and not direct labor (something for nothing)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Abhorrence of Usury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03311-9393-4B2F-8974-74BDB5B1C72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7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loan to one in need should be an act of charity (Christianity, Rabbinic Judaism, Islam)</a:t>
            </a:r>
          </a:p>
          <a:p>
            <a:pPr lvl="1"/>
            <a:r>
              <a:rPr lang="en-US" dirty="0" smtClean="0"/>
              <a:t>One should not get paid for performing an act of charity</a:t>
            </a:r>
          </a:p>
          <a:p>
            <a:r>
              <a:rPr lang="en-US" dirty="0" smtClean="0"/>
              <a:t>Usury usually included requiring collateral for a loan, thus prohibitions about requiring anything of necessity to secure a loan</a:t>
            </a:r>
          </a:p>
          <a:p>
            <a:r>
              <a:rPr lang="en-US" dirty="0" smtClean="0"/>
              <a:t>Lender is increasing wealth without expending effort</a:t>
            </a:r>
          </a:p>
          <a:p>
            <a:r>
              <a:rPr lang="en-US" dirty="0" smtClean="0"/>
              <a:t>Lender is in an increasingly dominant position with respect to lender, especially with compound interest</a:t>
            </a:r>
          </a:p>
          <a:p>
            <a:r>
              <a:rPr lang="en-US" dirty="0" smtClean="0"/>
              <a:t>Encourages risky investments on part of borrower to generate the income to pay back the loan</a:t>
            </a:r>
          </a:p>
          <a:p>
            <a:r>
              <a:rPr lang="en-US" dirty="0" smtClean="0"/>
              <a:t>Discounts the future value of something (encourages inflation)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of the Ethical </a:t>
            </a:r>
            <a:r>
              <a:rPr lang="en-US" dirty="0"/>
              <a:t>O</a:t>
            </a:r>
            <a:r>
              <a:rPr lang="en-US" dirty="0" smtClean="0"/>
              <a:t>bjections to Usury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03311-9393-4B2F-8974-74BDB5B1C72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07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are Cappadocians?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St. Basil the Great, 329-379, bishop of Caesarea in Cappadocia, Asia Minor (now Kayseri in Turkey)</a:t>
            </a:r>
          </a:p>
          <a:p>
            <a:r>
              <a:rPr lang="en-US"/>
              <a:t>St. Gregory Nazianzus, 325-389, Patriarch of Constantinople</a:t>
            </a:r>
          </a:p>
          <a:p>
            <a:r>
              <a:rPr lang="en-US"/>
              <a:t>St. Gregory of Nyssa, 335-394, brother of Basil</a:t>
            </a:r>
          </a:p>
          <a:p>
            <a:r>
              <a:rPr lang="en-US"/>
              <a:t>[St. Macrina, older sister of Basil and Gregory]</a:t>
            </a:r>
          </a:p>
        </p:txBody>
      </p:sp>
    </p:spTree>
    <p:extLst>
      <p:ext uri="{BB962C8B-B14F-4D97-AF65-F5344CB8AC3E}">
        <p14:creationId xmlns:p14="http://schemas.microsoft.com/office/powerpoint/2010/main" val="796176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Provinces of Empire</a:t>
            </a:r>
            <a:br>
              <a:rPr lang="en-US" sz="3800"/>
            </a:br>
            <a:r>
              <a:rPr lang="en-US" sz="2600"/>
              <a:t>www.unrv.com/roman-empire-map.php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7" name="Picture 5" descr="Roman Empire Ma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95400"/>
            <a:ext cx="8572500" cy="5191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6049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Influences on Cappadocians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Basil and Gregory of Nyssa came from a devout Christian household; their father was a bishop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Origen; especially through Gregory </a:t>
            </a:r>
            <a:r>
              <a:rPr lang="en-US" sz="2000" dirty="0" err="1"/>
              <a:t>Thaumaturgus</a:t>
            </a:r>
            <a:r>
              <a:rPr lang="en-US" sz="2000" dirty="0"/>
              <a:t> (Wonderworker), 213-275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Gregory </a:t>
            </a:r>
            <a:r>
              <a:rPr lang="en-US" sz="2200" dirty="0" err="1"/>
              <a:t>Thaumaturgus</a:t>
            </a:r>
            <a:r>
              <a:rPr lang="en-US" sz="2200" dirty="0"/>
              <a:t> was a native of Cappadocia who studied with Origen at </a:t>
            </a:r>
            <a:r>
              <a:rPr lang="en-US" sz="2200" dirty="0" err="1"/>
              <a:t>Ceasarea</a:t>
            </a:r>
            <a:r>
              <a:rPr lang="en-US" sz="2200" dirty="0"/>
              <a:t>, Palestine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Gregory was bishop of Pontus, reputation of performing </a:t>
            </a:r>
            <a:r>
              <a:rPr lang="en-US" sz="2200" dirty="0" smtClean="0"/>
              <a:t>miracles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Basil’s grandmother studied with St. Gregory</a:t>
            </a:r>
            <a:endParaRPr lang="en-US" sz="2200" dirty="0"/>
          </a:p>
          <a:p>
            <a:pPr lvl="1">
              <a:lnSpc>
                <a:spcPct val="80000"/>
              </a:lnSpc>
            </a:pPr>
            <a:r>
              <a:rPr lang="en-US" sz="2200" dirty="0"/>
              <a:t>Basil and Gregory </a:t>
            </a:r>
            <a:r>
              <a:rPr lang="en-US" sz="2200" dirty="0" err="1"/>
              <a:t>Nazianzus</a:t>
            </a:r>
            <a:r>
              <a:rPr lang="en-US" sz="2200" dirty="0"/>
              <a:t> compiled a collection of Origen’s work known as the </a:t>
            </a:r>
            <a:r>
              <a:rPr lang="en-US" sz="2200" i="1" dirty="0" err="1"/>
              <a:t>Philokalia</a:t>
            </a:r>
            <a:endParaRPr lang="en-US" sz="2200" i="1" dirty="0"/>
          </a:p>
          <a:p>
            <a:pPr>
              <a:lnSpc>
                <a:spcPct val="80000"/>
              </a:lnSpc>
            </a:pPr>
            <a:r>
              <a:rPr lang="en-US" sz="2000" dirty="0" smtClean="0"/>
              <a:t>Both </a:t>
            </a:r>
            <a:r>
              <a:rPr lang="en-US" sz="2000" dirty="0"/>
              <a:t>Basil and Gregory </a:t>
            </a:r>
            <a:r>
              <a:rPr lang="en-US" sz="2000" dirty="0" err="1"/>
              <a:t>Nazianzus</a:t>
            </a:r>
            <a:r>
              <a:rPr lang="en-US" sz="2000" dirty="0"/>
              <a:t> studied classical philosophy at </a:t>
            </a:r>
            <a:r>
              <a:rPr lang="en-US" sz="2000" dirty="0" smtClean="0"/>
              <a:t>Athens; both travelled to Egypt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Gregory </a:t>
            </a:r>
            <a:r>
              <a:rPr lang="en-US" sz="2000" dirty="0" err="1"/>
              <a:t>Nazianzus</a:t>
            </a:r>
            <a:r>
              <a:rPr lang="en-US" sz="2000" dirty="0"/>
              <a:t> traveled to Alexandria, influenced by </a:t>
            </a:r>
            <a:r>
              <a:rPr lang="en-US" sz="2000" dirty="0" smtClean="0"/>
              <a:t>Athanasius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Basil visited Egyptian monasteries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829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St. Basil </a:t>
            </a:r>
            <a:r>
              <a:rPr lang="en-US" dirty="0"/>
              <a:t>the Great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2400"/>
              <a:t>Very important in development of Greek Christian spiritual practice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Rule for monastic orders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Divine Liturgy still in use</a:t>
            </a:r>
          </a:p>
          <a:p>
            <a:pPr>
              <a:lnSpc>
                <a:spcPct val="80000"/>
              </a:lnSpc>
            </a:pPr>
            <a:r>
              <a:rPr lang="en-US" sz="2400"/>
              <a:t>Wrote against the Arians, and also developed a theology of the Trinity, affirming the divinity of Son and Spirit</a:t>
            </a:r>
          </a:p>
          <a:p>
            <a:pPr>
              <a:lnSpc>
                <a:spcPct val="80000"/>
              </a:lnSpc>
            </a:pPr>
            <a:r>
              <a:rPr lang="en-US" sz="2400"/>
              <a:t>Wrote many homilies on Scripture; some of which were very influential on St. Ambrose of Milan who translated them into Latin</a:t>
            </a:r>
          </a:p>
          <a:p>
            <a:pPr>
              <a:lnSpc>
                <a:spcPct val="80000"/>
              </a:lnSpc>
            </a:pPr>
            <a:r>
              <a:rPr lang="en-US" sz="2400"/>
              <a:t>Famous for hospitals and monasteries that he established</a:t>
            </a:r>
          </a:p>
          <a:p>
            <a:pPr>
              <a:lnSpc>
                <a:spcPct val="80000"/>
              </a:lnSpc>
            </a:pPr>
            <a:r>
              <a:rPr lang="en-US" sz="2400"/>
              <a:t>Called ‘Great’ in his own lifetime</a:t>
            </a:r>
          </a:p>
        </p:txBody>
      </p:sp>
    </p:spTree>
    <p:extLst>
      <p:ext uri="{BB962C8B-B14F-4D97-AF65-F5344CB8AC3E}">
        <p14:creationId xmlns:p14="http://schemas.microsoft.com/office/powerpoint/2010/main" val="3233740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Basil on Wealth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 dirty="0"/>
              <a:t>Basil was explicitly concerned about dangers of wealth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Because of change in status of Christianity, many Christians were becoming wealthy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Cappadocia went through a severe famine in mid-4</a:t>
            </a:r>
            <a:r>
              <a:rPr lang="en-US" sz="2000" baseline="30000" dirty="0"/>
              <a:t>th</a:t>
            </a:r>
            <a:r>
              <a:rPr lang="en-US" sz="2000" dirty="0"/>
              <a:t> Century</a:t>
            </a:r>
          </a:p>
          <a:p>
            <a:pPr>
              <a:lnSpc>
                <a:spcPct val="90000"/>
              </a:lnSpc>
            </a:pPr>
            <a:r>
              <a:rPr lang="en-US" sz="2100" dirty="0"/>
              <a:t>Rich are given wealth as stewards of God’s creation</a:t>
            </a:r>
          </a:p>
          <a:p>
            <a:pPr>
              <a:lnSpc>
                <a:spcPct val="90000"/>
              </a:lnSpc>
            </a:pPr>
            <a:r>
              <a:rPr lang="en-US" sz="2100" dirty="0"/>
              <a:t>Money will be left behind after death, but not good works</a:t>
            </a:r>
          </a:p>
          <a:p>
            <a:pPr>
              <a:lnSpc>
                <a:spcPct val="90000"/>
              </a:lnSpc>
            </a:pPr>
            <a:r>
              <a:rPr lang="en-US" sz="2100" dirty="0"/>
              <a:t>Not sharing good things is comparable to murder</a:t>
            </a:r>
          </a:p>
          <a:p>
            <a:pPr>
              <a:lnSpc>
                <a:spcPct val="90000"/>
              </a:lnSpc>
            </a:pPr>
            <a:r>
              <a:rPr lang="en-US" sz="2100" dirty="0"/>
              <a:t>Give to the poor, and make God your debtor</a:t>
            </a:r>
          </a:p>
          <a:p>
            <a:pPr>
              <a:lnSpc>
                <a:spcPct val="90000"/>
              </a:lnSpc>
            </a:pPr>
            <a:r>
              <a:rPr lang="en-US" sz="2100" dirty="0"/>
              <a:t>Most famous sermon was </a:t>
            </a:r>
            <a:r>
              <a:rPr lang="en-US" sz="2100" i="1" dirty="0"/>
              <a:t>Sermon to Rich</a:t>
            </a:r>
            <a:r>
              <a:rPr lang="en-US" sz="2100" dirty="0"/>
              <a:t> on Luke </a:t>
            </a:r>
            <a:r>
              <a:rPr lang="en-US" sz="2100" dirty="0" smtClean="0"/>
              <a:t>12:15, </a:t>
            </a:r>
            <a:r>
              <a:rPr lang="en-US" sz="1800" i="1" dirty="0"/>
              <a:t>Then he said to them, “Watch out! Be on your guard against all kinds of greed; life does not consist in an abundance of possessions</a:t>
            </a:r>
            <a:r>
              <a:rPr lang="en-US" sz="1800" i="1" dirty="0" smtClean="0"/>
              <a:t>.  </a:t>
            </a:r>
            <a:endParaRPr lang="en-US" sz="2100" i="1" dirty="0"/>
          </a:p>
          <a:p>
            <a:pPr lvl="1">
              <a:lnSpc>
                <a:spcPct val="90000"/>
              </a:lnSpc>
            </a:pPr>
            <a:r>
              <a:rPr lang="en-US" sz="1700" dirty="0"/>
              <a:t>Copied word for word by Ambrose</a:t>
            </a:r>
          </a:p>
          <a:p>
            <a:pPr>
              <a:lnSpc>
                <a:spcPct val="90000"/>
              </a:lnSpc>
            </a:pPr>
            <a:r>
              <a:rPr lang="en-US" sz="2100" dirty="0"/>
              <a:t>Profound impact on John Chrysostom</a:t>
            </a:r>
          </a:p>
          <a:p>
            <a:pPr>
              <a:lnSpc>
                <a:spcPct val="90000"/>
              </a:lnSpc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450052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0824-AEB8-42A4-A324-41AAF82A7BAE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Gregory of Nyssa, d. 385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/>
              <a:t>Younger brother of Basil and Macrina</a:t>
            </a:r>
          </a:p>
          <a:p>
            <a:r>
              <a:rPr lang="en-US" sz="2600"/>
              <a:t>Married (perhaps to sister of Gregory Nazianzus??)</a:t>
            </a:r>
          </a:p>
          <a:p>
            <a:r>
              <a:rPr lang="en-US" sz="2600"/>
              <a:t>May have been bishop of Nyssa; wrote catechetical instructions</a:t>
            </a:r>
          </a:p>
          <a:p>
            <a:r>
              <a:rPr lang="en-US" sz="2600"/>
              <a:t>Philosophically very influenced by Origen and NeoPlatonism</a:t>
            </a:r>
          </a:p>
          <a:p>
            <a:r>
              <a:rPr lang="en-US" sz="2600"/>
              <a:t>Also very deeply influenced by his sister, Macrina</a:t>
            </a:r>
          </a:p>
          <a:p>
            <a:pPr lvl="1"/>
            <a:r>
              <a:rPr lang="en-US" sz="2200" i="1"/>
              <a:t>Life of Macrina</a:t>
            </a:r>
          </a:p>
          <a:p>
            <a:pPr lvl="1"/>
            <a:r>
              <a:rPr lang="en-US" sz="2200"/>
              <a:t>Macrina as The Teacher in </a:t>
            </a:r>
            <a:r>
              <a:rPr lang="en-US" sz="2200" i="1"/>
              <a:t>On the Resurrection</a:t>
            </a: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10469964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2BF6-36BF-42F1-A78E-2BA93CE56B61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NeoPlatonism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/>
              <a:t>Philosophy developed by Plotinus (204-270)</a:t>
            </a:r>
          </a:p>
          <a:p>
            <a:pPr lvl="1">
              <a:lnSpc>
                <a:spcPct val="90000"/>
              </a:lnSpc>
            </a:pPr>
            <a:r>
              <a:rPr lang="en-US" sz="1900"/>
              <a:t>Alexandrian philosopher; contemporary of Origen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Extended aspects of Plato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Work is preserved in the </a:t>
            </a:r>
            <a:r>
              <a:rPr lang="en-US" sz="2000" i="1"/>
              <a:t>Enneads</a:t>
            </a:r>
          </a:p>
          <a:p>
            <a:pPr>
              <a:lnSpc>
                <a:spcPct val="90000"/>
              </a:lnSpc>
            </a:pPr>
            <a:r>
              <a:rPr lang="en-US" sz="2100"/>
              <a:t>Emphasis on God as One,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The One as self-caused and cause of everything in universe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The One is exquisitely, beautifully simple (i.e., without complexity); the One is completely Good</a:t>
            </a:r>
          </a:p>
          <a:p>
            <a:pPr>
              <a:lnSpc>
                <a:spcPct val="90000"/>
              </a:lnSpc>
            </a:pPr>
            <a:r>
              <a:rPr lang="en-US" sz="2100"/>
              <a:t>Matter, as caused by One is good; therefore, evil must be what is limited or absence of being</a:t>
            </a:r>
          </a:p>
          <a:p>
            <a:pPr>
              <a:lnSpc>
                <a:spcPct val="90000"/>
              </a:lnSpc>
            </a:pPr>
            <a:r>
              <a:rPr lang="en-US" sz="2100"/>
              <a:t>Man as a rational creature finds his true happiness in unity with the One; moving from the limiting material to the unbounded simple, beautiful good One</a:t>
            </a:r>
          </a:p>
          <a:p>
            <a:pPr>
              <a:lnSpc>
                <a:spcPct val="90000"/>
              </a:lnSpc>
            </a:pPr>
            <a:endParaRPr lang="en-US" sz="2100"/>
          </a:p>
        </p:txBody>
      </p:sp>
    </p:spTree>
    <p:extLst>
      <p:ext uri="{BB962C8B-B14F-4D97-AF65-F5344CB8AC3E}">
        <p14:creationId xmlns:p14="http://schemas.microsoft.com/office/powerpoint/2010/main" val="1291855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Constantinian</a:t>
            </a:r>
            <a:r>
              <a:rPr lang="en-US" dirty="0" smtClean="0"/>
              <a:t> Revolution</a:t>
            </a:r>
          </a:p>
          <a:p>
            <a:r>
              <a:rPr lang="en-US" dirty="0" smtClean="0"/>
              <a:t>Some major socio-economic changes</a:t>
            </a:r>
          </a:p>
          <a:p>
            <a:r>
              <a:rPr lang="en-US" dirty="0" smtClean="0"/>
              <a:t>Abhorrence of usury</a:t>
            </a:r>
          </a:p>
          <a:p>
            <a:r>
              <a:rPr lang="en-US" dirty="0" smtClean="0"/>
              <a:t>Refresher on the </a:t>
            </a:r>
            <a:r>
              <a:rPr lang="en-US" dirty="0" err="1" smtClean="0"/>
              <a:t>Cappadocians</a:t>
            </a:r>
            <a:endParaRPr lang="en-US" dirty="0" smtClean="0"/>
          </a:p>
          <a:p>
            <a:r>
              <a:rPr lang="en-US" dirty="0" smtClean="0"/>
              <a:t>Gregory of Nyssa</a:t>
            </a:r>
          </a:p>
          <a:p>
            <a:r>
              <a:rPr lang="en-US" dirty="0" smtClean="0"/>
              <a:t>A sidebar on history of ideas: usury in Modernity</a:t>
            </a:r>
          </a:p>
          <a:p>
            <a:r>
              <a:rPr lang="en-US" dirty="0" smtClean="0"/>
              <a:t>Assignments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03311-9393-4B2F-8974-74BDB5B1C7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768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See Joseph </a:t>
            </a:r>
            <a:r>
              <a:rPr lang="en-US" sz="1600" dirty="0" err="1" smtClean="0"/>
              <a:t>Persky</a:t>
            </a:r>
            <a:r>
              <a:rPr lang="en-US" sz="1600" dirty="0" smtClean="0"/>
              <a:t>, “From Usury to Interest,” </a:t>
            </a:r>
            <a:r>
              <a:rPr lang="en-US" sz="1600" i="1" dirty="0" smtClean="0"/>
              <a:t>Journal of Economic Perspective, </a:t>
            </a:r>
            <a:r>
              <a:rPr lang="en-US" sz="1600" dirty="0"/>
              <a:t>Volume 21, Number 1—Winter 2007—Pages </a:t>
            </a:r>
            <a:r>
              <a:rPr lang="en-US" sz="1600" dirty="0" smtClean="0"/>
              <a:t>227–236</a:t>
            </a:r>
            <a:r>
              <a:rPr lang="en-US" sz="1600" dirty="0"/>
              <a:t>, available at </a:t>
            </a: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pubs.aeaweb.org/doi/pdfplus/10.1257/jep.21.1.227</a:t>
            </a:r>
            <a:endParaRPr lang="en-US" sz="1600" dirty="0" smtClean="0"/>
          </a:p>
          <a:p>
            <a:r>
              <a:rPr lang="en-US" sz="1800" dirty="0" smtClean="0"/>
              <a:t>Chesterton thought Jeremy Bentham’s </a:t>
            </a:r>
            <a:r>
              <a:rPr lang="en-US" sz="1800" i="1" dirty="0" smtClean="0"/>
              <a:t>Defense of Usury</a:t>
            </a:r>
            <a:r>
              <a:rPr lang="en-US" sz="1800" dirty="0" smtClean="0"/>
              <a:t> was the beginning of the modern era</a:t>
            </a:r>
          </a:p>
          <a:p>
            <a:r>
              <a:rPr lang="en-US" sz="1800" dirty="0" smtClean="0"/>
              <a:t>Adam Smith in </a:t>
            </a:r>
            <a:r>
              <a:rPr lang="en-US" sz="1800" i="1" dirty="0" smtClean="0"/>
              <a:t>Wealth of Nations</a:t>
            </a:r>
            <a:r>
              <a:rPr lang="en-US" sz="1800" dirty="0" smtClean="0"/>
              <a:t> had been reluctant to fully endorse usury without set limits (5%) and for a set purpose endorsed by Government</a:t>
            </a:r>
          </a:p>
          <a:p>
            <a:pPr lvl="1"/>
            <a:r>
              <a:rPr lang="en-US" sz="1400" dirty="0" smtClean="0"/>
              <a:t>One of the very few areas in which the father of laissez faire capitalism thought Government should intervene</a:t>
            </a:r>
          </a:p>
          <a:p>
            <a:r>
              <a:rPr lang="en-US" sz="1800" dirty="0" smtClean="0"/>
              <a:t>Bentham in Letter XIII tried to convince Smith (unsuccessfully) that there should be no limits at all on usury (interest)</a:t>
            </a:r>
          </a:p>
          <a:p>
            <a:pPr lvl="1"/>
            <a:r>
              <a:rPr lang="en-US" sz="1400" dirty="0" smtClean="0"/>
              <a:t>Individuals (including poor uneducated) were in a better position to decide what loans were worth to them</a:t>
            </a:r>
          </a:p>
          <a:p>
            <a:pPr lvl="1"/>
            <a:r>
              <a:rPr lang="en-US" sz="1400" dirty="0" smtClean="0"/>
              <a:t>‘Projectors’ (venture capitalists) needed loans to power technical innovation which in turn powered the new society and the happiness of its members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03311-9393-4B2F-8974-74BDB5B1C72E}" type="slidenum">
              <a:rPr lang="en-US" smtClean="0"/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Beginning of Modern Understanding of Usury (Interest)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695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Read Gregory of Nyssa, “Against Usury”; </a:t>
            </a:r>
            <a:r>
              <a:rPr lang="en-US" dirty="0" err="1"/>
              <a:t>Casimir</a:t>
            </a:r>
            <a:r>
              <a:rPr lang="en-US" dirty="0"/>
              <a:t> </a:t>
            </a:r>
            <a:r>
              <a:rPr lang="en-US" dirty="0" err="1"/>
              <a:t>McCambley</a:t>
            </a:r>
            <a:r>
              <a:rPr lang="en-US" dirty="0"/>
              <a:t>, "Against Those Who Practice Usury by Gregory of Nyssa," </a:t>
            </a:r>
            <a:r>
              <a:rPr lang="en-US" i="1" dirty="0"/>
              <a:t>Greek Orthodox Theological Review</a:t>
            </a:r>
            <a:r>
              <a:rPr lang="en-US" dirty="0"/>
              <a:t>, Vol. 36 no. 3-4 (1991), pp. 287-302 available at </a:t>
            </a:r>
            <a:r>
              <a:rPr lang="en-US" u="sng" dirty="0">
                <a:hlinkClick r:id="rId2"/>
              </a:rPr>
              <a:t>http://www.sage.edu/faculty/salomd/nyssa/usury.html</a:t>
            </a:r>
            <a:r>
              <a:rPr lang="en-US" dirty="0"/>
              <a:t> </a:t>
            </a:r>
          </a:p>
          <a:p>
            <a:r>
              <a:rPr lang="en-US" dirty="0"/>
              <a:t>Brown, </a:t>
            </a:r>
            <a:r>
              <a:rPr lang="en-US" i="1" dirty="0"/>
              <a:t>Through the Eye of a Needle, </a:t>
            </a:r>
            <a:r>
              <a:rPr lang="en-US" dirty="0"/>
              <a:t> Chapter 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Issue with Brown, not much discussion (none really) of the usury problem</a:t>
            </a:r>
            <a:endParaRPr lang="en-US" dirty="0"/>
          </a:p>
          <a:p>
            <a:r>
              <a:rPr lang="en-US" i="1" dirty="0"/>
              <a:t>Compendium of Catholic Social Doctrine, </a:t>
            </a:r>
            <a:r>
              <a:rPr lang="en-US" dirty="0"/>
              <a:t>340 - 341</a:t>
            </a:r>
          </a:p>
          <a:p>
            <a:r>
              <a:rPr lang="en-US" dirty="0"/>
              <a:t>Write Short Paper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03311-9393-4B2F-8974-74BDB5B1C72E}" type="slidenum">
              <a:rPr lang="en-US" smtClean="0"/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968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Key battle in Constantine’s take-over of entire Empire was battle of </a:t>
            </a:r>
            <a:r>
              <a:rPr lang="en-US" dirty="0" err="1" smtClean="0"/>
              <a:t>Milvian</a:t>
            </a:r>
            <a:r>
              <a:rPr lang="en-US" dirty="0" smtClean="0"/>
              <a:t> bridge over Tiber in Rome against </a:t>
            </a:r>
            <a:r>
              <a:rPr lang="en-US" dirty="0" err="1" smtClean="0"/>
              <a:t>Maxentius</a:t>
            </a:r>
            <a:r>
              <a:rPr lang="en-US" dirty="0" smtClean="0"/>
              <a:t>, son of </a:t>
            </a:r>
            <a:r>
              <a:rPr lang="en-US" dirty="0" err="1" smtClean="0"/>
              <a:t>Maximian</a:t>
            </a:r>
            <a:r>
              <a:rPr lang="en-US" dirty="0" smtClean="0"/>
              <a:t> in 312.</a:t>
            </a:r>
          </a:p>
          <a:p>
            <a:pPr lvl="1"/>
            <a:r>
              <a:rPr lang="en-US" dirty="0" smtClean="0"/>
              <a:t>Constantine credits his victory to a vision he had in which he was told to go into battle with the Christian symbol</a:t>
            </a:r>
          </a:p>
          <a:p>
            <a:pPr lvl="1"/>
            <a:r>
              <a:rPr lang="en-US" dirty="0" smtClean="0"/>
              <a:t>Troops carry </a:t>
            </a:r>
            <a:r>
              <a:rPr lang="en-US" dirty="0" err="1" smtClean="0"/>
              <a:t>chi-rho</a:t>
            </a:r>
            <a:r>
              <a:rPr lang="en-US" dirty="0" smtClean="0"/>
              <a:t> on their shields</a:t>
            </a:r>
          </a:p>
          <a:p>
            <a:r>
              <a:rPr lang="en-US" dirty="0" smtClean="0"/>
              <a:t>By 313 Constantine has captured all of the Empire and officially declared that Christianity was to be tolerated (Edict of Milan)</a:t>
            </a:r>
          </a:p>
        </p:txBody>
      </p:sp>
      <p:sp>
        <p:nvSpPr>
          <p:cNvPr id="922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http://harpy.uccs.edu/roman/constant.jpg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A16FF-88CB-43EF-9171-4015CD1EAD1A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Constantine the Great (c. 280-337)</a:t>
            </a:r>
          </a:p>
        </p:txBody>
      </p:sp>
      <p:pic>
        <p:nvPicPr>
          <p:cNvPr id="9223" name="Picture 5" descr="consta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667000"/>
            <a:ext cx="240347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83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Before he leaves Rome, Constantine ‘gives’ most of Rome to the Pope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That is, he gives the land and buildings of his enemies to Pope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Most important of these is the Lateran Palace (St. John Lateran)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Eighth Century </a:t>
            </a:r>
            <a:r>
              <a:rPr lang="en-US" sz="2200" i="1" dirty="0" smtClean="0"/>
              <a:t>Donation of Constantine</a:t>
            </a: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Church overnight becomes the most important landholder in Rome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Converts pagan temples into Christian churches (for example, Pantheon)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Builds new Churches, especially at site of martyrdoms with money from Constantine (for example, Vatican)</a:t>
            </a:r>
          </a:p>
          <a:p>
            <a:pPr eaLnBrk="1" hangingPunct="1">
              <a:lnSpc>
                <a:spcPct val="80000"/>
              </a:lnSpc>
            </a:pPr>
            <a:endParaRPr lang="en-US" sz="2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1C8411-F68B-4A52-8F88-A6EAC855BE44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Constantine and Church in Rome</a:t>
            </a:r>
          </a:p>
        </p:txBody>
      </p:sp>
    </p:spTree>
    <p:extLst>
      <p:ext uri="{BB962C8B-B14F-4D97-AF65-F5344CB8AC3E}">
        <p14:creationId xmlns:p14="http://schemas.microsoft.com/office/powerpoint/2010/main" val="347044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smtClean="0"/>
              <a:t>Builds Churches, with his mother Helen, in Holy Land (Church of Holy Sepulcher in Jerusalem, Church of Nativity in Bethlehem)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smtClean="0"/>
              <a:t>Moves against the Donatists in North Africa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smtClean="0"/>
              <a:t>Calls Council of Nicea to resolve the Arian controversy: The Nicene Creed 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smtClean="0"/>
              <a:t>Establishes ‘New Rome’: Constantinople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smtClean="0"/>
              <a:t>Dies in 337 (after murdering his wife and eldest son); baptized by an Arian bishop shortly before he dies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Considered a saint in the East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smtClean="0"/>
              <a:t>Initial reaction of Church is that </a:t>
            </a:r>
            <a:r>
              <a:rPr lang="en-US" sz="2800" smtClean="0"/>
              <a:t>the Christian kingdom has arrived</a:t>
            </a:r>
            <a:endParaRPr lang="en-US" sz="25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020B8E-3E14-4F64-B42A-D85EA9EDC81F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b="1" smtClean="0"/>
              <a:t>Constantine the Great and the Church</a:t>
            </a:r>
          </a:p>
        </p:txBody>
      </p:sp>
    </p:spTree>
    <p:extLst>
      <p:ext uri="{BB962C8B-B14F-4D97-AF65-F5344CB8AC3E}">
        <p14:creationId xmlns:p14="http://schemas.microsoft.com/office/powerpoint/2010/main" val="1908272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Christian clergy given tax relief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Churches could receive legacies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Sunday as a day of rest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Bishops could act as judges in their diocese (Roman administrative province)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Christian could not charge another Christian interest on a loan (sin of usury)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Crucifixion prohibited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No branding of prisoners because mars image of God</a:t>
            </a:r>
          </a:p>
          <a:p>
            <a:pPr eaLnBrk="1" hangingPunct="1">
              <a:lnSpc>
                <a:spcPct val="90000"/>
              </a:lnSpc>
            </a:pPr>
            <a:endParaRPr lang="en-US" sz="2600" smtClean="0"/>
          </a:p>
          <a:p>
            <a:pPr eaLnBrk="1" hangingPunct="1">
              <a:lnSpc>
                <a:spcPct val="90000"/>
              </a:lnSpc>
            </a:pPr>
            <a:endParaRPr lang="en-US" sz="26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86F1-1A5D-4BAD-A52E-ECC294851CBC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b="1" smtClean="0"/>
              <a:t>Major Social Changes in 4</a:t>
            </a:r>
            <a:r>
              <a:rPr lang="en-US" sz="3800" b="1" baseline="30000" smtClean="0"/>
              <a:t>th</a:t>
            </a:r>
            <a:r>
              <a:rPr lang="en-US" sz="3800" b="1" smtClean="0"/>
              <a:t> C Due to Constantine and his successors</a:t>
            </a:r>
          </a:p>
        </p:txBody>
      </p:sp>
    </p:spTree>
    <p:extLst>
      <p:ext uri="{BB962C8B-B14F-4D97-AF65-F5344CB8AC3E}">
        <p14:creationId xmlns:p14="http://schemas.microsoft.com/office/powerpoint/2010/main" val="2634304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3</a:t>
            </a:r>
            <a:r>
              <a:rPr lang="en-US" baseline="30000" dirty="0" smtClean="0"/>
              <a:t>rd</a:t>
            </a:r>
            <a:r>
              <a:rPr lang="en-US" dirty="0" smtClean="0"/>
              <a:t> and early 4</a:t>
            </a:r>
            <a:r>
              <a:rPr lang="en-US" baseline="30000" dirty="0" smtClean="0"/>
              <a:t>th</a:t>
            </a:r>
            <a:r>
              <a:rPr lang="en-US" dirty="0" smtClean="0"/>
              <a:t> C Roman Empire plagued by inflation and leading to demands for high rates of interest on loans, caused by a continuing devaluation of Roman gold and silver coins</a:t>
            </a:r>
          </a:p>
          <a:p>
            <a:r>
              <a:rPr lang="en-US" dirty="0" smtClean="0"/>
              <a:t>Constantine reformed monetary system by introduction of the gold solidus in 309 and throughout the Empire as his conquests moved East</a:t>
            </a:r>
          </a:p>
          <a:p>
            <a:pPr lvl="1"/>
            <a:r>
              <a:rPr lang="en-US" dirty="0" smtClean="0"/>
              <a:t>Key was guarantee of government backed purity of the solidus</a:t>
            </a:r>
          </a:p>
          <a:p>
            <a:r>
              <a:rPr lang="en-US" dirty="0" smtClean="0"/>
              <a:t>Remained the backbone of the monetary system until 10</a:t>
            </a:r>
            <a:r>
              <a:rPr lang="en-US" baseline="30000" dirty="0" smtClean="0"/>
              <a:t>th</a:t>
            </a:r>
            <a:r>
              <a:rPr lang="en-US" dirty="0" smtClean="0"/>
              <a:t> C</a:t>
            </a:r>
          </a:p>
          <a:p>
            <a:r>
              <a:rPr lang="en-US" dirty="0" smtClean="0"/>
              <a:t>Compare to role of Federal Reserve today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03311-9393-4B2F-8974-74BDB5B1C72E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Constantine’s Monetary Reforms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52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Council of Elvira (306), canon 20 prohibited usury by clergy or laymen</a:t>
            </a:r>
          </a:p>
          <a:p>
            <a:r>
              <a:rPr lang="en-US" dirty="0" smtClean="0"/>
              <a:t>First Council of Arles (314), called by Constantine primarily due to the </a:t>
            </a:r>
            <a:r>
              <a:rPr lang="en-US" dirty="0" err="1" smtClean="0"/>
              <a:t>Donatist</a:t>
            </a:r>
            <a:r>
              <a:rPr lang="en-US" dirty="0" smtClean="0"/>
              <a:t> controversy, also condemned usury, canon 12 prohibited usury and threatened excommunication</a:t>
            </a:r>
          </a:p>
          <a:p>
            <a:r>
              <a:rPr lang="en-US" dirty="0" smtClean="0"/>
              <a:t>Council of Nicaea (325), canon 17 prohibited usury</a:t>
            </a:r>
          </a:p>
          <a:p>
            <a:r>
              <a:rPr lang="en-US" dirty="0" smtClean="0"/>
              <a:t>Many subsequent Church councils prohibit usury</a:t>
            </a:r>
          </a:p>
          <a:p>
            <a:r>
              <a:rPr lang="en-US" dirty="0" smtClean="0"/>
              <a:t>For more see David Jones, </a:t>
            </a:r>
            <a:r>
              <a:rPr lang="en-US" i="1" dirty="0" smtClean="0"/>
              <a:t>Reforming the Morality of Usury, </a:t>
            </a:r>
            <a:r>
              <a:rPr lang="en-US" dirty="0" smtClean="0"/>
              <a:t>Maryland: University Press of America, 2004.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03311-9393-4B2F-8974-74BDB5B1C72E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Early Church Councils Opposing Usury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616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Elvira (306), Canon 22</a:t>
            </a:r>
          </a:p>
          <a:p>
            <a:pPr lvl="1"/>
            <a:r>
              <a:rPr lang="en-US" sz="1400" dirty="0"/>
              <a:t>If any clergy are found engaged in usury, let them be censured and dismissed. If a layman is caught practicing usury, he may be pardoned if he promises to stop the practice. If he continues this evil practice, let him be expelled from the church.</a:t>
            </a:r>
            <a:endParaRPr lang="en-US" sz="1400" dirty="0" smtClean="0"/>
          </a:p>
          <a:p>
            <a:r>
              <a:rPr lang="en-US" dirty="0" smtClean="0"/>
              <a:t>Nicaea (325), Canon17:</a:t>
            </a:r>
          </a:p>
          <a:p>
            <a:pPr lvl="1"/>
            <a:r>
              <a:rPr lang="en-US" sz="1400" dirty="0"/>
              <a:t>Forasmuch as many enrolled among the Clergy, </a:t>
            </a:r>
            <a:r>
              <a:rPr lang="en-US" sz="1400" dirty="0" smtClean="0"/>
              <a:t>following covetousness </a:t>
            </a:r>
            <a:r>
              <a:rPr lang="en-US" sz="1400" dirty="0"/>
              <a:t>and </a:t>
            </a:r>
            <a:r>
              <a:rPr lang="en-US" sz="1400" dirty="0" smtClean="0"/>
              <a:t>lust </a:t>
            </a:r>
            <a:r>
              <a:rPr lang="en-US" sz="1400" dirty="0"/>
              <a:t>of gain, have forgotten </a:t>
            </a:r>
            <a:r>
              <a:rPr lang="en-US" sz="1400" dirty="0" smtClean="0"/>
              <a:t>the divine Scripture, </a:t>
            </a:r>
            <a:r>
              <a:rPr lang="en-US" sz="1400" dirty="0"/>
              <a:t>which says, He has not given his money </a:t>
            </a:r>
            <a:r>
              <a:rPr lang="en-US" sz="1400" dirty="0" smtClean="0"/>
              <a:t>upon usury, </a:t>
            </a:r>
            <a:r>
              <a:rPr lang="en-US" sz="1400" dirty="0"/>
              <a:t>and in lending money ask the hundredth of the sum [as </a:t>
            </a:r>
            <a:r>
              <a:rPr lang="en-US" sz="1400" dirty="0" smtClean="0"/>
              <a:t>monthly interest], the holy </a:t>
            </a:r>
            <a:r>
              <a:rPr lang="en-US" sz="1400" dirty="0"/>
              <a:t>and great Synod thinks it just that if after this decree any one be found to </a:t>
            </a:r>
            <a:r>
              <a:rPr lang="en-US" sz="1400" dirty="0" smtClean="0"/>
              <a:t>receive usury, </a:t>
            </a:r>
            <a:r>
              <a:rPr lang="en-US" sz="1400" dirty="0"/>
              <a:t>whether he accomplish it by secret transaction or otherwise, as by demanding the whole and one half, or by using any other contrivance whatever for filthy lucre's sake, he shall </a:t>
            </a:r>
            <a:r>
              <a:rPr lang="en-US" sz="1400" dirty="0" smtClean="0"/>
              <a:t>be deposed </a:t>
            </a:r>
            <a:r>
              <a:rPr lang="en-US" sz="1400" dirty="0"/>
              <a:t>from </a:t>
            </a:r>
            <a:r>
              <a:rPr lang="en-US" sz="1400" dirty="0" smtClean="0"/>
              <a:t>the clergy </a:t>
            </a:r>
            <a:r>
              <a:rPr lang="en-US" sz="1400" dirty="0"/>
              <a:t>and his name stricken from the list</a:t>
            </a:r>
            <a:r>
              <a:rPr lang="en-US" sz="1400" dirty="0" smtClean="0"/>
              <a:t>.</a:t>
            </a:r>
          </a:p>
          <a:p>
            <a:r>
              <a:rPr lang="en-US" sz="1800" dirty="0" smtClean="0"/>
              <a:t>Why particular concern about clergy?  Where did their money come from and for what purpose?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03311-9393-4B2F-8974-74BDB5B1C72E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Councils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608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3931</TotalTime>
  <Words>1828</Words>
  <Application>Microsoft Office PowerPoint</Application>
  <PresentationFormat>On-screen Show (4:3)</PresentationFormat>
  <Paragraphs>162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Lecture 5 The Sin of Usury</vt:lpstr>
      <vt:lpstr>Outline</vt:lpstr>
      <vt:lpstr>Constantine the Great (c. 280-337)</vt:lpstr>
      <vt:lpstr>Constantine and Church in Rome</vt:lpstr>
      <vt:lpstr>Constantine the Great and the Church</vt:lpstr>
      <vt:lpstr>Major Social Changes in 4th C Due to Constantine and his successors</vt:lpstr>
      <vt:lpstr>Constantine’s Monetary Reforms</vt:lpstr>
      <vt:lpstr>Early Church Councils Opposing Usury</vt:lpstr>
      <vt:lpstr>From Councils</vt:lpstr>
      <vt:lpstr>Some Definitions and Etymology </vt:lpstr>
      <vt:lpstr>Abhorrence of Usury</vt:lpstr>
      <vt:lpstr>Some of the Ethical Objections to Usury</vt:lpstr>
      <vt:lpstr>Who are Cappadocians?</vt:lpstr>
      <vt:lpstr>Provinces of Empire www.unrv.com/roman-empire-map.php</vt:lpstr>
      <vt:lpstr>Influences on Cappadocians</vt:lpstr>
      <vt:lpstr>St. Basil the Great</vt:lpstr>
      <vt:lpstr>Basil on Wealth</vt:lpstr>
      <vt:lpstr>Gregory of Nyssa, d. 385</vt:lpstr>
      <vt:lpstr>NeoPlatonism</vt:lpstr>
      <vt:lpstr>Beginning of Modern Understanding of Usury (Interest)</vt:lpstr>
      <vt:lpstr>Assignments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 The Sin of Usury</dc:title>
  <dc:creator>Ann Orlando</dc:creator>
  <cp:lastModifiedBy>Ann Orlando</cp:lastModifiedBy>
  <cp:revision>27</cp:revision>
  <dcterms:created xsi:type="dcterms:W3CDTF">2013-01-21T20:00:57Z</dcterms:created>
  <dcterms:modified xsi:type="dcterms:W3CDTF">2013-02-16T20:28:04Z</dcterms:modified>
</cp:coreProperties>
</file>