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2" r:id="rId8"/>
    <p:sldId id="266" r:id="rId9"/>
    <p:sldId id="268" r:id="rId10"/>
    <p:sldId id="265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211245-7921-4F98-BA2E-C82E8A60538F}" type="datetimeFigureOut">
              <a:rPr lang="en-US" smtClean="0"/>
              <a:t>3/8/2013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1F8CE5-5882-4FD3-A47D-58A81D9B77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lato.stanford.edu/entries/corruptio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6 Ambrose and the Powerful Wealthy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14 March </a:t>
            </a:r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53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Ambrose wrote </a:t>
            </a:r>
            <a:r>
              <a:rPr lang="en-US" i="1" dirty="0" smtClean="0"/>
              <a:t>On </a:t>
            </a:r>
            <a:r>
              <a:rPr lang="en-US" i="1" dirty="0" err="1" smtClean="0"/>
              <a:t>Naboth</a:t>
            </a:r>
            <a:r>
              <a:rPr lang="en-US" dirty="0" smtClean="0"/>
              <a:t> c. 385 - 388</a:t>
            </a:r>
          </a:p>
          <a:p>
            <a:r>
              <a:rPr lang="en-US" dirty="0" smtClean="0"/>
              <a:t>Emperor </a:t>
            </a:r>
            <a:r>
              <a:rPr lang="en-US" dirty="0" err="1" smtClean="0"/>
              <a:t>Valentinian</a:t>
            </a:r>
            <a:r>
              <a:rPr lang="en-US" dirty="0" smtClean="0"/>
              <a:t> II was a child, age 4, when proclaimed emperor in East, succeeding his father </a:t>
            </a:r>
            <a:r>
              <a:rPr lang="en-US" dirty="0" err="1" smtClean="0"/>
              <a:t>Valentinian</a:t>
            </a:r>
            <a:r>
              <a:rPr lang="en-US" dirty="0" smtClean="0"/>
              <a:t> I, in 375</a:t>
            </a:r>
          </a:p>
          <a:p>
            <a:r>
              <a:rPr lang="en-US" dirty="0" smtClean="0"/>
              <a:t>Real power was with his uncle, </a:t>
            </a:r>
            <a:r>
              <a:rPr lang="en-US" dirty="0" err="1" smtClean="0"/>
              <a:t>Valarian</a:t>
            </a:r>
            <a:r>
              <a:rPr lang="en-US" dirty="0" smtClean="0"/>
              <a:t> and his mother, </a:t>
            </a:r>
            <a:r>
              <a:rPr lang="en-US" dirty="0" err="1" smtClean="0"/>
              <a:t>Justina</a:t>
            </a:r>
            <a:r>
              <a:rPr lang="en-US" dirty="0" smtClean="0"/>
              <a:t>; both of whom were Arians</a:t>
            </a:r>
          </a:p>
          <a:p>
            <a:r>
              <a:rPr lang="en-US" dirty="0" smtClean="0"/>
              <a:t>In 385 </a:t>
            </a:r>
            <a:r>
              <a:rPr lang="en-US" dirty="0" err="1" smtClean="0"/>
              <a:t>Justina</a:t>
            </a:r>
            <a:r>
              <a:rPr lang="en-US" dirty="0" smtClean="0"/>
              <a:t> ‘ordered’ Ambrose to turn over his Orthodox basilica for Arian use by the Arian bishop </a:t>
            </a:r>
            <a:r>
              <a:rPr lang="en-US" dirty="0" err="1" smtClean="0"/>
              <a:t>Auxentius</a:t>
            </a:r>
            <a:endParaRPr lang="en-US" dirty="0" smtClean="0"/>
          </a:p>
          <a:p>
            <a:r>
              <a:rPr lang="en-US" dirty="0" smtClean="0"/>
              <a:t>Ambrose refused and his congregation joined him in barricading the basilica</a:t>
            </a:r>
          </a:p>
          <a:p>
            <a:pPr lvl="1"/>
            <a:r>
              <a:rPr lang="en-US" dirty="0" smtClean="0"/>
              <a:t>To prevent a wide-spread riot, </a:t>
            </a:r>
            <a:r>
              <a:rPr lang="en-US" dirty="0" err="1" smtClean="0"/>
              <a:t>Justina</a:t>
            </a:r>
            <a:r>
              <a:rPr lang="en-US" dirty="0" smtClean="0"/>
              <a:t> rescinded the order</a:t>
            </a:r>
          </a:p>
          <a:p>
            <a:r>
              <a:rPr lang="en-US" dirty="0" smtClean="0"/>
              <a:t>In 389 Theodosius the Great assumed control of all Roman Empire; </a:t>
            </a:r>
          </a:p>
          <a:p>
            <a:pPr lvl="1"/>
            <a:r>
              <a:rPr lang="en-US" dirty="0" smtClean="0"/>
              <a:t>Very orthodox, further enhancing Ambrose political stature</a:t>
            </a:r>
          </a:p>
          <a:p>
            <a:pPr lvl="1"/>
            <a:r>
              <a:rPr lang="en-US" dirty="0" smtClean="0"/>
              <a:t>End of any Arian Imperial leaders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Complex Political-Religious Milieu of Late 4</a:t>
            </a:r>
            <a:r>
              <a:rPr lang="en-US" baseline="30000" dirty="0" smtClean="0"/>
              <a:t>th</a:t>
            </a:r>
            <a:r>
              <a:rPr lang="en-US" dirty="0" smtClean="0"/>
              <a:t> C Milan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93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Avarice of rich destroys rich and poor</a:t>
            </a:r>
          </a:p>
          <a:p>
            <a:pPr lvl="1"/>
            <a:r>
              <a:rPr lang="en-US" dirty="0" smtClean="0"/>
              <a:t>Almsgiving benefits rich and poor</a:t>
            </a:r>
          </a:p>
          <a:p>
            <a:r>
              <a:rPr lang="en-US" dirty="0" smtClean="0"/>
              <a:t>Outline</a:t>
            </a:r>
          </a:p>
          <a:p>
            <a:r>
              <a:rPr lang="en-US" dirty="0" smtClean="0"/>
              <a:t>1.1 – 2.4 Introduction addressed to rich</a:t>
            </a:r>
          </a:p>
          <a:p>
            <a:r>
              <a:rPr lang="en-US" dirty="0" smtClean="0"/>
              <a:t>2.5 – 3.14 Ahab offers </a:t>
            </a:r>
            <a:r>
              <a:rPr lang="en-US" dirty="0" err="1" smtClean="0"/>
              <a:t>Naboth</a:t>
            </a:r>
            <a:r>
              <a:rPr lang="en-US" dirty="0" smtClean="0"/>
              <a:t> money for vineyard</a:t>
            </a:r>
          </a:p>
          <a:p>
            <a:r>
              <a:rPr lang="en-US" dirty="0" smtClean="0"/>
              <a:t>4.15 – 5.19 Fasting of Rich and Poor</a:t>
            </a:r>
          </a:p>
          <a:p>
            <a:r>
              <a:rPr lang="en-US" dirty="0" smtClean="0"/>
              <a:t>5.20 – 5.26 Plight of Poor</a:t>
            </a:r>
          </a:p>
          <a:p>
            <a:r>
              <a:rPr lang="en-US" dirty="0" smtClean="0"/>
              <a:t>6.27 – 8.39 Abundance of Rich Does Not Help Them</a:t>
            </a:r>
          </a:p>
          <a:p>
            <a:r>
              <a:rPr lang="en-US" dirty="0" smtClean="0"/>
              <a:t>8.40 – 10.46 Why Rich Should Help Poor and Return to </a:t>
            </a:r>
            <a:r>
              <a:rPr lang="en-US" dirty="0" err="1" smtClean="0"/>
              <a:t>Naboth</a:t>
            </a:r>
            <a:r>
              <a:rPr lang="en-US" dirty="0" smtClean="0"/>
              <a:t> and Jezebel</a:t>
            </a:r>
          </a:p>
          <a:p>
            <a:r>
              <a:rPr lang="en-US" dirty="0" smtClean="0"/>
              <a:t>11.47 – 12.51 Ahab Takes Vineyard and is Cursed by Elijah</a:t>
            </a:r>
          </a:p>
          <a:p>
            <a:r>
              <a:rPr lang="en-US" dirty="0" smtClean="0"/>
              <a:t>12.52 – 16.66 What Rich Should Do</a:t>
            </a:r>
          </a:p>
          <a:p>
            <a:r>
              <a:rPr lang="en-US" dirty="0" smtClean="0"/>
              <a:t>16.67 – </a:t>
            </a:r>
            <a:r>
              <a:rPr lang="en-US" smtClean="0"/>
              <a:t>17.73 Conclusion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</a:t>
            </a:r>
            <a:r>
              <a:rPr lang="en-US" i="1" dirty="0" smtClean="0"/>
              <a:t>On </a:t>
            </a:r>
            <a:r>
              <a:rPr lang="en-US" i="1" dirty="0" err="1" smtClean="0"/>
              <a:t>Naboth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76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and Political Power and Corruption</a:t>
            </a:r>
          </a:p>
          <a:p>
            <a:r>
              <a:rPr lang="en-US" dirty="0" smtClean="0"/>
              <a:t>Biblical background on </a:t>
            </a:r>
            <a:r>
              <a:rPr lang="en-US" dirty="0" err="1" smtClean="0"/>
              <a:t>Naboth</a:t>
            </a:r>
            <a:endParaRPr lang="en-US" dirty="0" smtClean="0"/>
          </a:p>
          <a:p>
            <a:r>
              <a:rPr lang="en-US" dirty="0" smtClean="0"/>
              <a:t>Earlier Patristic Understanding of </a:t>
            </a:r>
            <a:r>
              <a:rPr lang="en-US" dirty="0" err="1" smtClean="0"/>
              <a:t>Naboth</a:t>
            </a:r>
            <a:endParaRPr lang="en-US" dirty="0" smtClean="0"/>
          </a:p>
          <a:p>
            <a:r>
              <a:rPr lang="en-US" dirty="0"/>
              <a:t>Ambrose and Roman Power Structure </a:t>
            </a:r>
          </a:p>
          <a:p>
            <a:r>
              <a:rPr lang="en-US" dirty="0" smtClean="0"/>
              <a:t>Background of “On </a:t>
            </a:r>
            <a:r>
              <a:rPr lang="en-US" dirty="0" err="1" smtClean="0"/>
              <a:t>Naboth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31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According to John Locke </a:t>
            </a:r>
            <a:r>
              <a:rPr lang="en-US" i="1" dirty="0" smtClean="0"/>
              <a:t>(Two Treatises on Government)</a:t>
            </a:r>
            <a:endParaRPr lang="en-US" dirty="0" smtClean="0"/>
          </a:p>
          <a:p>
            <a:pPr lvl="1"/>
            <a:r>
              <a:rPr lang="en-US" dirty="0" smtClean="0"/>
              <a:t> Political power is the right of making laws with penalty of death and consequently all lessor penalties</a:t>
            </a:r>
          </a:p>
          <a:p>
            <a:pPr lvl="1"/>
            <a:r>
              <a:rPr lang="en-US" dirty="0" smtClean="0"/>
              <a:t>Government’s primary purpose by enacting laws is to protect individual life, liberty and property </a:t>
            </a:r>
          </a:p>
          <a:p>
            <a:pPr lvl="1"/>
            <a:r>
              <a:rPr lang="en-US" dirty="0" smtClean="0"/>
              <a:t>Another purpose of Government is to secure (defend) the common good of those governed</a:t>
            </a:r>
          </a:p>
          <a:p>
            <a:r>
              <a:rPr lang="en-US" dirty="0" smtClean="0"/>
              <a:t>But which government has the right to rule (legitimacy) and by what authority</a:t>
            </a:r>
          </a:p>
          <a:p>
            <a:pPr lvl="1"/>
            <a:r>
              <a:rPr lang="en-US" dirty="0" smtClean="0"/>
              <a:t>For Locke, free individuals (in their natural state) give Government its power to rule (social contract)</a:t>
            </a:r>
          </a:p>
          <a:p>
            <a:pPr lvl="1"/>
            <a:r>
              <a:rPr lang="en-US" dirty="0" smtClean="0"/>
              <a:t>In the U.S., Constitution is source of legitimacy and authority (in other words, the Constitution is our social contract)</a:t>
            </a:r>
          </a:p>
          <a:p>
            <a:r>
              <a:rPr lang="en-US" dirty="0" smtClean="0"/>
              <a:t>Government’s legitimate role can be undermined by corruption and exploitation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Modern Political Power and Legitimacy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74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Corruption is an abuse of the authority, legitimacy and/or purpose of political system.  Types of corruption:</a:t>
            </a:r>
          </a:p>
          <a:p>
            <a:pPr lvl="1"/>
            <a:r>
              <a:rPr lang="en-US" dirty="0" smtClean="0"/>
              <a:t>Bribery</a:t>
            </a:r>
          </a:p>
          <a:p>
            <a:pPr lvl="1"/>
            <a:r>
              <a:rPr lang="en-US" dirty="0" smtClean="0"/>
              <a:t>Nepotism</a:t>
            </a:r>
          </a:p>
          <a:p>
            <a:pPr lvl="1"/>
            <a:r>
              <a:rPr lang="en-US" dirty="0" smtClean="0"/>
              <a:t>Simony</a:t>
            </a:r>
          </a:p>
          <a:p>
            <a:r>
              <a:rPr lang="en-US" dirty="0" smtClean="0"/>
              <a:t>A definition of corruption: An act is corrupt if it is performed </a:t>
            </a:r>
            <a:r>
              <a:rPr lang="en-US" dirty="0"/>
              <a:t>by an agent </a:t>
            </a:r>
            <a:r>
              <a:rPr lang="en-US" dirty="0" smtClean="0"/>
              <a:t>of an institution if </a:t>
            </a:r>
            <a:r>
              <a:rPr lang="en-US" dirty="0"/>
              <a:t>and only if:</a:t>
            </a:r>
          </a:p>
          <a:p>
            <a:pPr lvl="1"/>
            <a:r>
              <a:rPr lang="en-US" dirty="0" smtClean="0"/>
              <a:t>The act an effect, </a:t>
            </a:r>
            <a:r>
              <a:rPr lang="en-US" dirty="0"/>
              <a:t>of undermining, or contributing to the undermining of, some institutional process and/or purpose of some institution, </a:t>
            </a:r>
            <a:r>
              <a:rPr lang="en-US" dirty="0" smtClean="0"/>
              <a:t>and/or </a:t>
            </a:r>
            <a:r>
              <a:rPr lang="en-US" dirty="0"/>
              <a:t>an </a:t>
            </a:r>
            <a:r>
              <a:rPr lang="en-US" dirty="0" smtClean="0"/>
              <a:t>effect </a:t>
            </a:r>
            <a:r>
              <a:rPr lang="en-US" dirty="0"/>
              <a:t>of contributing to the despoiling of the moral character of some role occupant </a:t>
            </a:r>
            <a:r>
              <a:rPr lang="en-US" dirty="0" smtClean="0"/>
              <a:t>of the institution  because they are an agent of the institution</a:t>
            </a:r>
            <a:endParaRPr lang="en-US" dirty="0"/>
          </a:p>
          <a:p>
            <a:pPr lvl="1"/>
            <a:r>
              <a:rPr lang="en-US" dirty="0" smtClean="0"/>
              <a:t>And at </a:t>
            </a:r>
            <a:r>
              <a:rPr lang="en-US" dirty="0"/>
              <a:t>least one of (a) or (b) is true: </a:t>
            </a:r>
          </a:p>
          <a:p>
            <a:pPr lvl="2"/>
            <a:r>
              <a:rPr lang="en-US" dirty="0" smtClean="0"/>
              <a:t>(a) In performing the act, the agent of the institution foresaw or expected a morally wrong effect</a:t>
            </a:r>
          </a:p>
          <a:p>
            <a:pPr lvl="2"/>
            <a:r>
              <a:rPr lang="en-US" dirty="0" smtClean="0"/>
              <a:t>(b) The agent did not have to perform the act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http://plato.stanford.edu/entries/corruption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Corruption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6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Definition: to take unfair advantage, usually associated with labor, commerce and money</a:t>
            </a:r>
          </a:p>
          <a:p>
            <a:r>
              <a:rPr lang="en-US" dirty="0" smtClean="0"/>
              <a:t>More formal philosophical considerations, types of exploitation:</a:t>
            </a:r>
          </a:p>
          <a:p>
            <a:pPr lvl="1"/>
            <a:r>
              <a:rPr lang="en-US" dirty="0" smtClean="0"/>
              <a:t>No benefit at all to </a:t>
            </a:r>
            <a:r>
              <a:rPr lang="en-US" dirty="0" err="1" smtClean="0"/>
              <a:t>expoitee</a:t>
            </a:r>
            <a:r>
              <a:rPr lang="en-US" dirty="0" smtClean="0"/>
              <a:t> (free riders)</a:t>
            </a:r>
          </a:p>
          <a:p>
            <a:pPr lvl="1"/>
            <a:r>
              <a:rPr lang="en-US" dirty="0" smtClean="0"/>
              <a:t>Some benefit, but not sufficient (sweatshops)</a:t>
            </a:r>
          </a:p>
          <a:p>
            <a:pPr lvl="1"/>
            <a:r>
              <a:rPr lang="en-US" dirty="0" smtClean="0"/>
              <a:t>Benefit is not authentic (drug dealers)</a:t>
            </a:r>
          </a:p>
          <a:p>
            <a:r>
              <a:rPr lang="en-US" dirty="0" smtClean="0"/>
              <a:t>See Robert Mayer, “What’s Wrong with Exploitation?,” </a:t>
            </a:r>
            <a:r>
              <a:rPr lang="en-US" i="1" dirty="0"/>
              <a:t>Journal of Applied Philosophy, </a:t>
            </a:r>
            <a:r>
              <a:rPr lang="en-US" dirty="0"/>
              <a:t>Vol. 24, No. 2, </a:t>
            </a:r>
            <a:r>
              <a:rPr lang="en-US" dirty="0" smtClean="0"/>
              <a:t>2007</a:t>
            </a:r>
            <a:r>
              <a:rPr lang="en-US" dirty="0"/>
              <a:t>, available at http://www.luc.edu/faculty/rmayer/mayer22.pdf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603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NB, in the LXX, this is 3 Kings; 1 and 2 Samuel are referred to as 1 and 2 Kings</a:t>
            </a:r>
          </a:p>
          <a:p>
            <a:r>
              <a:rPr lang="en-US" dirty="0" smtClean="0"/>
              <a:t>The story of the rise of the kings of Israel and their destruction, leading to Babylonian captivity</a:t>
            </a:r>
          </a:p>
          <a:p>
            <a:pPr lvl="1"/>
            <a:r>
              <a:rPr lang="en-US" dirty="0" smtClean="0"/>
              <a:t>Corruption of power given to them by God</a:t>
            </a:r>
          </a:p>
          <a:p>
            <a:pPr lvl="1"/>
            <a:r>
              <a:rPr lang="en-US" dirty="0" smtClean="0"/>
              <a:t>Exploitation of poor</a:t>
            </a:r>
          </a:p>
          <a:p>
            <a:r>
              <a:rPr lang="en-US" dirty="0" smtClean="0"/>
              <a:t>Ahab was worse of all the kings of Israel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Setting of 1 Kings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953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1 Kings 21</a:t>
            </a:r>
          </a:p>
          <a:p>
            <a:r>
              <a:rPr lang="en-US" dirty="0" smtClean="0"/>
              <a:t>Who is exploiting</a:t>
            </a:r>
          </a:p>
          <a:p>
            <a:pPr lvl="1"/>
            <a:r>
              <a:rPr lang="en-US" dirty="0" smtClean="0"/>
              <a:t>What kind of exploitation?</a:t>
            </a:r>
          </a:p>
          <a:p>
            <a:r>
              <a:rPr lang="en-US" dirty="0" smtClean="0"/>
              <a:t>Who is corrupt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Ahab, </a:t>
            </a:r>
            <a:r>
              <a:rPr lang="en-US" sz="3200" dirty="0" err="1" smtClean="0"/>
              <a:t>Naboth</a:t>
            </a:r>
            <a:r>
              <a:rPr lang="en-US" sz="3200" dirty="0" smtClean="0"/>
              <a:t>, Jezebel (1 Kings 21)</a:t>
            </a:r>
            <a:br>
              <a:rPr lang="en-US" sz="3200" dirty="0" smtClean="0"/>
            </a:br>
            <a:r>
              <a:rPr lang="en-US" sz="3200" dirty="0" smtClean="0"/>
              <a:t>A Story of Corruption and Exploitation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2169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St. Ambrose (340-397)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Civil administrator in Northern Italy</a:t>
            </a:r>
          </a:p>
          <a:p>
            <a:r>
              <a:rPr lang="en-US" sz="2600" dirty="0"/>
              <a:t>Milan now military </a:t>
            </a:r>
            <a:r>
              <a:rPr lang="en-US" sz="2600" dirty="0" smtClean="0"/>
              <a:t>capital </a:t>
            </a:r>
            <a:r>
              <a:rPr lang="en-US" sz="2600" dirty="0"/>
              <a:t>of Western Empire to counter Goths</a:t>
            </a:r>
          </a:p>
          <a:p>
            <a:r>
              <a:rPr lang="en-US" sz="2600" dirty="0"/>
              <a:t>When orthodox bishop of Milan died in 373, people acclaimed Ambrose bishop</a:t>
            </a:r>
          </a:p>
          <a:p>
            <a:pPr lvl="1"/>
            <a:r>
              <a:rPr lang="en-US" sz="2200" dirty="0"/>
              <a:t>Ambrose tried to flee, but was stopped</a:t>
            </a:r>
          </a:p>
          <a:p>
            <a:pPr lvl="1"/>
            <a:r>
              <a:rPr lang="en-US" sz="2200" dirty="0"/>
              <a:t>Baptized, ordained priest, then bishop within a week</a:t>
            </a:r>
          </a:p>
          <a:p>
            <a:r>
              <a:rPr lang="en-US" sz="2600" dirty="0"/>
              <a:t>Friends with Basil and Gregory </a:t>
            </a:r>
            <a:r>
              <a:rPr lang="en-US" sz="2600" dirty="0" err="1"/>
              <a:t>Nazianzus</a:t>
            </a:r>
            <a:endParaRPr lang="en-US" sz="2600" dirty="0"/>
          </a:p>
          <a:p>
            <a:r>
              <a:rPr lang="en-US" sz="2600" dirty="0"/>
              <a:t>Wrote a very influential </a:t>
            </a:r>
            <a:r>
              <a:rPr lang="en-US" sz="2600" i="1" dirty="0"/>
              <a:t>Duties of Clergy</a:t>
            </a:r>
          </a:p>
          <a:p>
            <a:r>
              <a:rPr lang="en-US" sz="2600" dirty="0"/>
              <a:t>Also wrote many hymns</a:t>
            </a:r>
          </a:p>
        </p:txBody>
      </p:sp>
    </p:spTree>
    <p:extLst>
      <p:ext uri="{BB962C8B-B14F-4D97-AF65-F5344CB8AC3E}">
        <p14:creationId xmlns:p14="http://schemas.microsoft.com/office/powerpoint/2010/main" val="2691876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Written by St. </a:t>
            </a:r>
            <a:r>
              <a:rPr lang="en-US" dirty="0" err="1" smtClean="0"/>
              <a:t>Paulinus</a:t>
            </a:r>
            <a:r>
              <a:rPr lang="en-US" dirty="0" smtClean="0"/>
              <a:t>, at the urging of St. Augustine</a:t>
            </a:r>
          </a:p>
          <a:p>
            <a:r>
              <a:rPr lang="en-US" dirty="0" smtClean="0"/>
              <a:t>Tells the story of the bees and the infant Ambrose</a:t>
            </a:r>
          </a:p>
          <a:p>
            <a:r>
              <a:rPr lang="en-US" dirty="0" smtClean="0"/>
              <a:t>Gives some insights into the imperial and ecclesial conflicts during Ambrose tenure as bishop of Milan</a:t>
            </a:r>
          </a:p>
          <a:p>
            <a:pPr lvl="1"/>
            <a:r>
              <a:rPr lang="en-US" dirty="0" smtClean="0"/>
              <a:t>Milan, not Rome, capital of Western Roman Empire in late 4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pPr lvl="1"/>
            <a:r>
              <a:rPr lang="en-US" dirty="0" smtClean="0"/>
              <a:t>Conflict between Arian and Orthodox members of imperial families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Life of Ambrose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3609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3813</TotalTime>
  <Words>858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Lecture 6 Ambrose and the Powerful Wealthy</vt:lpstr>
      <vt:lpstr>Outline</vt:lpstr>
      <vt:lpstr>Modern Political Power and Legitimacy</vt:lpstr>
      <vt:lpstr>Political Corruption</vt:lpstr>
      <vt:lpstr>Exploitation</vt:lpstr>
      <vt:lpstr>Historical Setting of 1 Kings</vt:lpstr>
      <vt:lpstr>Ahab, Naboth, Jezebel (1 Kings 21) A Story of Corruption and Exploitation</vt:lpstr>
      <vt:lpstr>St. Ambrose (340-397)</vt:lpstr>
      <vt:lpstr>Life of Ambrose </vt:lpstr>
      <vt:lpstr>The Complex Political-Religious Milieu of Late 4th C Milan</vt:lpstr>
      <vt:lpstr>Structure of On Naboth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 Ambrose and the Luxuriant Wealthy</dc:title>
  <dc:creator>Ann Orlando</dc:creator>
  <cp:lastModifiedBy>Ann Orlando</cp:lastModifiedBy>
  <cp:revision>41</cp:revision>
  <dcterms:created xsi:type="dcterms:W3CDTF">2013-01-22T12:14:41Z</dcterms:created>
  <dcterms:modified xsi:type="dcterms:W3CDTF">2013-03-08T10:38:25Z</dcterms:modified>
</cp:coreProperties>
</file>