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1" r:id="rId14"/>
    <p:sldId id="266" r:id="rId15"/>
    <p:sldId id="267" r:id="rId16"/>
    <p:sldId id="268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3098EF-6C67-449C-81AA-3D461BFD8CF5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E29983-F979-4FDE-A9D0-5202A093D2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advent.org/fathers/1102130.htm" TargetMode="External"/><Relationship Id="rId2" Type="http://schemas.openxmlformats.org/officeDocument/2006/relationships/hyperlink" Target="http://www.ccel.org/ccel/schaff/npnf206.v.XXI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7: Role of Wealthy Women in Church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14 March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02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Letters </a:t>
            </a:r>
            <a:r>
              <a:rPr lang="en-US" dirty="0"/>
              <a:t>between her and Augustine, </a:t>
            </a:r>
            <a:r>
              <a:rPr lang="en-US" dirty="0" err="1" smtClean="0"/>
              <a:t>Alypius</a:t>
            </a:r>
            <a:r>
              <a:rPr lang="en-US" dirty="0" smtClean="0"/>
              <a:t>, Jerome</a:t>
            </a:r>
            <a:r>
              <a:rPr lang="en-US" dirty="0"/>
              <a:t>, </a:t>
            </a:r>
            <a:r>
              <a:rPr lang="en-US" dirty="0" err="1"/>
              <a:t>Paulinus</a:t>
            </a:r>
            <a:r>
              <a:rPr lang="en-US" dirty="0"/>
              <a:t> of Nola</a:t>
            </a:r>
          </a:p>
          <a:p>
            <a:r>
              <a:rPr lang="en-US" i="1" dirty="0"/>
              <a:t>Vita</a:t>
            </a:r>
            <a:r>
              <a:rPr lang="en-US" dirty="0"/>
              <a:t> by </a:t>
            </a:r>
            <a:r>
              <a:rPr lang="en-US" dirty="0" err="1"/>
              <a:t>Gerondus</a:t>
            </a:r>
            <a:r>
              <a:rPr lang="en-US" dirty="0"/>
              <a:t> (c. 450) who knew </a:t>
            </a:r>
            <a:r>
              <a:rPr lang="en-US" dirty="0" err="1"/>
              <a:t>Melania</a:t>
            </a:r>
            <a:r>
              <a:rPr lang="en-US" dirty="0"/>
              <a:t> in her later life</a:t>
            </a:r>
          </a:p>
          <a:p>
            <a:r>
              <a:rPr lang="en-US" dirty="0"/>
              <a:t>Venerated as a saint in Greek Church from 5</a:t>
            </a:r>
            <a:r>
              <a:rPr lang="en-US" baseline="30000" dirty="0"/>
              <a:t>th</a:t>
            </a:r>
            <a:r>
              <a:rPr lang="en-US" dirty="0"/>
              <a:t> C; in Roman Church in 20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knowledge of St. </a:t>
            </a:r>
            <a:r>
              <a:rPr lang="en-US" dirty="0" err="1" smtClean="0"/>
              <a:t>Melania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03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/>
              <a:t>Jerome (347-419)</a:t>
            </a:r>
            <a:br>
              <a:rPr lang="en-US" sz="3800"/>
            </a:br>
            <a:r>
              <a:rPr lang="en-US" sz="2200"/>
              <a:t>“What Jerome is ignorant of, no man has ever known” St. Augustine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Born into a wealthy pagan family; baptized in 365; ordained in Antioch, good friends with Gregory Nazianzus</a:t>
            </a:r>
          </a:p>
          <a:p>
            <a:pPr>
              <a:lnSpc>
                <a:spcPct val="80000"/>
              </a:lnSpc>
            </a:pPr>
            <a:r>
              <a:rPr lang="en-US" sz="1900"/>
              <a:t>Along with Origen, greatest Biblical scholar of Patristic era</a:t>
            </a:r>
          </a:p>
          <a:p>
            <a:pPr>
              <a:lnSpc>
                <a:spcPct val="80000"/>
              </a:lnSpc>
            </a:pPr>
            <a:r>
              <a:rPr lang="en-US" sz="1900"/>
              <a:t>Pope Damasus  commissions Jerome to produce an authoritative Latin translation of Bible </a:t>
            </a:r>
          </a:p>
          <a:p>
            <a:pPr>
              <a:lnSpc>
                <a:spcPct val="80000"/>
              </a:lnSpc>
            </a:pPr>
            <a:r>
              <a:rPr lang="en-US" sz="1900"/>
              <a:t>Jerome uses Origen, plus additional materials, especially Hebrew. </a:t>
            </a:r>
          </a:p>
          <a:p>
            <a:pPr>
              <a:lnSpc>
                <a:spcPct val="80000"/>
              </a:lnSpc>
            </a:pPr>
            <a:r>
              <a:rPr lang="en-US" sz="1900"/>
              <a:t>Jerome does not accept Septuagint as most authoritative</a:t>
            </a:r>
          </a:p>
          <a:p>
            <a:pPr>
              <a:lnSpc>
                <a:spcPct val="80000"/>
              </a:lnSpc>
            </a:pPr>
            <a:r>
              <a:rPr lang="en-US" sz="1900"/>
              <a:t>His prickly character led him to disputes with almost everyone, including Augustine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Forced to leave Rome, goes to Bethlehem to live as a semi-hermit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St. Paulina follows him and establishes a convent in Bethlehem</a:t>
            </a:r>
          </a:p>
          <a:p>
            <a:pPr>
              <a:lnSpc>
                <a:spcPct val="80000"/>
              </a:lnSpc>
            </a:pPr>
            <a:r>
              <a:rPr lang="en-US" sz="1900"/>
              <a:t>In addition to authoritative Latin translation of Bible, Jerome wrote lengthy commentaries on almost all books of Scripture; many letters; </a:t>
            </a:r>
            <a:r>
              <a:rPr lang="en-US" sz="1900" i="1"/>
              <a:t>Lives of Illustrious Men</a:t>
            </a:r>
          </a:p>
          <a:p>
            <a:pPr>
              <a:lnSpc>
                <a:spcPct val="80000"/>
              </a:lnSpc>
            </a:pPr>
            <a:r>
              <a:rPr lang="en-US" sz="1900"/>
              <a:t>Nowhere is Jerome’s prickly character more evident than in his battle with Jovinian over sex and marriage</a:t>
            </a:r>
          </a:p>
        </p:txBody>
      </p:sp>
    </p:spTree>
    <p:extLst>
      <p:ext uri="{BB962C8B-B14F-4D97-AF65-F5344CB8AC3E}">
        <p14:creationId xmlns:p14="http://schemas.microsoft.com/office/powerpoint/2010/main" val="4082456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r>
              <a:rPr lang="en-US" sz="3800" b="1"/>
              <a:t>Controversy over Sex and Marriage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000"/>
              <a:t>Control of passions was important aspect of all philosophical schools of time, including Epicureanism</a:t>
            </a:r>
          </a:p>
          <a:p>
            <a:pPr>
              <a:lnSpc>
                <a:spcPct val="90000"/>
              </a:lnSpc>
            </a:pPr>
            <a:r>
              <a:rPr lang="en-US" sz="2000"/>
              <a:t>Manichees (like many gnostic sects) opposed to sex because part of evil, corporeal world</a:t>
            </a:r>
          </a:p>
          <a:p>
            <a:pPr>
              <a:lnSpc>
                <a:spcPct val="90000"/>
              </a:lnSpc>
            </a:pPr>
            <a:r>
              <a:rPr lang="en-US" sz="2000"/>
              <a:t>Jovinian, priest in Rome, contemporary of Jerome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Virgins and married women are of same merit after Baptism if they do the same works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Everyone born again in Baptism cannot be overthrown by devil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No difference in abstaining from food and receiving it in thanksgiving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There is one reward in heaven for all who are baptized</a:t>
            </a:r>
          </a:p>
          <a:p>
            <a:pPr>
              <a:lnSpc>
                <a:spcPct val="90000"/>
              </a:lnSpc>
            </a:pPr>
            <a:r>
              <a:rPr lang="en-US" sz="2000"/>
              <a:t>Jerome writes a refutation of Jovinian that is so anti-marriage that Jerome’s friends in Rome try to confiscate it</a:t>
            </a:r>
          </a:p>
          <a:p>
            <a:pPr>
              <a:lnSpc>
                <a:spcPct val="90000"/>
              </a:lnSpc>
            </a:pPr>
            <a:r>
              <a:rPr lang="en-US" sz="2000"/>
              <a:t>Jerome (NOT AUGUSTINE) “ The only reason to marry and have sex is to create more virgins”</a:t>
            </a:r>
          </a:p>
        </p:txBody>
      </p:sp>
    </p:spTree>
    <p:extLst>
      <p:ext uri="{BB962C8B-B14F-4D97-AF65-F5344CB8AC3E}">
        <p14:creationId xmlns:p14="http://schemas.microsoft.com/office/powerpoint/2010/main" val="3488976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Augustine and Sex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/>
              <a:t>Augustine wrote </a:t>
            </a:r>
            <a:r>
              <a:rPr lang="en-US" sz="2500" i="1"/>
              <a:t>On the Goods of Marriage</a:t>
            </a:r>
            <a:r>
              <a:rPr lang="en-US" sz="2500"/>
              <a:t> as the middle way between Jerome and Jovinian</a:t>
            </a:r>
          </a:p>
          <a:p>
            <a:pPr>
              <a:lnSpc>
                <a:spcPct val="90000"/>
              </a:lnSpc>
            </a:pPr>
            <a:r>
              <a:rPr lang="en-US" sz="2500"/>
              <a:t>While viewing virginity as the better way of life, Augustine also recognized several types of ‘goods’ in marriage: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Procreation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Good of fidelity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Sacrament</a:t>
            </a:r>
          </a:p>
          <a:p>
            <a:pPr>
              <a:lnSpc>
                <a:spcPct val="90000"/>
              </a:lnSpc>
            </a:pPr>
            <a:r>
              <a:rPr lang="en-US" sz="2500"/>
              <a:t>Sexual lust is a result of Fall</a:t>
            </a:r>
          </a:p>
          <a:p>
            <a:pPr>
              <a:lnSpc>
                <a:spcPct val="90000"/>
              </a:lnSpc>
            </a:pPr>
            <a:r>
              <a:rPr lang="en-US" sz="2500"/>
              <a:t>Sin of Adam and Eve infected human nature</a:t>
            </a:r>
          </a:p>
          <a:p>
            <a:pPr>
              <a:lnSpc>
                <a:spcPct val="90000"/>
              </a:lnSpc>
            </a:pPr>
            <a:r>
              <a:rPr lang="en-US" sz="2500"/>
              <a:t>Set stage for Pelagian controversy</a:t>
            </a: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1603924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earliest time in the Church evangelical counsels or the counsels of perfection were viewed as the ultimate effort to live the Christian life</a:t>
            </a:r>
          </a:p>
          <a:p>
            <a:r>
              <a:rPr lang="en-US" dirty="0" smtClean="0"/>
              <a:t>Especially linked were poverty and chastity</a:t>
            </a:r>
          </a:p>
          <a:p>
            <a:pPr lvl="1"/>
            <a:r>
              <a:rPr lang="en-US" dirty="0" smtClean="0"/>
              <a:t>Giving of physical, material aspects of this life</a:t>
            </a:r>
          </a:p>
          <a:p>
            <a:r>
              <a:rPr lang="en-US" dirty="0" smtClean="0"/>
              <a:t>Raised issues of the place of marriage and wealth in Church</a:t>
            </a:r>
          </a:p>
          <a:p>
            <a:pPr lvl="1"/>
            <a:r>
              <a:rPr lang="en-US" dirty="0" smtClean="0"/>
              <a:t>Can the married (rich) be saved?</a:t>
            </a:r>
          </a:p>
          <a:p>
            <a:r>
              <a:rPr lang="en-US" dirty="0" smtClean="0"/>
              <a:t>Comes to a head in Rome between </a:t>
            </a:r>
            <a:r>
              <a:rPr lang="en-US" dirty="0" err="1" smtClean="0"/>
              <a:t>Jovinian</a:t>
            </a:r>
            <a:r>
              <a:rPr lang="en-US" dirty="0" smtClean="0"/>
              <a:t> and Jerome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Ascetic Twins: Continence and Poverty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23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 22  (c. 384) probably most famous of all </a:t>
            </a:r>
            <a:r>
              <a:rPr lang="en-US" dirty="0"/>
              <a:t>J</a:t>
            </a:r>
            <a:r>
              <a:rPr lang="en-US" dirty="0" smtClean="0"/>
              <a:t>erome’s letters</a:t>
            </a:r>
          </a:p>
          <a:p>
            <a:r>
              <a:rPr lang="en-US" dirty="0" err="1" smtClean="0"/>
              <a:t>Eustochium</a:t>
            </a:r>
            <a:r>
              <a:rPr lang="en-US" dirty="0" smtClean="0"/>
              <a:t> is a young teenager</a:t>
            </a:r>
          </a:p>
          <a:p>
            <a:pPr lvl="1"/>
            <a:r>
              <a:rPr lang="en-US" dirty="0" smtClean="0"/>
              <a:t>Jerome trying to reinforce her commitment to virginity and holy poverty</a:t>
            </a:r>
          </a:p>
          <a:p>
            <a:r>
              <a:rPr lang="en-US" dirty="0" err="1" smtClean="0"/>
              <a:t>Eustochium</a:t>
            </a:r>
            <a:r>
              <a:rPr lang="en-US" dirty="0" smtClean="0"/>
              <a:t> was a daughter of a friend of Jerome, Paula</a:t>
            </a:r>
          </a:p>
          <a:p>
            <a:r>
              <a:rPr lang="en-US" dirty="0" smtClean="0"/>
              <a:t>Written just before the issues with </a:t>
            </a:r>
            <a:r>
              <a:rPr lang="en-US" dirty="0" err="1" smtClean="0"/>
              <a:t>Jovinian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Jerome to </a:t>
            </a:r>
            <a:r>
              <a:rPr lang="en-US" dirty="0" err="1" smtClean="0"/>
              <a:t>Eustochium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81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Proba</a:t>
            </a:r>
            <a:r>
              <a:rPr lang="en-US" dirty="0" smtClean="0"/>
              <a:t> was a wealthy widow</a:t>
            </a:r>
          </a:p>
          <a:p>
            <a:pPr lvl="1"/>
            <a:r>
              <a:rPr lang="en-US" dirty="0" smtClean="0"/>
              <a:t>3 sons</a:t>
            </a:r>
          </a:p>
          <a:p>
            <a:pPr lvl="1"/>
            <a:r>
              <a:rPr lang="en-US" dirty="0" smtClean="0"/>
              <a:t>Family was an old established Roman family</a:t>
            </a:r>
          </a:p>
          <a:p>
            <a:pPr lvl="1"/>
            <a:r>
              <a:rPr lang="en-US" dirty="0" err="1" smtClean="0"/>
              <a:t>Proba</a:t>
            </a:r>
            <a:r>
              <a:rPr lang="en-US" dirty="0" smtClean="0"/>
              <a:t> and her family gave large sums and lands to the Church</a:t>
            </a:r>
            <a:endParaRPr lang="en-US" dirty="0" smtClean="0"/>
          </a:p>
          <a:p>
            <a:pPr lvl="1"/>
            <a:r>
              <a:rPr lang="en-US" dirty="0" smtClean="0"/>
              <a:t>Her husband was buried in old St. Peter’s</a:t>
            </a:r>
          </a:p>
          <a:p>
            <a:pPr lvl="1"/>
            <a:r>
              <a:rPr lang="en-US" dirty="0" err="1" smtClean="0"/>
              <a:t>Proba</a:t>
            </a:r>
            <a:r>
              <a:rPr lang="en-US" dirty="0" smtClean="0"/>
              <a:t> in Rome during the sack of 410; escaped to North Africa where she was buried</a:t>
            </a:r>
          </a:p>
          <a:p>
            <a:r>
              <a:rPr lang="en-US" dirty="0" err="1" smtClean="0"/>
              <a:t>Proba</a:t>
            </a:r>
            <a:r>
              <a:rPr lang="en-US" dirty="0" smtClean="0"/>
              <a:t> was in communication with many of the well-known bishops of the time</a:t>
            </a:r>
          </a:p>
          <a:p>
            <a:pPr lvl="1"/>
            <a:r>
              <a:rPr lang="en-US" dirty="0" smtClean="0"/>
              <a:t>John Chrysostom (Letter 169)</a:t>
            </a:r>
          </a:p>
          <a:p>
            <a:pPr lvl="1"/>
            <a:r>
              <a:rPr lang="en-US" dirty="0" smtClean="0"/>
              <a:t>Jerome (Letter 130)</a:t>
            </a:r>
            <a:endParaRPr lang="en-US" dirty="0" smtClean="0"/>
          </a:p>
          <a:p>
            <a:pPr lvl="1"/>
            <a:r>
              <a:rPr lang="en-US" dirty="0" smtClean="0"/>
              <a:t>Augustine</a:t>
            </a:r>
          </a:p>
          <a:p>
            <a:r>
              <a:rPr lang="en-US" dirty="0" err="1" smtClean="0"/>
              <a:t>Proba</a:t>
            </a:r>
            <a:r>
              <a:rPr lang="en-US" dirty="0" smtClean="0"/>
              <a:t> is concerned with how to lead a devout life as a lay person with wealth</a:t>
            </a:r>
          </a:p>
          <a:p>
            <a:r>
              <a:rPr lang="en-US" dirty="0" smtClean="0"/>
              <a:t>Augustine’s Response, Letter 130, is one of his most important and widely read letters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Augustine “Letter to </a:t>
            </a:r>
            <a:r>
              <a:rPr lang="en-US" dirty="0" err="1" smtClean="0"/>
              <a:t>Proba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28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Read Jerome, Letter 22, “To </a:t>
            </a:r>
            <a:r>
              <a:rPr lang="en-US" dirty="0" err="1"/>
              <a:t>Eustochium</a:t>
            </a:r>
            <a:r>
              <a:rPr lang="en-US" dirty="0"/>
              <a:t>;” available in NPNF Series 2 Vol. 6 and at </a:t>
            </a:r>
            <a:r>
              <a:rPr lang="en-US" u="sng" dirty="0">
                <a:hlinkClick r:id="rId2"/>
              </a:rPr>
              <a:t>http://www.ccel.org/ccel/schaff/npnf206.v.XXII.html</a:t>
            </a:r>
            <a:endParaRPr lang="en-US" dirty="0"/>
          </a:p>
          <a:p>
            <a:r>
              <a:rPr lang="en-US" dirty="0"/>
              <a:t> Augustine, Letter 130, “To </a:t>
            </a:r>
            <a:r>
              <a:rPr lang="en-US" dirty="0" err="1"/>
              <a:t>Proba</a:t>
            </a:r>
            <a:r>
              <a:rPr lang="en-US" dirty="0"/>
              <a:t>;” available in NPNF Series 1 Vol. </a:t>
            </a:r>
            <a:r>
              <a:rPr lang="en-US" u="sng" dirty="0">
                <a:hlinkClick r:id="rId3"/>
              </a:rPr>
              <a:t>http://www.newadvent.org/fathers/1102130.htm</a:t>
            </a:r>
            <a:r>
              <a:rPr lang="en-US" dirty="0"/>
              <a:t> </a:t>
            </a:r>
          </a:p>
          <a:p>
            <a:r>
              <a:rPr lang="en-US" dirty="0"/>
              <a:t>Brown, </a:t>
            </a:r>
            <a:r>
              <a:rPr lang="en-US" i="1" dirty="0"/>
              <a:t>Through the Eye of a Needle, </a:t>
            </a:r>
            <a:r>
              <a:rPr lang="en-US" dirty="0"/>
              <a:t>Chapter 16, 17, 18</a:t>
            </a:r>
          </a:p>
          <a:p>
            <a:r>
              <a:rPr lang="en-US" i="1" dirty="0"/>
              <a:t>Compendium of Catholic Social Doctrine, </a:t>
            </a:r>
            <a:r>
              <a:rPr lang="en-US" dirty="0"/>
              <a:t>146-147</a:t>
            </a:r>
          </a:p>
          <a:p>
            <a:r>
              <a:rPr lang="en-US" dirty="0"/>
              <a:t>Write Short Paper: Br. </a:t>
            </a:r>
            <a:r>
              <a:rPr lang="en-US"/>
              <a:t>Michele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Assignments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6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in Roman Empire</a:t>
            </a:r>
          </a:p>
          <a:p>
            <a:r>
              <a:rPr lang="en-US" dirty="0" smtClean="0"/>
              <a:t>Women and Wealth in Antiquity</a:t>
            </a:r>
          </a:p>
          <a:p>
            <a:r>
              <a:rPr lang="en-US" dirty="0" smtClean="0"/>
              <a:t>Widows in the New Testament</a:t>
            </a:r>
          </a:p>
          <a:p>
            <a:r>
              <a:rPr lang="en-US" dirty="0" smtClean="0"/>
              <a:t>Church Fathers and Women</a:t>
            </a:r>
          </a:p>
          <a:p>
            <a:r>
              <a:rPr lang="en-US" dirty="0" smtClean="0"/>
              <a:t>Women in Politics and Economics</a:t>
            </a:r>
          </a:p>
          <a:p>
            <a:r>
              <a:rPr lang="en-US" dirty="0" smtClean="0"/>
              <a:t>A sidebar on Augustine and Jerome on Virginity and Marriage</a:t>
            </a:r>
          </a:p>
          <a:p>
            <a:r>
              <a:rPr lang="en-US" dirty="0" smtClean="0"/>
              <a:t>Jerome’s “Letter to </a:t>
            </a:r>
            <a:r>
              <a:rPr lang="en-US" dirty="0" err="1" smtClean="0"/>
              <a:t>Eustochium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Augustine’s “Letter to </a:t>
            </a:r>
            <a:r>
              <a:rPr lang="en-US" dirty="0" err="1" smtClean="0"/>
              <a:t>Proba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3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Women were under strict control of the </a:t>
            </a:r>
            <a:r>
              <a:rPr lang="en-US" i="1" dirty="0" err="1" smtClean="0"/>
              <a:t>paterfamilia</a:t>
            </a:r>
            <a:r>
              <a:rPr lang="en-US" i="1" dirty="0" smtClean="0"/>
              <a:t> </a:t>
            </a:r>
            <a:r>
              <a:rPr lang="en-US" dirty="0" smtClean="0"/>
              <a:t>or her husband if the </a:t>
            </a:r>
            <a:r>
              <a:rPr lang="en-US" i="1" dirty="0" err="1" smtClean="0"/>
              <a:t>paterfamilia</a:t>
            </a:r>
            <a:r>
              <a:rPr lang="en-US" dirty="0" smtClean="0"/>
              <a:t> transferred control to the husband</a:t>
            </a:r>
          </a:p>
          <a:p>
            <a:pPr lvl="1"/>
            <a:r>
              <a:rPr lang="en-US" dirty="0" smtClean="0"/>
              <a:t>Marriage </a:t>
            </a:r>
            <a:r>
              <a:rPr lang="en-US" i="1" dirty="0" smtClean="0"/>
              <a:t>in </a:t>
            </a:r>
            <a:r>
              <a:rPr lang="en-US" i="1" dirty="0" err="1" smtClean="0"/>
              <a:t>manu</a:t>
            </a:r>
            <a:r>
              <a:rPr lang="en-US" dirty="0" smtClean="0"/>
              <a:t>: under husband’s complete control</a:t>
            </a:r>
          </a:p>
          <a:p>
            <a:pPr lvl="1"/>
            <a:r>
              <a:rPr lang="en-US" dirty="0" smtClean="0"/>
              <a:t>Marriage </a:t>
            </a:r>
            <a:r>
              <a:rPr lang="en-US" i="1" dirty="0" smtClean="0"/>
              <a:t>sine </a:t>
            </a:r>
            <a:r>
              <a:rPr lang="en-US" i="1" dirty="0" err="1" smtClean="0"/>
              <a:t>manu</a:t>
            </a:r>
            <a:r>
              <a:rPr lang="en-US" dirty="0" smtClean="0"/>
              <a:t>: under father’s control</a:t>
            </a:r>
          </a:p>
          <a:p>
            <a:r>
              <a:rPr lang="en-US" dirty="0" smtClean="0"/>
              <a:t>Marriage </a:t>
            </a:r>
            <a:r>
              <a:rPr lang="en-US" i="1" dirty="0" smtClean="0"/>
              <a:t>sine </a:t>
            </a:r>
            <a:r>
              <a:rPr lang="en-US" i="1" dirty="0" err="1" smtClean="0"/>
              <a:t>manu</a:t>
            </a:r>
            <a:r>
              <a:rPr lang="en-US" dirty="0" smtClean="0"/>
              <a:t> usually meant a woman had much more control over her business affairs, especially after death of father</a:t>
            </a:r>
          </a:p>
          <a:p>
            <a:r>
              <a:rPr lang="en-US" dirty="0" smtClean="0"/>
              <a:t> However, a woman with 3 or 4 children became </a:t>
            </a:r>
            <a:r>
              <a:rPr lang="en-US" i="1" dirty="0" smtClean="0"/>
              <a:t>sui </a:t>
            </a:r>
            <a:r>
              <a:rPr lang="en-US" i="1" dirty="0" err="1" smtClean="0"/>
              <a:t>iuris</a:t>
            </a:r>
            <a:r>
              <a:rPr lang="en-US" i="1" dirty="0" smtClean="0"/>
              <a:t> </a:t>
            </a:r>
            <a:r>
              <a:rPr lang="en-US" dirty="0" smtClean="0"/>
              <a:t>or independent in her own right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Women of Means in Late Antiquity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complex, and change often</a:t>
            </a:r>
          </a:p>
          <a:p>
            <a:r>
              <a:rPr lang="en-US" dirty="0" smtClean="0"/>
              <a:t>At times there were extremely harsh tax confiscation of inheritances</a:t>
            </a:r>
          </a:p>
          <a:p>
            <a:r>
              <a:rPr lang="en-US" dirty="0" smtClean="0"/>
              <a:t>Evolving definitions of marriage, legitimate heirs and variations in social status</a:t>
            </a:r>
          </a:p>
          <a:p>
            <a:pPr lvl="1"/>
            <a:r>
              <a:rPr lang="en-US" dirty="0" smtClean="0"/>
              <a:t>Roman practice of adult adoption</a:t>
            </a:r>
          </a:p>
          <a:p>
            <a:r>
              <a:rPr lang="en-US" dirty="0" smtClean="0"/>
              <a:t>Important </a:t>
            </a:r>
            <a:r>
              <a:rPr lang="en-US" dirty="0" err="1" smtClean="0"/>
              <a:t>Constantinian</a:t>
            </a:r>
            <a:r>
              <a:rPr lang="en-US" dirty="0" smtClean="0"/>
              <a:t> change: Church can inherit property from men or women</a:t>
            </a:r>
          </a:p>
          <a:p>
            <a:pPr lvl="1"/>
            <a:r>
              <a:rPr lang="en-US" dirty="0" smtClean="0"/>
              <a:t>Some limits placed on extent Church can ‘disinherit’ rightful heirs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 Laws and Women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96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000" dirty="0"/>
              <a:t>See http://www.stoa.org/diotima/anthology/wlgr/wlgr-romanlegal148.shtml</a:t>
            </a:r>
          </a:p>
          <a:p>
            <a:r>
              <a:rPr lang="en-US" sz="3000" dirty="0" smtClean="0"/>
              <a:t>An </a:t>
            </a:r>
            <a:r>
              <a:rPr lang="en-US" sz="3000" dirty="0"/>
              <a:t>Alexandrian, having no children by his wife, may not bequeath to her more than one quarter of his estate; if he does have children by her, her share may not exceed those of each son. 23. It is not permitted to Romans to marry their sisters or their aunts; it is permitted in the case of the daughter of brothers. </a:t>
            </a:r>
          </a:p>
          <a:p>
            <a:r>
              <a:rPr lang="en-US" sz="3000" dirty="0" smtClean="0"/>
              <a:t>After </a:t>
            </a:r>
            <a:r>
              <a:rPr lang="en-US" sz="3000" dirty="0"/>
              <a:t>death, the </a:t>
            </a:r>
            <a:r>
              <a:rPr lang="en-US" sz="3000" i="1" dirty="0" err="1" smtClean="0"/>
              <a:t>fiscus</a:t>
            </a:r>
            <a:r>
              <a:rPr lang="en-US" sz="3000" dirty="0" smtClean="0"/>
              <a:t> </a:t>
            </a:r>
            <a:r>
              <a:rPr lang="en-US" sz="3000" dirty="0"/>
              <a:t>takes the dowry given by a Roman woman over 50 to a Roman man under 60. </a:t>
            </a:r>
          </a:p>
          <a:p>
            <a:r>
              <a:rPr lang="en-US" sz="3000" dirty="0" smtClean="0"/>
              <a:t>And </a:t>
            </a:r>
            <a:r>
              <a:rPr lang="en-US" sz="3000" dirty="0"/>
              <a:t>when a </a:t>
            </a:r>
            <a:r>
              <a:rPr lang="en-US" sz="3000" i="1" dirty="0"/>
              <a:t>Latina</a:t>
            </a:r>
            <a:r>
              <a:rPr lang="en-US" sz="3000" dirty="0"/>
              <a:t> </a:t>
            </a:r>
            <a:r>
              <a:rPr lang="en-US" sz="3000" dirty="0" smtClean="0"/>
              <a:t> </a:t>
            </a:r>
            <a:r>
              <a:rPr lang="en-US" sz="3000" dirty="0"/>
              <a:t>over 50 gives something to one over 60 it is likewise confiscated. </a:t>
            </a:r>
          </a:p>
          <a:p>
            <a:r>
              <a:rPr lang="en-US" sz="3000" dirty="0" smtClean="0"/>
              <a:t>What </a:t>
            </a:r>
            <a:r>
              <a:rPr lang="en-US" sz="3000" dirty="0"/>
              <a:t>is inherited by a Roman of 60 years, who was neither child nor wife, is confiscated. If he have a wife but no children and register himself, the half is conceded to him. </a:t>
            </a:r>
          </a:p>
          <a:p>
            <a:r>
              <a:rPr lang="en-US" sz="3000" dirty="0" smtClean="0"/>
              <a:t>If </a:t>
            </a:r>
            <a:r>
              <a:rPr lang="en-US" sz="3000" dirty="0"/>
              <a:t>a woman is 50 years old, she does not inherit; if she is younger and has three children, she </a:t>
            </a:r>
            <a:r>
              <a:rPr lang="en-US" sz="3000" dirty="0" smtClean="0"/>
              <a:t>inherits; </a:t>
            </a:r>
            <a:r>
              <a:rPr lang="en-US" sz="3000" dirty="0"/>
              <a:t>but if she is a freedwoman, she inherits if she has four children. </a:t>
            </a:r>
          </a:p>
          <a:p>
            <a:r>
              <a:rPr lang="en-US" sz="3000" dirty="0" smtClean="0"/>
              <a:t>A </a:t>
            </a:r>
            <a:r>
              <a:rPr lang="en-US" sz="3000" dirty="0"/>
              <a:t>free-born Roman woman who has an estate of 20,000 sesterces, so long as she is unmarried, pays a hundredth part annually; and a freedwoman who has an estate of 20,000 sesterces pays the same until she marries. </a:t>
            </a:r>
          </a:p>
          <a:p>
            <a:r>
              <a:rPr lang="en-US" sz="3000" dirty="0" smtClean="0"/>
              <a:t>The </a:t>
            </a:r>
            <a:r>
              <a:rPr lang="en-US" sz="3000" dirty="0"/>
              <a:t>inheritances left to Roman women possessing 50,000 sesterces, who are unmarried and childless, are confiscated. </a:t>
            </a:r>
          </a:p>
          <a:p>
            <a:r>
              <a:rPr lang="en-US" sz="3000" dirty="0" smtClean="0"/>
              <a:t>It </a:t>
            </a:r>
            <a:r>
              <a:rPr lang="en-US" sz="3000" dirty="0"/>
              <a:t>is permitted a Roman woman to leave her husband a tenth of her property; if she leaves more, it is confiscated. </a:t>
            </a:r>
          </a:p>
          <a:p>
            <a:r>
              <a:rPr lang="en-US" sz="3000" dirty="0" smtClean="0"/>
              <a:t>Romans </a:t>
            </a:r>
            <a:r>
              <a:rPr lang="en-US" sz="3000" dirty="0"/>
              <a:t>who have more than 100,000 sesterces, and are unmarried and childless, do not inherit; those who have less, do. </a:t>
            </a:r>
          </a:p>
          <a:p>
            <a:r>
              <a:rPr lang="en-US" sz="3000" dirty="0" smtClean="0"/>
              <a:t>The </a:t>
            </a:r>
            <a:r>
              <a:rPr lang="en-US" sz="3000" dirty="0"/>
              <a:t>children of a woman who is a citizen of Alexandria and an Egyptian man remains Egyptians, but inherit from both parents. </a:t>
            </a:r>
          </a:p>
          <a:p>
            <a:r>
              <a:rPr lang="en-US" sz="3000" dirty="0" smtClean="0"/>
              <a:t>When </a:t>
            </a:r>
            <a:r>
              <a:rPr lang="en-US" sz="3000" dirty="0"/>
              <a:t>a Roman man or a Roman woman marries a citizen of Alexandria or an Egyptian, without knowledge (of the true status), the children follow the lower class. </a:t>
            </a:r>
          </a:p>
          <a:p>
            <a:r>
              <a:rPr lang="en-US" sz="3000" dirty="0" smtClean="0"/>
              <a:t>Egyptian </a:t>
            </a:r>
            <a:r>
              <a:rPr lang="en-US" sz="3000" dirty="0"/>
              <a:t>women married to ex-soldiers come under the clause of misrepresentation if they </a:t>
            </a:r>
            <a:r>
              <a:rPr lang="en-US" sz="3000" dirty="0" smtClean="0"/>
              <a:t>characterize </a:t>
            </a:r>
            <a:r>
              <a:rPr lang="en-US" sz="3000" dirty="0"/>
              <a:t>themselves in business transactions as Roman women.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 from 2nd C Alexandria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05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Jesus preached and ministered to women</a:t>
            </a:r>
          </a:p>
          <a:p>
            <a:pPr lvl="1"/>
            <a:r>
              <a:rPr lang="en-US" dirty="0" smtClean="0"/>
              <a:t>BVM as the most important human person in salvation history</a:t>
            </a:r>
          </a:p>
          <a:p>
            <a:pPr lvl="1"/>
            <a:r>
              <a:rPr lang="en-US" dirty="0" smtClean="0"/>
              <a:t>Mary Magdalene as the ‘apostle to the apostles’</a:t>
            </a:r>
          </a:p>
          <a:p>
            <a:r>
              <a:rPr lang="en-US" dirty="0" smtClean="0"/>
              <a:t>St. Paul notes prominence of women supporting his ministry in several letters</a:t>
            </a:r>
          </a:p>
          <a:p>
            <a:pPr lvl="1"/>
            <a:r>
              <a:rPr lang="en-US" dirty="0" smtClean="0"/>
              <a:t>And some who overstep their authority as in Philippians </a:t>
            </a:r>
          </a:p>
          <a:p>
            <a:r>
              <a:rPr lang="en-US" dirty="0" smtClean="0"/>
              <a:t>Widows in New Testament</a:t>
            </a:r>
          </a:p>
          <a:p>
            <a:pPr lvl="1"/>
            <a:r>
              <a:rPr lang="en-US" dirty="0" smtClean="0"/>
              <a:t>Wealthy widows a source of support</a:t>
            </a:r>
          </a:p>
          <a:p>
            <a:pPr lvl="1"/>
            <a:r>
              <a:rPr lang="en-US" dirty="0" smtClean="0"/>
              <a:t>Poor widows need to be cared for within the Church</a:t>
            </a:r>
          </a:p>
          <a:p>
            <a:r>
              <a:rPr lang="en-US" dirty="0" smtClean="0"/>
              <a:t>Read 1 Timothy 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 in New Testament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00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Women Martyrs</a:t>
            </a:r>
          </a:p>
          <a:p>
            <a:pPr lvl="1"/>
            <a:r>
              <a:rPr lang="en-US" dirty="0" smtClean="0"/>
              <a:t>Women independently of </a:t>
            </a:r>
            <a:r>
              <a:rPr lang="en-US" i="1" dirty="0" err="1" smtClean="0"/>
              <a:t>paterfamilia</a:t>
            </a:r>
            <a:r>
              <a:rPr lang="en-US" dirty="0" smtClean="0"/>
              <a:t> or husband join Church</a:t>
            </a:r>
          </a:p>
          <a:p>
            <a:pPr lvl="1"/>
            <a:r>
              <a:rPr lang="en-US" dirty="0" smtClean="0"/>
              <a:t>Perpetua and Felicity</a:t>
            </a:r>
          </a:p>
          <a:p>
            <a:r>
              <a:rPr lang="en-US" dirty="0" smtClean="0"/>
              <a:t>Story of Paul and </a:t>
            </a:r>
            <a:r>
              <a:rPr lang="en-US" dirty="0" err="1" smtClean="0"/>
              <a:t>Thecla</a:t>
            </a:r>
            <a:endParaRPr lang="en-US" dirty="0" smtClean="0"/>
          </a:p>
          <a:p>
            <a:pPr lvl="1"/>
            <a:r>
              <a:rPr lang="en-US" dirty="0" smtClean="0"/>
              <a:t>Against her parents objects, </a:t>
            </a:r>
            <a:r>
              <a:rPr lang="en-US" dirty="0" err="1" smtClean="0"/>
              <a:t>Thecla</a:t>
            </a:r>
            <a:r>
              <a:rPr lang="en-US" dirty="0" smtClean="0"/>
              <a:t>, wealthy young woman, is baptized and dedicates herself to virginity</a:t>
            </a:r>
          </a:p>
          <a:p>
            <a:pPr lvl="1"/>
            <a:r>
              <a:rPr lang="en-US" dirty="0" smtClean="0"/>
              <a:t>Wants to join Paul on his missionary journeys; family imprisons her</a:t>
            </a:r>
          </a:p>
          <a:p>
            <a:pPr lvl="1"/>
            <a:r>
              <a:rPr lang="en-US" dirty="0" smtClean="0"/>
              <a:t>Eventually she escapes, and helps Paul in his ministry</a:t>
            </a:r>
          </a:p>
          <a:p>
            <a:pPr lvl="1"/>
            <a:r>
              <a:rPr lang="en-US" dirty="0" smtClean="0"/>
              <a:t>Very popular 4</a:t>
            </a:r>
            <a:r>
              <a:rPr lang="en-US" baseline="30000" dirty="0" smtClean="0"/>
              <a:t>th</a:t>
            </a:r>
            <a:r>
              <a:rPr lang="en-US" dirty="0" smtClean="0"/>
              <a:t> C story </a:t>
            </a:r>
          </a:p>
          <a:p>
            <a:r>
              <a:rPr lang="en-US" dirty="0" smtClean="0"/>
              <a:t>Although not PC; record is clear Church Fathers had strong and enduring friendships with women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and Early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207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4</a:t>
            </a:r>
            <a:r>
              <a:rPr lang="en-US" baseline="30000" dirty="0" smtClean="0"/>
              <a:t>th</a:t>
            </a:r>
            <a:r>
              <a:rPr lang="en-US" dirty="0" smtClean="0"/>
              <a:t> C, some of the wealthiest people in Empire were women</a:t>
            </a:r>
          </a:p>
          <a:p>
            <a:pPr lvl="1"/>
            <a:r>
              <a:rPr lang="en-US" dirty="0" smtClean="0"/>
              <a:t>Common for women to be married </a:t>
            </a:r>
            <a:r>
              <a:rPr lang="en-US" i="1" dirty="0" smtClean="0"/>
              <a:t>sine </a:t>
            </a:r>
            <a:r>
              <a:rPr lang="en-US" i="1" dirty="0" err="1" smtClean="0"/>
              <a:t>manu</a:t>
            </a:r>
            <a:r>
              <a:rPr lang="en-US" dirty="0" smtClean="0"/>
              <a:t>, and to attain </a:t>
            </a:r>
            <a:r>
              <a:rPr lang="en-US" i="1" dirty="0" smtClean="0"/>
              <a:t>sui </a:t>
            </a:r>
            <a:r>
              <a:rPr lang="en-US" i="1" dirty="0" err="1" smtClean="0"/>
              <a:t>iuris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Large landowners, usually inherited</a:t>
            </a:r>
          </a:p>
          <a:p>
            <a:r>
              <a:rPr lang="en-US" dirty="0" smtClean="0"/>
              <a:t>Wealthy women attracted to Church </a:t>
            </a:r>
          </a:p>
          <a:p>
            <a:pPr lvl="1"/>
            <a:r>
              <a:rPr lang="en-US" dirty="0" smtClean="0"/>
              <a:t>Church evangelized women of all social levels</a:t>
            </a:r>
          </a:p>
          <a:p>
            <a:pPr lvl="1"/>
            <a:r>
              <a:rPr lang="en-US" dirty="0" smtClean="0"/>
              <a:t>Encouraged Education</a:t>
            </a:r>
          </a:p>
          <a:p>
            <a:pPr lvl="1"/>
            <a:r>
              <a:rPr lang="en-US" dirty="0" smtClean="0"/>
              <a:t>Stories of the Importance of women in early Church</a:t>
            </a:r>
          </a:p>
          <a:p>
            <a:pPr lvl="1"/>
            <a:r>
              <a:rPr lang="en-US" dirty="0" smtClean="0"/>
              <a:t>All made Christianity a welcoming place for women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Wealthy Women in 4</a:t>
            </a:r>
            <a:r>
              <a:rPr lang="en-US" baseline="30000" dirty="0" smtClean="0"/>
              <a:t>th</a:t>
            </a:r>
            <a:r>
              <a:rPr lang="en-US" dirty="0" smtClean="0"/>
              <a:t> – 5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831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Daughter of a very wealthy, prominent Christian family in Rome </a:t>
            </a:r>
          </a:p>
          <a:p>
            <a:pPr lvl="1"/>
            <a:r>
              <a:rPr lang="en-US" dirty="0" smtClean="0"/>
              <a:t>Probably among the most wealthy people in Western Empire</a:t>
            </a:r>
          </a:p>
          <a:p>
            <a:r>
              <a:rPr lang="en-US" dirty="0" smtClean="0"/>
              <a:t>Grandmother, </a:t>
            </a:r>
            <a:r>
              <a:rPr lang="en-US" dirty="0" err="1" smtClean="0"/>
              <a:t>Melania</a:t>
            </a:r>
            <a:r>
              <a:rPr lang="en-US" dirty="0" smtClean="0"/>
              <a:t> the Elder (325-410), convert and also honored as a saint</a:t>
            </a:r>
          </a:p>
          <a:p>
            <a:pPr lvl="1"/>
            <a:r>
              <a:rPr lang="en-US" dirty="0" smtClean="0"/>
              <a:t>Family opposed her conversion</a:t>
            </a:r>
          </a:p>
          <a:p>
            <a:pPr lvl="1"/>
            <a:r>
              <a:rPr lang="en-US" dirty="0" smtClean="0"/>
              <a:t>Family owned extensive tracks of land in Spain, Sicily and North Africa </a:t>
            </a:r>
          </a:p>
          <a:p>
            <a:pPr lvl="1"/>
            <a:r>
              <a:rPr lang="en-US" dirty="0" smtClean="0"/>
              <a:t>After Constantine, entire family converts</a:t>
            </a:r>
          </a:p>
          <a:p>
            <a:r>
              <a:rPr lang="en-US" dirty="0" err="1" smtClean="0"/>
              <a:t>Melania</a:t>
            </a:r>
            <a:r>
              <a:rPr lang="en-US" dirty="0" smtClean="0"/>
              <a:t> the Younger married at age 13-14; has two children who die in childhood</a:t>
            </a:r>
          </a:p>
          <a:p>
            <a:r>
              <a:rPr lang="en-US" dirty="0" err="1" smtClean="0"/>
              <a:t>Melania</a:t>
            </a:r>
            <a:r>
              <a:rPr lang="en-US" dirty="0" smtClean="0"/>
              <a:t> and her husband </a:t>
            </a:r>
            <a:r>
              <a:rPr lang="en-US" dirty="0" err="1" smtClean="0"/>
              <a:t>Pinianus</a:t>
            </a:r>
            <a:r>
              <a:rPr lang="en-US" dirty="0" smtClean="0"/>
              <a:t> decide to lead a life of continence as brother and sister</a:t>
            </a:r>
          </a:p>
          <a:p>
            <a:r>
              <a:rPr lang="en-US" dirty="0" smtClean="0"/>
              <a:t>Give most of their money to establish monasteries in Italy, Sicily, North Africa, Jerusalem</a:t>
            </a:r>
          </a:p>
          <a:p>
            <a:r>
              <a:rPr lang="en-US" dirty="0" smtClean="0"/>
              <a:t>Dies as a semi-hermit in a cave on Mt of Olives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</a:t>
            </a:r>
            <a:r>
              <a:rPr lang="en-US" dirty="0" err="1" smtClean="0"/>
              <a:t>Melania</a:t>
            </a:r>
            <a:r>
              <a:rPr lang="en-US" dirty="0" smtClean="0"/>
              <a:t> the Younger (385-439)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1580</TotalTime>
  <Words>1649</Words>
  <Application>Microsoft Office PowerPoint</Application>
  <PresentationFormat>On-screen Show (4:3)</PresentationFormat>
  <Paragraphs>163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Lecture 7: Role of Wealthy Women in Church</vt:lpstr>
      <vt:lpstr>Outline</vt:lpstr>
      <vt:lpstr>Women of Means in Late Antiquity</vt:lpstr>
      <vt:lpstr>Inheritance Laws and Women</vt:lpstr>
      <vt:lpstr>An Example from 2nd C Alexandria</vt:lpstr>
      <vt:lpstr>Women in New Testament</vt:lpstr>
      <vt:lpstr>Women and Early Church</vt:lpstr>
      <vt:lpstr>Wealthy Women in 4th – 5th C</vt:lpstr>
      <vt:lpstr>Example: Melania the Younger (385-439)</vt:lpstr>
      <vt:lpstr>Our knowledge of St. Melania</vt:lpstr>
      <vt:lpstr>Jerome (347-419) “What Jerome is ignorant of, no man has ever known” St. Augustine</vt:lpstr>
      <vt:lpstr>Controversy over Sex and Marriage</vt:lpstr>
      <vt:lpstr>Augustine and Sex</vt:lpstr>
      <vt:lpstr>Ascetic Twins: Continence and Poverty </vt:lpstr>
      <vt:lpstr>Jerome to Eustochium</vt:lpstr>
      <vt:lpstr>Augustine “Letter to Proba”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Role of Wealthy Women in Church</dc:title>
  <dc:creator>Ann Orlando</dc:creator>
  <cp:lastModifiedBy>Ann Orlando</cp:lastModifiedBy>
  <cp:revision>39</cp:revision>
  <dcterms:created xsi:type="dcterms:W3CDTF">2013-02-03T13:54:07Z</dcterms:created>
  <dcterms:modified xsi:type="dcterms:W3CDTF">2013-03-16T09:17:31Z</dcterms:modified>
</cp:coreProperties>
</file>