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6" r:id="rId9"/>
    <p:sldId id="267" r:id="rId10"/>
    <p:sldId id="260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C3E81-D0FC-42D1-A342-703DDAA36091}" type="datetimeFigureOut">
              <a:rPr lang="en-US" smtClean="0"/>
              <a:t>3/28/2013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4EAFB-A8D0-484F-899E-A8E73CA2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3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065374-5F18-43A7-BD4E-4CFB6C770A36}" type="datetime1">
              <a:rPr lang="en-US" smtClean="0"/>
              <a:t>3/28/2013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655454-068E-4BDC-8AB5-F7FA0B457B57}" type="datetime1">
              <a:rPr lang="en-US" smtClean="0"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ACE4C9-F464-4025-B00C-A438FB317857}" type="datetime1">
              <a:rPr lang="en-US" smtClean="0"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63D3-2763-451D-9634-E984D6214DB0}" type="datetime1">
              <a:rPr lang="en-US" smtClean="0"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75D113-6B68-4747-931F-452E4D5AFD8D}" type="datetime1">
              <a:rPr lang="en-US" smtClean="0"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1F79D7-8012-4D94-BD0F-96C634EA11C3}" type="datetime1">
              <a:rPr lang="en-US" smtClean="0"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289B2-1DF4-4C2F-964F-A7FBDD6B1CCB}" type="datetime1">
              <a:rPr lang="en-US" smtClean="0"/>
              <a:t>3/28/2013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CA58F-C8F0-4E26-8ABA-0F554C542781}" type="datetime1">
              <a:rPr lang="en-US" smtClean="0"/>
              <a:t>3/28/2013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F9DA2-8277-42B5-86EF-E684B2541F71}" type="datetime1">
              <a:rPr lang="en-US" smtClean="0"/>
              <a:t>3/28/2013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04C137-8231-4495-8EC0-99021ECF4316}" type="datetime1">
              <a:rPr lang="en-US" smtClean="0"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E900F7-760C-4876-B07C-5964ACAA6B78}" type="datetime1">
              <a:rPr lang="en-US" smtClean="0"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1B47832-3845-4E8A-AED8-E20372E0BB3A}" type="datetime1">
              <a:rPr lang="en-US" smtClean="0"/>
              <a:t>3/28/2013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Chrysostom, Wealth and Poverty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0411C9-15A2-4FA7-AAD7-24CA3C7F4B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advent.org/fathers/1902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8 Happiness and Crisis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21 March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411C9-15A2-4FA7-AAD7-24CA3C7F4B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40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 dirty="0" err="1"/>
              <a:t>Olympias</a:t>
            </a:r>
            <a:r>
              <a:rPr lang="en-US" sz="1900" dirty="0"/>
              <a:t> was a very wealthy widow in Constantinople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Widows owned much of the wealth in the Empire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If a woman survived childbirth, she would probably outlived her husband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Move away from client-patron model to family model may have strengthened legal standing of women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Church supported right of women to inherit and control money and property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Founded a monastery near </a:t>
            </a:r>
            <a:r>
              <a:rPr lang="en-US" sz="1900" dirty="0" err="1"/>
              <a:t>Hagia</a:t>
            </a:r>
            <a:r>
              <a:rPr lang="en-US" sz="1900" dirty="0"/>
              <a:t> Sophia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Practiced voluntary poverty, asceticism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Moved away from civic building to philanthropy as an expression of public support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Gave money to support work of Gregory of Nyssa and John Chrysostom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When John was exiled, so was she; dies in </a:t>
            </a:r>
            <a:r>
              <a:rPr lang="en-US" sz="1900" dirty="0" smtClean="0"/>
              <a:t>410</a:t>
            </a:r>
            <a:endParaRPr lang="en-US" sz="19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St. </a:t>
            </a:r>
            <a:r>
              <a:rPr lang="en-US" dirty="0" err="1" smtClean="0"/>
              <a:t>Olympias</a:t>
            </a:r>
            <a:r>
              <a:rPr lang="en-US" dirty="0" smtClean="0"/>
              <a:t> (368 – 410)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411C9-15A2-4FA7-AAD7-24CA3C7F4B3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21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 John Chrysostom, “A Letter to </a:t>
            </a:r>
            <a:r>
              <a:rPr lang="en-US" dirty="0" err="1"/>
              <a:t>Olympias</a:t>
            </a:r>
            <a:r>
              <a:rPr lang="en-US" dirty="0"/>
              <a:t>, To Prove that No One Can Harm the Man Who Does Not Harm Himself” NPNF Vol. 9 available at </a:t>
            </a:r>
            <a:r>
              <a:rPr lang="en-US" u="sng" dirty="0">
                <a:hlinkClick r:id="rId2"/>
              </a:rPr>
              <a:t>http://www.newadvent.org/fathers/1902.htm</a:t>
            </a:r>
            <a:r>
              <a:rPr lang="en-US" dirty="0"/>
              <a:t> </a:t>
            </a:r>
          </a:p>
          <a:p>
            <a:r>
              <a:rPr lang="en-US" dirty="0"/>
              <a:t>Brown, </a:t>
            </a:r>
            <a:r>
              <a:rPr lang="en-US" i="1" dirty="0"/>
              <a:t>Through the Eye of a Needle, </a:t>
            </a:r>
            <a:r>
              <a:rPr lang="en-US" dirty="0"/>
              <a:t> Chapter 24</a:t>
            </a:r>
          </a:p>
          <a:p>
            <a:r>
              <a:rPr lang="en-US"/>
              <a:t>Write Short Paper: Ramon</a:t>
            </a:r>
          </a:p>
          <a:p>
            <a:pPr marL="109728" indent="0">
              <a:buNone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411C9-15A2-4FA7-AAD7-24CA3C7F4B38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76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Defining Crisis</a:t>
            </a:r>
          </a:p>
          <a:p>
            <a:r>
              <a:rPr lang="en-US" dirty="0" smtClean="0"/>
              <a:t>Introduction to St. John Chrysostom</a:t>
            </a:r>
          </a:p>
          <a:p>
            <a:r>
              <a:rPr lang="en-US" dirty="0" smtClean="0"/>
              <a:t>Introduction to St. </a:t>
            </a:r>
            <a:r>
              <a:rPr lang="en-US" dirty="0" err="1" smtClean="0"/>
              <a:t>Olympias</a:t>
            </a:r>
            <a:endParaRPr lang="en-US" dirty="0" smtClean="0"/>
          </a:p>
          <a:p>
            <a:r>
              <a:rPr lang="en-US" dirty="0" smtClean="0"/>
              <a:t>Crises during the time of John Chrysostom</a:t>
            </a:r>
          </a:p>
          <a:p>
            <a:r>
              <a:rPr lang="en-US" dirty="0" smtClean="0"/>
              <a:t>Themes in Letter to </a:t>
            </a:r>
            <a:r>
              <a:rPr lang="en-US" dirty="0" err="1" smtClean="0"/>
              <a:t>Olympias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411C9-15A2-4FA7-AAD7-24CA3C7F4B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05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OED: A time of intense difficulty or danger</a:t>
            </a:r>
          </a:p>
          <a:p>
            <a:r>
              <a:rPr lang="en-US" dirty="0" smtClean="0"/>
              <a:t>From Greek (via Latin), </a:t>
            </a:r>
            <a:r>
              <a:rPr lang="en-US" i="1" dirty="0" err="1" smtClean="0"/>
              <a:t>krisis</a:t>
            </a:r>
            <a:r>
              <a:rPr lang="en-US" dirty="0" smtClean="0"/>
              <a:t>, decision</a:t>
            </a:r>
          </a:p>
          <a:p>
            <a:pPr lvl="1"/>
            <a:r>
              <a:rPr lang="en-US" dirty="0" smtClean="0"/>
              <a:t>In Greek also root word for judge, </a:t>
            </a:r>
            <a:r>
              <a:rPr lang="en-US" dirty="0" err="1" smtClean="0"/>
              <a:t>judgement</a:t>
            </a:r>
            <a:endParaRPr lang="en-US" dirty="0" smtClean="0"/>
          </a:p>
          <a:p>
            <a:r>
              <a:rPr lang="en-US" dirty="0" smtClean="0"/>
              <a:t>Often connotes a turning point (as in medicine)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411C9-15A2-4FA7-AAD7-24CA3C7F4B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11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Unexpected; unplanned </a:t>
            </a:r>
          </a:p>
          <a:p>
            <a:r>
              <a:rPr lang="en-US" dirty="0" smtClean="0"/>
              <a:t>Imminent threat of harm</a:t>
            </a:r>
          </a:p>
          <a:p>
            <a:r>
              <a:rPr lang="en-US" dirty="0" smtClean="0"/>
              <a:t>Requires a response</a:t>
            </a:r>
          </a:p>
          <a:p>
            <a:r>
              <a:rPr lang="en-US" dirty="0"/>
              <a:t>Used specifically in</a:t>
            </a:r>
          </a:p>
          <a:p>
            <a:pPr lvl="1"/>
            <a:r>
              <a:rPr lang="en-US" dirty="0"/>
              <a:t>Medicine</a:t>
            </a:r>
          </a:p>
          <a:p>
            <a:pPr lvl="1"/>
            <a:r>
              <a:rPr lang="en-US" dirty="0"/>
              <a:t>Mental health</a:t>
            </a:r>
          </a:p>
          <a:p>
            <a:pPr lvl="1"/>
            <a:r>
              <a:rPr lang="en-US" dirty="0"/>
              <a:t>Economic</a:t>
            </a:r>
          </a:p>
          <a:p>
            <a:pPr lvl="1"/>
            <a:r>
              <a:rPr lang="en-US" dirty="0"/>
              <a:t>Political</a:t>
            </a:r>
          </a:p>
          <a:p>
            <a:pPr lvl="1"/>
            <a:r>
              <a:rPr lang="en-US" dirty="0" smtClean="0"/>
              <a:t>Corporate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Aspects of a Crisis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411C9-15A2-4FA7-AAD7-24CA3C7F4B3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03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9FBB-1D88-40F0-9BAE-74D7DA8E997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800"/>
              <a:t>Biographical Sketch St. John Chrysostom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Born, 349, and educated in Antioch</a:t>
            </a:r>
          </a:p>
          <a:p>
            <a:pPr>
              <a:lnSpc>
                <a:spcPct val="80000"/>
              </a:lnSpc>
            </a:pPr>
            <a:r>
              <a:rPr lang="en-US" sz="2000" b="1"/>
              <a:t>Studied rhetoric with Libanius, famous pagan philosopher and orator in Antioch</a:t>
            </a:r>
          </a:p>
          <a:p>
            <a:pPr>
              <a:lnSpc>
                <a:spcPct val="80000"/>
              </a:lnSpc>
            </a:pPr>
            <a:r>
              <a:rPr lang="en-US" sz="2000" b="1"/>
              <a:t>Joined Diodore’s school</a:t>
            </a:r>
          </a:p>
          <a:p>
            <a:pPr>
              <a:lnSpc>
                <a:spcPct val="80000"/>
              </a:lnSpc>
            </a:pPr>
            <a:r>
              <a:rPr lang="en-US" sz="2000" b="1"/>
              <a:t>After hiding from those seeking to ordain him, he was ordained in 386</a:t>
            </a:r>
          </a:p>
          <a:p>
            <a:pPr>
              <a:lnSpc>
                <a:spcPct val="80000"/>
              </a:lnSpc>
            </a:pPr>
            <a:r>
              <a:rPr lang="en-US" sz="2000" b="1"/>
              <a:t>Acquired sobriquet “Golden Mouth” for his preaching in Antioch</a:t>
            </a:r>
          </a:p>
          <a:p>
            <a:pPr>
              <a:lnSpc>
                <a:spcPct val="80000"/>
              </a:lnSpc>
            </a:pPr>
            <a:r>
              <a:rPr lang="en-US" sz="2000" b="1"/>
              <a:t>Became Patriarch of Constantinople in 397</a:t>
            </a:r>
          </a:p>
          <a:p>
            <a:pPr>
              <a:lnSpc>
                <a:spcPct val="80000"/>
              </a:lnSpc>
            </a:pPr>
            <a:r>
              <a:rPr lang="en-US" sz="2000" b="1"/>
              <a:t>Almost immediately ran afoul of both Imperial and Church politics</a:t>
            </a:r>
          </a:p>
          <a:p>
            <a:pPr lvl="1">
              <a:lnSpc>
                <a:spcPct val="80000"/>
              </a:lnSpc>
            </a:pPr>
            <a:r>
              <a:rPr lang="en-US" sz="2000" b="1"/>
              <a:t>Political and doctrinal disputes between Alexandria and Antioch</a:t>
            </a:r>
          </a:p>
          <a:p>
            <a:pPr lvl="1">
              <a:lnSpc>
                <a:spcPct val="80000"/>
              </a:lnSpc>
            </a:pPr>
            <a:r>
              <a:rPr lang="en-US" sz="2000" b="1"/>
              <a:t>Imperial politics, especially in terms of concern for the poor</a:t>
            </a:r>
          </a:p>
          <a:p>
            <a:pPr>
              <a:lnSpc>
                <a:spcPct val="80000"/>
              </a:lnSpc>
            </a:pPr>
            <a:r>
              <a:rPr lang="en-US" sz="2000" b="1"/>
              <a:t>Because of political problems, John was exiled (twice)</a:t>
            </a:r>
          </a:p>
          <a:p>
            <a:pPr>
              <a:lnSpc>
                <a:spcPct val="80000"/>
              </a:lnSpc>
            </a:pPr>
            <a:r>
              <a:rPr lang="en-US" sz="2000" b="1"/>
              <a:t>Died in 407</a:t>
            </a:r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3531186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6B89-3D03-4734-9793-1A731F70F38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Legacy of John Chrysostom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Divine Liturgy developed by him commonly used in Orthodox Church</a:t>
            </a:r>
          </a:p>
          <a:p>
            <a:r>
              <a:rPr lang="en-US" dirty="0"/>
              <a:t>We have more of his works extant than any other Greek Father; </a:t>
            </a:r>
          </a:p>
          <a:p>
            <a:pPr lvl="1"/>
            <a:r>
              <a:rPr lang="en-US" dirty="0"/>
              <a:t>6 volumes in English in NPNF Series </a:t>
            </a:r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And nearly 600 works in the pseudo-Chrysostom corpus</a:t>
            </a:r>
            <a:endParaRPr lang="en-US" dirty="0"/>
          </a:p>
          <a:p>
            <a:r>
              <a:rPr lang="en-US" sz="2900" dirty="0"/>
              <a:t>John, along with Athanasius, Basil and Gregory </a:t>
            </a:r>
            <a:r>
              <a:rPr lang="en-US" sz="2900" dirty="0" err="1"/>
              <a:t>Nazianzus</a:t>
            </a:r>
            <a:r>
              <a:rPr lang="en-US" sz="2900" dirty="0"/>
              <a:t> is considered one of the Four Doctors of the Greek Church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61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F770-2045-4B93-ADAB-F7E1D179AAC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John Chrysostom and Scripture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Like most from Antioch, he was skeptical about allegorical interpretations of Scripture</a:t>
            </a:r>
          </a:p>
          <a:p>
            <a:r>
              <a:rPr lang="en-US"/>
              <a:t>But also accepted that there were multiple meanings or layers of Scripture; the below the surface meaning being </a:t>
            </a:r>
            <a:r>
              <a:rPr lang="en-US" i="1"/>
              <a:t>theoria</a:t>
            </a:r>
          </a:p>
          <a:p>
            <a:r>
              <a:rPr lang="en-US"/>
              <a:t>John wrote many commentaries on Scripture, most of which are extant</a:t>
            </a:r>
          </a:p>
          <a:p>
            <a:r>
              <a:rPr lang="en-US"/>
              <a:t>But John was especially known for his rhetoric, rather than hermeneutics</a:t>
            </a:r>
          </a:p>
        </p:txBody>
      </p:sp>
    </p:spTree>
    <p:extLst>
      <p:ext uri="{BB962C8B-B14F-4D97-AF65-F5344CB8AC3E}">
        <p14:creationId xmlns:p14="http://schemas.microsoft.com/office/powerpoint/2010/main" val="367491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59AF-20DD-466E-B9BA-D6055255B30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Politics in Constantinople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500"/>
              <a:t>In less than 50 years, Constantinople most powerful city in Empire</a:t>
            </a:r>
          </a:p>
          <a:p>
            <a:pPr>
              <a:lnSpc>
                <a:spcPct val="90000"/>
              </a:lnSpc>
            </a:pPr>
            <a:r>
              <a:rPr lang="en-US" sz="2500"/>
              <a:t>At Council of Nicea (325), Rome, Alexandria and Antioch were singled out as patriarchies</a:t>
            </a:r>
          </a:p>
          <a:p>
            <a:pPr>
              <a:lnSpc>
                <a:spcPct val="90000"/>
              </a:lnSpc>
            </a:pPr>
            <a:r>
              <a:rPr lang="en-US" sz="2500"/>
              <a:t>At Council of Constantinople (381), Rome, Constantinople (referred to as the new Rome), Alexandria and Antioch were listed as key patriarchies</a:t>
            </a:r>
          </a:p>
          <a:p>
            <a:pPr>
              <a:lnSpc>
                <a:spcPct val="90000"/>
              </a:lnSpc>
            </a:pPr>
            <a:r>
              <a:rPr lang="en-US" sz="2500"/>
              <a:t>Growing animosity between Constantinople and Alexandria</a:t>
            </a:r>
          </a:p>
          <a:p>
            <a:pPr>
              <a:lnSpc>
                <a:spcPct val="90000"/>
              </a:lnSpc>
            </a:pPr>
            <a:r>
              <a:rPr lang="en-US" sz="2500"/>
              <a:t>After Theodosius’ death (395), Empire divided between his two weak sons, Honorius (West) and Arcadius (East)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500"/>
          </a:p>
        </p:txBody>
      </p:sp>
    </p:spTree>
    <p:extLst>
      <p:ext uri="{BB962C8B-B14F-4D97-AF65-F5344CB8AC3E}">
        <p14:creationId xmlns:p14="http://schemas.microsoft.com/office/powerpoint/2010/main" val="1409246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FC8-F8FA-4DB0-B306-0CBB0FE94DE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800" b="1" dirty="0" smtClean="0"/>
              <a:t>Crisis: Empress </a:t>
            </a:r>
            <a:r>
              <a:rPr lang="en-US" sz="3800" b="1" dirty="0" err="1"/>
              <a:t>Eudoxia</a:t>
            </a:r>
            <a:r>
              <a:rPr lang="en-US" sz="3800" b="1" dirty="0"/>
              <a:t> (398-404) and </a:t>
            </a:r>
            <a:r>
              <a:rPr lang="en-US" sz="3800" b="1" dirty="0" smtClean="0"/>
              <a:t>St</a:t>
            </a:r>
            <a:r>
              <a:rPr lang="en-US" sz="3800" b="1" dirty="0"/>
              <a:t>. John Chrysostom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100"/>
              <a:t>Eudoxia married to Theodosius’ son, Emperor Arcadius </a:t>
            </a:r>
          </a:p>
          <a:p>
            <a:pPr>
              <a:lnSpc>
                <a:spcPct val="90000"/>
              </a:lnSpc>
            </a:pPr>
            <a:r>
              <a:rPr lang="en-US" sz="2100"/>
              <a:t>John Chrysostom p</a:t>
            </a:r>
            <a:r>
              <a:rPr lang="en-US" sz="2400"/>
              <a:t>reached vehemently against courtly excess, especially targeting Eudoxia, who has a silver statue of herself placed in front of Hagia Sophia </a:t>
            </a:r>
          </a:p>
          <a:p>
            <a:pPr>
              <a:lnSpc>
                <a:spcPct val="90000"/>
              </a:lnSpc>
            </a:pPr>
            <a:r>
              <a:rPr lang="en-US" sz="2100"/>
              <a:t>With help from Alexandrian Patriarch, Eudoxia gets John removed from Constantinople over the Tall Brothers controversy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Tall brothers were accused of being Origenists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Also a political dispute between Alexandria and Constantinople</a:t>
            </a:r>
          </a:p>
          <a:p>
            <a:pPr>
              <a:lnSpc>
                <a:spcPct val="90000"/>
              </a:lnSpc>
            </a:pPr>
            <a:r>
              <a:rPr lang="en-US" sz="2100"/>
              <a:t>Pope Innocent supports John</a:t>
            </a:r>
          </a:p>
          <a:p>
            <a:pPr>
              <a:lnSpc>
                <a:spcPct val="90000"/>
              </a:lnSpc>
            </a:pPr>
            <a:r>
              <a:rPr lang="en-US" sz="2100"/>
              <a:t>John, however, does not help himself politically by preaching a sermon in exile in which he says, referring to Eudoxia, “once again  Herodias is dancing and seeks the head of John”</a:t>
            </a:r>
          </a:p>
          <a:p>
            <a:pPr>
              <a:lnSpc>
                <a:spcPct val="90000"/>
              </a:lnSpc>
            </a:pPr>
            <a:r>
              <a:rPr lang="en-US" sz="2100"/>
              <a:t>John dies in exile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100"/>
          </a:p>
        </p:txBody>
      </p:sp>
    </p:spTree>
    <p:extLst>
      <p:ext uri="{BB962C8B-B14F-4D97-AF65-F5344CB8AC3E}">
        <p14:creationId xmlns:p14="http://schemas.microsoft.com/office/powerpoint/2010/main" val="2650704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7726</TotalTime>
  <Words>715</Words>
  <Application>Microsoft Office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Lecture 8 Happiness and Crisis</vt:lpstr>
      <vt:lpstr>Outline</vt:lpstr>
      <vt:lpstr>Crisis</vt:lpstr>
      <vt:lpstr>Aspects of a Crisis</vt:lpstr>
      <vt:lpstr>Biographical Sketch St. John Chrysostom</vt:lpstr>
      <vt:lpstr>Legacy of John Chrysostom</vt:lpstr>
      <vt:lpstr>John Chrysostom and Scripture</vt:lpstr>
      <vt:lpstr>Politics in Constantinople</vt:lpstr>
      <vt:lpstr>Crisis: Empress Eudoxia (398-404) and St. John Chrysostom</vt:lpstr>
      <vt:lpstr>St. Olympias (368 – 410)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 Happiness, Wealth and Poverty During a Time of Crisis</dc:title>
  <dc:creator>Ann Orlando</dc:creator>
  <cp:lastModifiedBy>Ann Orlando</cp:lastModifiedBy>
  <cp:revision>15</cp:revision>
  <dcterms:created xsi:type="dcterms:W3CDTF">2013-02-10T16:53:38Z</dcterms:created>
  <dcterms:modified xsi:type="dcterms:W3CDTF">2013-03-29T09:50:37Z</dcterms:modified>
</cp:coreProperties>
</file>