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65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98DC9-019C-4B41-9D53-6507453D7E3F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436D9-315D-422E-885D-74F6D8416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1FBB20-E586-4970-A3B6-A70FCD7DD243}" type="datetime1">
              <a:rPr lang="en-US" smtClean="0"/>
              <a:t>4/9/2013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039E8D-DA87-46CD-B2D1-88CD72524495}" type="datetime1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012A0-568F-4BEF-AA0C-A187E76322A3}" type="datetime1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B602F-685E-4072-87FA-DF15E6734C15}" type="datetime1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3D3FE-77B4-41E1-AB0B-6EDD7C2AF91A}" type="datetime1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BAE7F4-B936-4394-A6B9-0F7B07DDB51D}" type="datetime1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4FCD3-9A5D-4082-9987-ACA130DB5C3C}" type="datetime1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3D310-B05B-401A-85DA-AE2188D472C0}" type="datetime1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61A8D-DBFA-4321-A4E3-E1C80E4C93E7}" type="datetime1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832266-B7D4-4EF0-9F7C-A838E7418A9A}" type="datetime1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8C6A09-6275-436F-91E6-78F0BDDCCA3A}" type="datetime1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3E0D89-3FF0-4E16-BE74-5E9B71402AEA}" type="datetime1">
              <a:rPr lang="en-US" smtClean="0"/>
              <a:t>4/9/2013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Lecture 24: Western Monasticism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F7CFF1-0C0B-4DAF-A057-1F670B6066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ommunio-icr.com/articles/PDF/servais31-3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roman_curia/congregations/ccscrlife/documents/rc_con_ccscrlife_doc_20080511_autorita-obbedienza_en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roman_curia/congregations/cclergy/documents/rc_con_cclergy_doc_01011993_chisto_en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holy_father/john_paul_ii/audiences/alpha/data/aud19930721en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advent.org/fathers/3401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Wealth and Poverty For Clergy and Monks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 Orlando</a:t>
            </a:r>
          </a:p>
          <a:p>
            <a:r>
              <a:rPr lang="en-US" dirty="0" smtClean="0"/>
              <a:t>11 April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06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E970-AB45-46A8-BC3B-9BB66ACDC0D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 b="1" dirty="0"/>
              <a:t>Eastern Monasticism: </a:t>
            </a:r>
            <a:br>
              <a:rPr lang="en-US" sz="3800" b="1" dirty="0"/>
            </a:br>
            <a:r>
              <a:rPr lang="en-US" sz="3800" b="1" dirty="0" smtClean="0"/>
              <a:t>3</a:t>
            </a:r>
            <a:r>
              <a:rPr lang="en-US" sz="3800" b="1" baseline="30000" dirty="0" smtClean="0"/>
              <a:t>rd</a:t>
            </a:r>
            <a:r>
              <a:rPr lang="en-US" sz="3800" b="1" dirty="0" smtClean="0"/>
              <a:t> and Early </a:t>
            </a:r>
            <a:r>
              <a:rPr lang="en-US" sz="3800" b="1" dirty="0"/>
              <a:t>4</a:t>
            </a:r>
            <a:r>
              <a:rPr lang="en-US" sz="3800" b="1" baseline="30000" dirty="0"/>
              <a:t>th</a:t>
            </a:r>
            <a:r>
              <a:rPr lang="en-US" sz="3800" b="1" dirty="0"/>
              <a:t> C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/>
              <a:t>Desert Monks (from Greek for solitary), primarily in Egypt: anchorites withdrawn from society</a:t>
            </a:r>
          </a:p>
          <a:p>
            <a:pPr lvl="1"/>
            <a:r>
              <a:rPr lang="en-US" sz="2200" dirty="0"/>
              <a:t>Most famous: Anthony (251-356), </a:t>
            </a:r>
          </a:p>
          <a:p>
            <a:pPr lvl="1"/>
            <a:r>
              <a:rPr lang="en-US" sz="2200" dirty="0"/>
              <a:t>Athanasius (Bishop of Alexandria, opposed Arius) wrote a very influential life of Anthony, example: Augustine </a:t>
            </a:r>
            <a:r>
              <a:rPr lang="en-US" sz="2200" i="1" dirty="0"/>
              <a:t>Confessions</a:t>
            </a:r>
            <a:r>
              <a:rPr lang="en-US" sz="2200" dirty="0"/>
              <a:t> Book VIII</a:t>
            </a:r>
          </a:p>
          <a:p>
            <a:r>
              <a:rPr lang="en-US" sz="2600" dirty="0"/>
              <a:t>Communal monasticism: </a:t>
            </a:r>
            <a:r>
              <a:rPr lang="en-US" sz="2600" dirty="0" smtClean="0"/>
              <a:t>coenobitic</a:t>
            </a:r>
            <a:endParaRPr lang="en-US" sz="2600" dirty="0"/>
          </a:p>
          <a:p>
            <a:pPr lvl="1"/>
            <a:r>
              <a:rPr lang="en-US" sz="2200" dirty="0"/>
              <a:t>Many attracted to this way of life, come together in groups</a:t>
            </a:r>
          </a:p>
          <a:p>
            <a:pPr lvl="1"/>
            <a:r>
              <a:rPr lang="en-US" sz="2200" dirty="0"/>
              <a:t>Rule of St. </a:t>
            </a:r>
            <a:r>
              <a:rPr lang="en-US" sz="2200" dirty="0" err="1"/>
              <a:t>Pachomius</a:t>
            </a:r>
            <a:r>
              <a:rPr lang="en-US" sz="2200" dirty="0"/>
              <a:t> (286 – 346)</a:t>
            </a:r>
          </a:p>
          <a:p>
            <a:pPr lvl="1"/>
            <a:r>
              <a:rPr lang="en-US" sz="2200" dirty="0" err="1"/>
              <a:t>Pachomius</a:t>
            </a:r>
            <a:r>
              <a:rPr lang="en-US" sz="2200" dirty="0"/>
              <a:t>’ sister, Mary, establishes an Egyptian monastery for </a:t>
            </a:r>
            <a:r>
              <a:rPr lang="en-US" sz="2200" dirty="0" smtClean="0"/>
              <a:t>women</a:t>
            </a:r>
          </a:p>
          <a:p>
            <a:r>
              <a:rPr lang="en-US" sz="2600" dirty="0" smtClean="0"/>
              <a:t>Third type, usually viewed with deep suspicion: mendicants</a:t>
            </a:r>
            <a:endParaRPr lang="en-US" sz="26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71270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85C2-8CB0-4A71-A64D-AAD30A740BE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 b="1"/>
              <a:t>Early 5</a:t>
            </a:r>
            <a:r>
              <a:rPr lang="en-US" sz="3800" b="1" baseline="30000"/>
              <a:t>th</a:t>
            </a:r>
            <a:r>
              <a:rPr lang="en-US" sz="3800" b="1"/>
              <a:t> C Western Monastic Developments: John Cassian (360-435)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Born in France, spent time as an anchorite in Egypt</a:t>
            </a:r>
          </a:p>
          <a:p>
            <a:pPr>
              <a:lnSpc>
                <a:spcPct val="90000"/>
              </a:lnSpc>
            </a:pPr>
            <a:r>
              <a:rPr lang="en-US" dirty="0"/>
              <a:t>Brought </a:t>
            </a:r>
            <a:r>
              <a:rPr lang="en-US" dirty="0" err="1"/>
              <a:t>Pachomius</a:t>
            </a:r>
            <a:r>
              <a:rPr lang="en-US" dirty="0"/>
              <a:t>’ Rule back with him</a:t>
            </a:r>
          </a:p>
          <a:p>
            <a:pPr>
              <a:lnSpc>
                <a:spcPct val="90000"/>
              </a:lnSpc>
            </a:pPr>
            <a:r>
              <a:rPr lang="en-US" dirty="0"/>
              <a:t>Made it available in West in his </a:t>
            </a:r>
            <a:r>
              <a:rPr lang="en-US" i="1" dirty="0"/>
              <a:t>Divine Institutes</a:t>
            </a:r>
            <a:r>
              <a:rPr lang="en-US" dirty="0"/>
              <a:t> and </a:t>
            </a:r>
            <a:r>
              <a:rPr lang="en-US" i="1" dirty="0"/>
              <a:t>Conferences</a:t>
            </a:r>
          </a:p>
          <a:p>
            <a:pPr>
              <a:lnSpc>
                <a:spcPct val="90000"/>
              </a:lnSpc>
            </a:pPr>
            <a:r>
              <a:rPr lang="en-US" dirty="0"/>
              <a:t>Wrote against Augustine in the </a:t>
            </a:r>
            <a:r>
              <a:rPr lang="en-US" dirty="0" err="1"/>
              <a:t>Pelagian</a:t>
            </a:r>
            <a:r>
              <a:rPr lang="en-US" dirty="0"/>
              <a:t> </a:t>
            </a:r>
            <a:r>
              <a:rPr lang="en-US" dirty="0" smtClean="0"/>
              <a:t>controversy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Considered a semi-</a:t>
            </a:r>
            <a:r>
              <a:rPr lang="en-US" dirty="0" err="1" smtClean="0"/>
              <a:t>Pelagian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Revered as a saint in the East, but not the West</a:t>
            </a:r>
          </a:p>
        </p:txBody>
      </p:sp>
    </p:spTree>
    <p:extLst>
      <p:ext uri="{BB962C8B-B14F-4D97-AF65-F5344CB8AC3E}">
        <p14:creationId xmlns:p14="http://schemas.microsoft.com/office/powerpoint/2010/main" val="544633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FDDB-F417-4347-8F65-2804ADC5A39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What’s a Rule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Prescribes the way of life for the community</a:t>
            </a:r>
          </a:p>
          <a:p>
            <a:r>
              <a:rPr lang="en-US"/>
              <a:t>Includes what prayers are said when</a:t>
            </a:r>
          </a:p>
          <a:p>
            <a:r>
              <a:rPr lang="en-US"/>
              <a:t>Defines balance between work, study, prayer</a:t>
            </a:r>
          </a:p>
          <a:p>
            <a:r>
              <a:rPr lang="en-US"/>
              <a:t>Community organization (abbot, monks, novices) and how leaders are selected</a:t>
            </a:r>
          </a:p>
          <a:p>
            <a:r>
              <a:rPr lang="en-US"/>
              <a:t>Process for acceptance into community</a:t>
            </a:r>
          </a:p>
          <a:p>
            <a:r>
              <a:rPr lang="en-US"/>
              <a:t>How new communities are created</a:t>
            </a:r>
          </a:p>
          <a:p>
            <a:r>
              <a:rPr lang="en-US"/>
              <a:t>Relation between community and diocese</a:t>
            </a:r>
          </a:p>
        </p:txBody>
      </p:sp>
    </p:spTree>
    <p:extLst>
      <p:ext uri="{BB962C8B-B14F-4D97-AF65-F5344CB8AC3E}">
        <p14:creationId xmlns:p14="http://schemas.microsoft.com/office/powerpoint/2010/main" val="172319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Embraced by monastics from the beginning of monasticism</a:t>
            </a:r>
          </a:p>
          <a:p>
            <a:pPr lvl="1"/>
            <a:r>
              <a:rPr lang="en-US" dirty="0" smtClean="0"/>
              <a:t>Explicitly becomes part of Rules</a:t>
            </a:r>
          </a:p>
          <a:p>
            <a:pPr lvl="1"/>
            <a:r>
              <a:rPr lang="en-US" dirty="0" smtClean="0"/>
              <a:t>Not binding on all, but for those who are called to a consecrated life leading to perfection (completeness)</a:t>
            </a:r>
          </a:p>
          <a:p>
            <a:r>
              <a:rPr lang="en-US" dirty="0" smtClean="0"/>
              <a:t>Matthew 19:21 source of these counsels.  Three types of riches identified by Church Fathers:</a:t>
            </a:r>
          </a:p>
          <a:p>
            <a:pPr lvl="1"/>
            <a:r>
              <a:rPr lang="en-US" dirty="0" smtClean="0"/>
              <a:t>Riches </a:t>
            </a:r>
            <a:r>
              <a:rPr lang="en-US" dirty="0"/>
              <a:t>which make life easy and pleasant, </a:t>
            </a:r>
            <a:endParaRPr lang="en-US" dirty="0" smtClean="0"/>
          </a:p>
          <a:p>
            <a:pPr lvl="1"/>
            <a:r>
              <a:rPr lang="en-US" dirty="0" smtClean="0"/>
              <a:t>Riches of the </a:t>
            </a:r>
            <a:r>
              <a:rPr lang="en-US" dirty="0"/>
              <a:t>flesh which appeal to the appetites, </a:t>
            </a:r>
            <a:endParaRPr lang="en-US" dirty="0" smtClean="0"/>
          </a:p>
          <a:p>
            <a:pPr lvl="1"/>
            <a:r>
              <a:rPr lang="en-US" dirty="0" smtClean="0"/>
              <a:t>Riches associated with honors </a:t>
            </a:r>
            <a:r>
              <a:rPr lang="en-US" dirty="0"/>
              <a:t>and positions of </a:t>
            </a:r>
            <a:r>
              <a:rPr lang="en-US" dirty="0" smtClean="0"/>
              <a:t>authority</a:t>
            </a:r>
          </a:p>
          <a:p>
            <a:r>
              <a:rPr lang="en-US" dirty="0" smtClean="0"/>
              <a:t>Evangelical Counsels opposed to these riches:</a:t>
            </a:r>
            <a:endParaRPr lang="en-US" dirty="0"/>
          </a:p>
          <a:p>
            <a:pPr lvl="1"/>
            <a:r>
              <a:rPr lang="en-US" dirty="0" smtClean="0"/>
              <a:t>Poverty</a:t>
            </a:r>
          </a:p>
          <a:p>
            <a:pPr lvl="1"/>
            <a:r>
              <a:rPr lang="en-US" dirty="0" smtClean="0"/>
              <a:t>Chastity</a:t>
            </a:r>
          </a:p>
          <a:p>
            <a:pPr lvl="1"/>
            <a:r>
              <a:rPr lang="en-US" dirty="0" smtClean="0"/>
              <a:t>Obedience</a:t>
            </a:r>
          </a:p>
          <a:p>
            <a:r>
              <a:rPr lang="en-US" dirty="0" smtClean="0"/>
              <a:t>For an analysis of Aquinas on the Counsels by Jacque </a:t>
            </a:r>
            <a:r>
              <a:rPr lang="en-US" dirty="0" err="1" smtClean="0"/>
              <a:t>Servais</a:t>
            </a:r>
            <a:r>
              <a:rPr lang="en-US" dirty="0" smtClean="0"/>
              <a:t>, see </a:t>
            </a:r>
            <a:r>
              <a:rPr lang="en-US" i="1" dirty="0" err="1" smtClean="0"/>
              <a:t>Communio</a:t>
            </a:r>
            <a:r>
              <a:rPr lang="en-US" dirty="0" smtClean="0"/>
              <a:t> 2004</a:t>
            </a:r>
            <a:r>
              <a:rPr lang="en-US" dirty="0"/>
              <a:t>, available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communio-icr.com/articles/PDF/servais31-3.pdf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Evangelical Counsels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96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internal disposition oriented to </a:t>
            </a:r>
            <a:r>
              <a:rPr lang="en-US" i="1" dirty="0" smtClean="0"/>
              <a:t>hearing</a:t>
            </a:r>
            <a:r>
              <a:rPr lang="en-US" dirty="0" smtClean="0"/>
              <a:t> the Word of God</a:t>
            </a:r>
          </a:p>
          <a:p>
            <a:pPr lvl="1"/>
            <a:r>
              <a:rPr lang="en-US" dirty="0" smtClean="0"/>
              <a:t>Only hearing the Word of God, can consecrated person live out other two counsels</a:t>
            </a:r>
          </a:p>
          <a:p>
            <a:r>
              <a:rPr lang="en-US" dirty="0" smtClean="0"/>
              <a:t>Word of God for a consecrated person living in community is mediated by those chosen to exercise authority in community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www.vatican.va/roman_curia/congregations/ccscrlife/documents/rc_con_ccscrlife_doc_20080511_autorita-obbedienza_en.html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Precept of Obedience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8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1</a:t>
            </a:r>
            <a:r>
              <a:rPr lang="en-US" baseline="30000" dirty="0" smtClean="0"/>
              <a:t>st</a:t>
            </a:r>
            <a:r>
              <a:rPr lang="en-US" dirty="0" smtClean="0"/>
              <a:t> – 4</a:t>
            </a:r>
            <a:r>
              <a:rPr lang="en-US" baseline="30000" dirty="0" smtClean="0"/>
              <a:t>th</a:t>
            </a:r>
            <a:r>
              <a:rPr lang="en-US" dirty="0" smtClean="0"/>
              <a:t> C Bishops, deacons and presbyters were allowed to be married prior to ordination</a:t>
            </a:r>
          </a:p>
          <a:p>
            <a:r>
              <a:rPr lang="en-US" dirty="0" smtClean="0"/>
              <a:t>Key question was remarriage</a:t>
            </a:r>
          </a:p>
          <a:p>
            <a:pPr lvl="1"/>
            <a:r>
              <a:rPr lang="en-US" dirty="0" smtClean="0"/>
              <a:t>Hippolytus accuses </a:t>
            </a:r>
            <a:r>
              <a:rPr lang="en-US" dirty="0" err="1" smtClean="0"/>
              <a:t>Callistus</a:t>
            </a:r>
            <a:r>
              <a:rPr lang="en-US" dirty="0" smtClean="0"/>
              <a:t> of laxity because he allowed deacons to remarry</a:t>
            </a:r>
          </a:p>
          <a:p>
            <a:r>
              <a:rPr lang="en-US" dirty="0" smtClean="0"/>
              <a:t>With influence of monasticism, in 4</a:t>
            </a:r>
            <a:r>
              <a:rPr lang="en-US" baseline="30000" dirty="0" smtClean="0"/>
              <a:t>th</a:t>
            </a:r>
            <a:r>
              <a:rPr lang="en-US" dirty="0" smtClean="0"/>
              <a:t> C becomes uncommon, and eventually forbidden for bishops and priests to assume office if married</a:t>
            </a:r>
          </a:p>
          <a:p>
            <a:pPr lvl="1"/>
            <a:r>
              <a:rPr lang="en-US" dirty="0" smtClean="0"/>
              <a:t>Deacons cannot remarry </a:t>
            </a:r>
          </a:p>
          <a:p>
            <a:r>
              <a:rPr lang="en-US" dirty="0" smtClean="0"/>
              <a:t>For more details on this, 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www.vatican.va/roman_curia/congregations/cclergy/documents/rc_con_cclergy_doc_01011993_chisto_en.html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Continentiae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33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Following in the footsteps of Jesus in a deeply authentic way required poverty</a:t>
            </a:r>
          </a:p>
          <a:p>
            <a:pPr lvl="1"/>
            <a:r>
              <a:rPr lang="en-US" dirty="0" smtClean="0"/>
              <a:t>New Testament blessedness, ‘happiness’ of poor</a:t>
            </a:r>
          </a:p>
          <a:p>
            <a:r>
              <a:rPr lang="en-US" dirty="0" smtClean="0"/>
              <a:t>Hermetic life implied living in voluntary poverty</a:t>
            </a:r>
          </a:p>
          <a:p>
            <a:r>
              <a:rPr lang="en-US" dirty="0" smtClean="0"/>
              <a:t>Most monastic rules explicitly required that monks forego personal property</a:t>
            </a:r>
          </a:p>
          <a:p>
            <a:r>
              <a:rPr lang="en-US" dirty="0" smtClean="0"/>
              <a:t>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www.vatican.va/holy_father/john_paul_ii/audiences/alpha/data/aud19930721en.html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Poverty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84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what extent should ecclesial clergy, especially bishops and presbyters, live the evangelical counsels</a:t>
            </a:r>
          </a:p>
          <a:p>
            <a:r>
              <a:rPr lang="en-US" dirty="0" smtClean="0"/>
              <a:t>Some great 4</a:t>
            </a:r>
            <a:r>
              <a:rPr lang="en-US" baseline="30000" dirty="0" smtClean="0"/>
              <a:t>th</a:t>
            </a:r>
            <a:r>
              <a:rPr lang="en-US" dirty="0" smtClean="0"/>
              <a:t> C Fathers were married:  Gregory of Nyssa and (perhaps) Gregory </a:t>
            </a:r>
            <a:r>
              <a:rPr lang="en-US" dirty="0" err="1" smtClean="0"/>
              <a:t>Naziansus</a:t>
            </a:r>
            <a:endParaRPr lang="en-US" dirty="0" smtClean="0"/>
          </a:p>
          <a:p>
            <a:r>
              <a:rPr lang="en-US" dirty="0" smtClean="0"/>
              <a:t>But increasingly, the expectation was that bishops and presbyters would abide by the evangelical counsels</a:t>
            </a:r>
          </a:p>
          <a:p>
            <a:pPr lvl="1"/>
            <a:r>
              <a:rPr lang="en-US" dirty="0" smtClean="0"/>
              <a:t>Jerome especially encouraged this</a:t>
            </a:r>
          </a:p>
          <a:p>
            <a:r>
              <a:rPr lang="en-US" dirty="0" smtClean="0"/>
              <a:t>Ambrose and Augustine</a:t>
            </a:r>
          </a:p>
          <a:p>
            <a:pPr lvl="1"/>
            <a:r>
              <a:rPr lang="en-US" dirty="0" smtClean="0"/>
              <a:t>Both lived the evangelical counsels</a:t>
            </a:r>
          </a:p>
          <a:p>
            <a:pPr lvl="1"/>
            <a:r>
              <a:rPr lang="en-US" dirty="0" smtClean="0"/>
              <a:t>Both encouraged their clergy to do the same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in 4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5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Modeled on Cicero’s </a:t>
            </a:r>
            <a:r>
              <a:rPr lang="en-US" i="1" dirty="0" smtClean="0"/>
              <a:t>De </a:t>
            </a:r>
            <a:r>
              <a:rPr lang="en-US" i="1" dirty="0" err="1" smtClean="0"/>
              <a:t>Officiis</a:t>
            </a:r>
            <a:r>
              <a:rPr lang="en-US" i="1" dirty="0" smtClean="0"/>
              <a:t> </a:t>
            </a:r>
            <a:r>
              <a:rPr lang="en-US" dirty="0" smtClean="0"/>
              <a:t>or the duties of Roman officials, emphasizing how Roman officials should exercise virtues in the performance of their responsibilities</a:t>
            </a:r>
          </a:p>
          <a:p>
            <a:r>
              <a:rPr lang="en-US" dirty="0" smtClean="0"/>
              <a:t>Divided into 3 Books</a:t>
            </a:r>
          </a:p>
          <a:p>
            <a:r>
              <a:rPr lang="en-US" dirty="0" smtClean="0"/>
              <a:t>In Book I discusses ‘ordinary’ laws applicable to everyone and the evangelical counsels, applicable to clergy (see </a:t>
            </a:r>
            <a:r>
              <a:rPr lang="en-US" dirty="0" err="1" smtClean="0"/>
              <a:t>I.xi</a:t>
            </a:r>
            <a:r>
              <a:rPr lang="en-US" dirty="0" smtClean="0"/>
              <a:t>)</a:t>
            </a:r>
          </a:p>
          <a:p>
            <a:r>
              <a:rPr lang="en-US" dirty="0" smtClean="0"/>
              <a:t>Book II describes the happiness of the clergy</a:t>
            </a:r>
          </a:p>
          <a:p>
            <a:r>
              <a:rPr lang="en-US" dirty="0" smtClean="0"/>
              <a:t>Book III specific actions and responsibilities of the clergy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Ambrose, “On the Duties of the Clergy”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66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Background:  Augustine had required his clergy to live in a monastic community in Hippo, and thus to follow the evangelical </a:t>
            </a:r>
            <a:r>
              <a:rPr lang="en-US" dirty="0" smtClean="0"/>
              <a:t>counsels</a:t>
            </a:r>
          </a:p>
          <a:p>
            <a:r>
              <a:rPr lang="en-US" dirty="0" smtClean="0"/>
              <a:t>Delivered by Augustine in late 425 to address a specific scandal among his clergy</a:t>
            </a:r>
          </a:p>
          <a:p>
            <a:r>
              <a:rPr lang="en-US" dirty="0" smtClean="0"/>
              <a:t>Specific problem was a priest in Hippo, </a:t>
            </a:r>
            <a:r>
              <a:rPr lang="en-US" dirty="0" err="1" smtClean="0"/>
              <a:t>Januarius</a:t>
            </a:r>
            <a:r>
              <a:rPr lang="en-US" dirty="0" smtClean="0"/>
              <a:t> (a widower), who supposedly had given all his money to the poor before becoming a priest in Hippo,  in fact he had kept much money aside for his daughter and had been managing that money while a priest</a:t>
            </a:r>
          </a:p>
          <a:p>
            <a:r>
              <a:rPr lang="en-US" dirty="0" smtClean="0"/>
              <a:t>Note how Augustine relaxes the call to complete poverty</a:t>
            </a:r>
          </a:p>
          <a:p>
            <a:r>
              <a:rPr lang="en-US" dirty="0" smtClean="0"/>
              <a:t>See R.C, </a:t>
            </a:r>
            <a:r>
              <a:rPr lang="en-US" dirty="0" err="1" smtClean="0"/>
              <a:t>Kondro</a:t>
            </a:r>
            <a:r>
              <a:rPr lang="en-US" dirty="0" smtClean="0"/>
              <a:t> in </a:t>
            </a:r>
            <a:r>
              <a:rPr lang="en-US" i="1" dirty="0"/>
              <a:t>CONCEPT</a:t>
            </a:r>
            <a:r>
              <a:rPr lang="en-US" dirty="0"/>
              <a:t>, Vol. XXXIV (</a:t>
            </a:r>
            <a:r>
              <a:rPr lang="en-US" dirty="0" smtClean="0"/>
              <a:t>2011)</a:t>
            </a: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Augustine, Sermons 355 and 356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Ecclesial Offices in Late Antiquity</a:t>
            </a:r>
          </a:p>
          <a:p>
            <a:r>
              <a:rPr lang="en-US" dirty="0" smtClean="0"/>
              <a:t>Office of Bishop, Deacon, Presbyter</a:t>
            </a:r>
          </a:p>
          <a:p>
            <a:r>
              <a:rPr lang="en-US" dirty="0" smtClean="0"/>
              <a:t>Monks in Late Antiquity</a:t>
            </a:r>
          </a:p>
          <a:p>
            <a:r>
              <a:rPr lang="en-US" dirty="0"/>
              <a:t>Bishops Ambrose and Augustine and their clergy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1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Assignments</a:t>
            </a:r>
            <a:endParaRPr lang="en-US" dirty="0"/>
          </a:p>
          <a:p>
            <a:pPr lvl="1"/>
            <a:r>
              <a:rPr lang="en-US" dirty="0"/>
              <a:t>Read Ambrose of Milan </a:t>
            </a:r>
            <a:r>
              <a:rPr lang="en-US" i="1" dirty="0"/>
              <a:t>On the Duties of the Clergy, </a:t>
            </a:r>
            <a:r>
              <a:rPr lang="en-US" dirty="0"/>
              <a:t>Book II NPNF Series 2 Vol. 10 available at </a:t>
            </a:r>
            <a:r>
              <a:rPr lang="en-US" u="sng" dirty="0">
                <a:hlinkClick r:id="rId2"/>
              </a:rPr>
              <a:t>http://www.newadvent.org/fathers/3401.htm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Brown, </a:t>
            </a:r>
            <a:r>
              <a:rPr lang="en-US" i="1" dirty="0"/>
              <a:t>Through the Eye of a Needle, </a:t>
            </a:r>
            <a:r>
              <a:rPr lang="en-US" dirty="0"/>
              <a:t> Chapter 8</a:t>
            </a:r>
          </a:p>
          <a:p>
            <a:pPr lvl="1"/>
            <a:r>
              <a:rPr lang="en-US" dirty="0"/>
              <a:t>Write short paper: Br. Michele</a:t>
            </a:r>
            <a:endParaRPr lang="en-US" dirty="0" smtClean="0"/>
          </a:p>
          <a:p>
            <a:r>
              <a:rPr lang="en-US" dirty="0" smtClean="0"/>
              <a:t>Read </a:t>
            </a:r>
            <a:r>
              <a:rPr lang="en-US" dirty="0"/>
              <a:t>Augustine, Sermons 355 and 356 found in </a:t>
            </a:r>
            <a:r>
              <a:rPr lang="en-US" i="1" dirty="0"/>
              <a:t>Works of Augustine, Sermons 341-400 (III/10)</a:t>
            </a:r>
            <a:r>
              <a:rPr lang="en-US" dirty="0"/>
              <a:t>, translated Edmund Hill, New York: New City Press, 1965.</a:t>
            </a:r>
          </a:p>
          <a:p>
            <a:pPr lvl="1"/>
            <a:r>
              <a:rPr lang="en-US" dirty="0"/>
              <a:t>Brown, </a:t>
            </a:r>
            <a:r>
              <a:rPr lang="en-US" i="1" dirty="0"/>
              <a:t>Through the Eye of a Needle, </a:t>
            </a:r>
            <a:r>
              <a:rPr lang="en-US" dirty="0"/>
              <a:t> Chapter 28</a:t>
            </a:r>
          </a:p>
          <a:p>
            <a:pPr lvl="1"/>
            <a:r>
              <a:rPr lang="en-US" i="1" dirty="0"/>
              <a:t>Compendium of Catholic Social Doctrine, </a:t>
            </a:r>
            <a:r>
              <a:rPr lang="en-US" dirty="0"/>
              <a:t>538-540</a:t>
            </a:r>
          </a:p>
          <a:p>
            <a:pPr lvl="1"/>
            <a:r>
              <a:rPr lang="en-US" dirty="0"/>
              <a:t>Write Short Paper: Todd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centuries to ‘solidify’ ecclesial offices other than bishop</a:t>
            </a:r>
          </a:p>
          <a:p>
            <a:r>
              <a:rPr lang="en-US" dirty="0" smtClean="0"/>
              <a:t>Significant change in ecclesial offices after Constantine</a:t>
            </a:r>
          </a:p>
          <a:p>
            <a:pPr lvl="1"/>
            <a:r>
              <a:rPr lang="en-US" dirty="0" smtClean="0"/>
              <a:t>Dramatically increased social standing </a:t>
            </a:r>
          </a:p>
          <a:p>
            <a:r>
              <a:rPr lang="en-US" dirty="0" smtClean="0"/>
              <a:t>Limited historical data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5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From Greek word for ‘overseer, shepherd’</a:t>
            </a:r>
          </a:p>
          <a:p>
            <a:r>
              <a:rPr lang="en-US" dirty="0" smtClean="0"/>
              <a:t>Bishop of Rome as primary (see 1 Clement)</a:t>
            </a:r>
          </a:p>
          <a:p>
            <a:r>
              <a:rPr lang="en-US" dirty="0" smtClean="0"/>
              <a:t>Selected by community and ordained by three other local bishops</a:t>
            </a:r>
          </a:p>
          <a:p>
            <a:r>
              <a:rPr lang="en-US" dirty="0" smtClean="0"/>
              <a:t>From earliest Christian time bishop was leader of local Christian community </a:t>
            </a:r>
            <a:r>
              <a:rPr lang="en-US" dirty="0"/>
              <a:t>(see Paul’s letters, Ignatius of Antioch) </a:t>
            </a:r>
            <a:endParaRPr lang="en-US" dirty="0" smtClean="0"/>
          </a:p>
          <a:p>
            <a:pPr lvl="1"/>
            <a:r>
              <a:rPr lang="en-US" dirty="0" smtClean="0"/>
              <a:t>Liturgy and Sacraments</a:t>
            </a:r>
          </a:p>
          <a:p>
            <a:pPr lvl="1"/>
            <a:r>
              <a:rPr lang="en-US" dirty="0" smtClean="0"/>
              <a:t>Teaching</a:t>
            </a:r>
          </a:p>
          <a:p>
            <a:pPr lvl="1"/>
            <a:r>
              <a:rPr lang="en-US" dirty="0" smtClean="0"/>
              <a:t>Administration</a:t>
            </a:r>
          </a:p>
          <a:p>
            <a:r>
              <a:rPr lang="en-US" dirty="0" smtClean="0"/>
              <a:t>Bishop understood as the successor of apostles (</a:t>
            </a:r>
            <a:r>
              <a:rPr lang="en-US" dirty="0" err="1" smtClean="0"/>
              <a:t>Irenaeus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Bishop led the persecuted community and governed forgiveness of sins (especially apostasy)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Bishop Before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2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of above</a:t>
            </a:r>
          </a:p>
          <a:p>
            <a:r>
              <a:rPr lang="en-US" dirty="0" smtClean="0"/>
              <a:t>Increased political importance, especially in large capital cities such as Rome, Milan, Constantinople, Alexandria, Antioch</a:t>
            </a:r>
          </a:p>
          <a:p>
            <a:r>
              <a:rPr lang="en-US" dirty="0" smtClean="0"/>
              <a:t>Rule of only one bishop in one city (Augustine earliest exception in Hippo)</a:t>
            </a:r>
          </a:p>
          <a:p>
            <a:r>
              <a:rPr lang="en-US" dirty="0" smtClean="0"/>
              <a:t>Increasingly bishop takes on civil judicial roles as well as ecclesial responsibilities </a:t>
            </a:r>
          </a:p>
          <a:p>
            <a:r>
              <a:rPr lang="en-US" dirty="0" smtClean="0"/>
              <a:t>Steep increase in Christians, wealth and social standing leads to need for additional assistance for bishop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Bishop After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0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Greek word for ‘servant’</a:t>
            </a:r>
          </a:p>
          <a:p>
            <a:r>
              <a:rPr lang="en-US" dirty="0" smtClean="0"/>
              <a:t>Found in Acts of Apostles (Steven) and almost all early Christian writers</a:t>
            </a:r>
          </a:p>
          <a:p>
            <a:r>
              <a:rPr lang="en-US" dirty="0" smtClean="0"/>
              <a:t>Selected and ordained by bishop</a:t>
            </a:r>
          </a:p>
          <a:p>
            <a:r>
              <a:rPr lang="en-US" dirty="0" smtClean="0"/>
              <a:t>Usually a dedicated ecclesial office</a:t>
            </a:r>
          </a:p>
          <a:p>
            <a:r>
              <a:rPr lang="en-US" dirty="0" smtClean="0"/>
              <a:t>Responsible for administration of church property</a:t>
            </a:r>
          </a:p>
          <a:p>
            <a:r>
              <a:rPr lang="en-US" dirty="0" smtClean="0"/>
              <a:t>Responsible for ‘corporal’ works of mercy in diocese</a:t>
            </a:r>
          </a:p>
          <a:p>
            <a:r>
              <a:rPr lang="en-US" dirty="0" smtClean="0"/>
              <a:t>Deacons often became the bishop after death of bishop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Deacons </a:t>
            </a:r>
            <a:r>
              <a:rPr lang="en-US" dirty="0" smtClean="0"/>
              <a:t>Before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Same responsibilities</a:t>
            </a:r>
          </a:p>
          <a:p>
            <a:r>
              <a:rPr lang="en-US" dirty="0" smtClean="0"/>
              <a:t>Increased wealth in diocese increases need for multiple deacons</a:t>
            </a:r>
          </a:p>
          <a:p>
            <a:r>
              <a:rPr lang="en-US" dirty="0" smtClean="0"/>
              <a:t>Office of archdeacon becomes common in larger diocese</a:t>
            </a:r>
          </a:p>
          <a:p>
            <a:pPr lvl="1"/>
            <a:r>
              <a:rPr lang="en-US" dirty="0" smtClean="0"/>
              <a:t>Oversees (</a:t>
            </a:r>
            <a:r>
              <a:rPr lang="en-US" i="1" dirty="0" err="1" smtClean="0"/>
              <a:t>diaconus</a:t>
            </a:r>
            <a:r>
              <a:rPr lang="en-US" i="1" dirty="0" smtClean="0"/>
              <a:t> </a:t>
            </a:r>
            <a:r>
              <a:rPr lang="en-US" i="1" dirty="0" err="1" smtClean="0"/>
              <a:t>episcopi</a:t>
            </a:r>
            <a:r>
              <a:rPr lang="en-US" dirty="0" smtClean="0"/>
              <a:t>) other clergy, disciplinary</a:t>
            </a:r>
          </a:p>
          <a:p>
            <a:pPr lvl="1"/>
            <a:r>
              <a:rPr lang="en-US" dirty="0" smtClean="0"/>
              <a:t>Examines candidates for presbyters</a:t>
            </a:r>
          </a:p>
          <a:p>
            <a:pPr lvl="1"/>
            <a:r>
              <a:rPr lang="en-US" dirty="0" smtClean="0"/>
              <a:t>Overall administration of diocesan property</a:t>
            </a:r>
          </a:p>
          <a:p>
            <a:pPr lvl="1"/>
            <a:r>
              <a:rPr lang="en-US" dirty="0" smtClean="0"/>
              <a:t>Usually second-most important ecclesial office</a:t>
            </a:r>
          </a:p>
          <a:p>
            <a:r>
              <a:rPr lang="en-US" dirty="0" smtClean="0"/>
              <a:t>Office starts to diminish by 9</a:t>
            </a:r>
            <a:r>
              <a:rPr lang="en-US" baseline="30000" dirty="0" smtClean="0"/>
              <a:t>th</a:t>
            </a:r>
            <a:r>
              <a:rPr lang="en-US" dirty="0" smtClean="0"/>
              <a:t> C (Carolingian reforms) and in the West vanishes by 12</a:t>
            </a:r>
            <a:r>
              <a:rPr lang="en-US" baseline="30000" dirty="0" smtClean="0"/>
              <a:t>th</a:t>
            </a:r>
            <a:r>
              <a:rPr lang="en-US" dirty="0" smtClean="0"/>
              <a:t> C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Deacons After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3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Greek word for “elder”</a:t>
            </a:r>
          </a:p>
          <a:p>
            <a:r>
              <a:rPr lang="en-US" dirty="0" smtClean="0"/>
              <a:t>In late 1</a:t>
            </a:r>
            <a:r>
              <a:rPr lang="en-US" baseline="30000" dirty="0" smtClean="0"/>
              <a:t>st</a:t>
            </a:r>
            <a:r>
              <a:rPr lang="en-US" dirty="0" smtClean="0"/>
              <a:t> and early 2</a:t>
            </a:r>
            <a:r>
              <a:rPr lang="en-US" baseline="30000" dirty="0" smtClean="0"/>
              <a:t>nd</a:t>
            </a:r>
            <a:r>
              <a:rPr lang="en-US" dirty="0" smtClean="0"/>
              <a:t> C seems to have been a council of (lay?) advisors to bishop (see Ignatius letters)</a:t>
            </a:r>
          </a:p>
          <a:p>
            <a:r>
              <a:rPr lang="en-US" dirty="0" smtClean="0"/>
              <a:t>By late 2</a:t>
            </a:r>
            <a:r>
              <a:rPr lang="en-US" baseline="30000" dirty="0" smtClean="0"/>
              <a:t>nd</a:t>
            </a:r>
            <a:r>
              <a:rPr lang="en-US" dirty="0" smtClean="0"/>
              <a:t> C presbyters assume important teaching role (and perhaps liturgical) on behalf of bishop</a:t>
            </a:r>
          </a:p>
          <a:p>
            <a:pPr lvl="1"/>
            <a:r>
              <a:rPr lang="en-US" dirty="0" smtClean="0"/>
              <a:t>Tertullian (maybe)</a:t>
            </a:r>
          </a:p>
          <a:p>
            <a:pPr lvl="1"/>
            <a:r>
              <a:rPr lang="en-US" dirty="0" smtClean="0"/>
              <a:t>Clement, Origen definitely</a:t>
            </a:r>
          </a:p>
          <a:p>
            <a:r>
              <a:rPr lang="en-US" dirty="0" smtClean="0"/>
              <a:t>Usually associated with a particular diocese (controversy over Origen)</a:t>
            </a:r>
          </a:p>
          <a:p>
            <a:r>
              <a:rPr lang="en-US" dirty="0" smtClean="0"/>
              <a:t>Some signs of friction between deacons and presbyters in 3</a:t>
            </a:r>
            <a:r>
              <a:rPr lang="en-US" baseline="30000" dirty="0" smtClean="0"/>
              <a:t>rd</a:t>
            </a:r>
            <a:r>
              <a:rPr lang="en-US" dirty="0" smtClean="0"/>
              <a:t> C over episcopal succession</a:t>
            </a:r>
          </a:p>
          <a:p>
            <a:pPr lvl="1"/>
            <a:r>
              <a:rPr lang="en-US" dirty="0" smtClean="0"/>
              <a:t>In Rome </a:t>
            </a:r>
            <a:r>
              <a:rPr lang="en-US" dirty="0" err="1" smtClean="0"/>
              <a:t>Calixtus</a:t>
            </a:r>
            <a:r>
              <a:rPr lang="en-US" dirty="0" smtClean="0"/>
              <a:t> and Hippolytus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Presbyters Before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02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on increased liturgical and sacramental roles</a:t>
            </a:r>
          </a:p>
          <a:p>
            <a:r>
              <a:rPr lang="en-US" dirty="0" smtClean="0"/>
              <a:t>Become the ‘higher order’ clergy over deacons</a:t>
            </a:r>
          </a:p>
          <a:p>
            <a:pPr lvl="1"/>
            <a:r>
              <a:rPr lang="en-US" dirty="0" smtClean="0"/>
              <a:t>Presbyters ordained deacons prior to priestly ordination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Presbyters After Constantine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CFF1-0C0B-4DAF-A057-1F670B6066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67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1332</Words>
  <Application>Microsoft Office PowerPoint</Application>
  <PresentationFormat>On-screen Show (4:3)</PresentationFormat>
  <Paragraphs>164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Wealth and Poverty For Clergy and Monks</vt:lpstr>
      <vt:lpstr>Outline</vt:lpstr>
      <vt:lpstr>General Comments</vt:lpstr>
      <vt:lpstr>Bishop Before Constantine</vt:lpstr>
      <vt:lpstr>Bishop After Constantine</vt:lpstr>
      <vt:lpstr>Deacons Before Constantine</vt:lpstr>
      <vt:lpstr>Deacons After Constantine</vt:lpstr>
      <vt:lpstr>Presbyters Before Constantine</vt:lpstr>
      <vt:lpstr>Presbyters After Constantine</vt:lpstr>
      <vt:lpstr>Eastern Monasticism:  3rd and Early 4th C</vt:lpstr>
      <vt:lpstr>Early 5th C Western Monastic Developments: John Cassian (360-435)</vt:lpstr>
      <vt:lpstr>What’s a Rule</vt:lpstr>
      <vt:lpstr>Evangelical Counsels</vt:lpstr>
      <vt:lpstr>Precept of Obedience</vt:lpstr>
      <vt:lpstr>Lex Continentiae</vt:lpstr>
      <vt:lpstr>Rule of Poverty</vt:lpstr>
      <vt:lpstr>Issue in 4th Century</vt:lpstr>
      <vt:lpstr>Ambrose, “On the Duties of the Clergy”</vt:lpstr>
      <vt:lpstr>Augustine, Sermons 355 and 356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Wealth and Poverty For Clergy and Monks</dc:title>
  <dc:creator>Ann Orlando</dc:creator>
  <cp:lastModifiedBy>Ann Orlando</cp:lastModifiedBy>
  <cp:revision>42</cp:revision>
  <dcterms:created xsi:type="dcterms:W3CDTF">2013-03-08T10:40:36Z</dcterms:created>
  <dcterms:modified xsi:type="dcterms:W3CDTF">2013-04-09T11:54:11Z</dcterms:modified>
</cp:coreProperties>
</file>