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9" r:id="rId3"/>
    <p:sldId id="274" r:id="rId4"/>
    <p:sldId id="273" r:id="rId5"/>
    <p:sldId id="257" r:id="rId6"/>
    <p:sldId id="258" r:id="rId7"/>
    <p:sldId id="278" r:id="rId8"/>
    <p:sldId id="276" r:id="rId9"/>
    <p:sldId id="279" r:id="rId10"/>
    <p:sldId id="277" r:id="rId11"/>
    <p:sldId id="260" r:id="rId12"/>
    <p:sldId id="271" r:id="rId13"/>
    <p:sldId id="272" r:id="rId14"/>
    <p:sldId id="268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8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EB7FC9BD-AAF9-48B6-858F-6A3EB78EA64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127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8B391B-3A9A-4454-A1CD-36605B03D5D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0F003D-E5B7-4220-ADDA-1B7B3B82B77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08C7BC-5CDA-4A93-B2B3-ACE3BB4C8EE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B24A24-DD59-4314-A8D9-E76D79E545D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D10C2A-ADC1-49BB-93DE-B860FCB1187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FAAD2D-0E5D-4FAD-BC53-6EF6D0A831D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D41E71-55B5-4876-9B1A-828CE11789D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5A816E-E4B3-45DB-80ED-6167D5C2EB9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A16649-5866-419B-813A-452A698AF94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2CB935-C5D5-4110-90B0-F42FA242852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fld id="{3CDD76DB-066D-4554-8CED-16E3CDB8222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10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lassicallibrary.org/pascal/pensees/pensees03.ht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Class </a:t>
            </a:r>
            <a:r>
              <a:rPr lang="en-US" dirty="0" smtClean="0"/>
              <a:t>20: </a:t>
            </a:r>
            <a:r>
              <a:rPr lang="en-US" dirty="0" smtClean="0"/>
              <a:t>Early Modern </a:t>
            </a:r>
            <a:r>
              <a:rPr lang="en-US" dirty="0" smtClean="0"/>
              <a:t>Metaphysics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Dr. Ann </a:t>
            </a:r>
            <a:r>
              <a:rPr lang="en-US" dirty="0"/>
              <a:t>T. Orlando</a:t>
            </a:r>
          </a:p>
          <a:p>
            <a:r>
              <a:rPr lang="en-US" dirty="0" smtClean="0"/>
              <a:t>27 </a:t>
            </a:r>
            <a:r>
              <a:rPr lang="en-US" dirty="0"/>
              <a:t>February </a:t>
            </a:r>
            <a:r>
              <a:rPr lang="en-US" dirty="0" smtClean="0"/>
              <a:t>2013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Blaise</a:t>
            </a:r>
            <a:r>
              <a:rPr lang="en-US" dirty="0" smtClean="0"/>
              <a:t> Pascal (1623-1662)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Born in France, spent his life in France</a:t>
            </a:r>
          </a:p>
          <a:p>
            <a:r>
              <a:rPr lang="en-US" sz="2800" dirty="0" smtClean="0"/>
              <a:t>Father was a minor aristocrat; family deeply religious</a:t>
            </a:r>
          </a:p>
          <a:p>
            <a:pPr lvl="1"/>
            <a:r>
              <a:rPr lang="en-US" sz="2400" dirty="0" smtClean="0"/>
              <a:t>Attracted to Jansenism</a:t>
            </a:r>
          </a:p>
          <a:p>
            <a:r>
              <a:rPr lang="en-US" sz="2800" dirty="0" smtClean="0"/>
              <a:t>Pascal important experimental physicists </a:t>
            </a:r>
          </a:p>
          <a:p>
            <a:pPr lvl="1"/>
            <a:r>
              <a:rPr lang="en-US" sz="2400" dirty="0" smtClean="0"/>
              <a:t>Existence of vacuums by experiments with barometers</a:t>
            </a:r>
          </a:p>
          <a:p>
            <a:r>
              <a:rPr lang="en-US" sz="2800" dirty="0" smtClean="0"/>
              <a:t>Pascal even more important as mathematician</a:t>
            </a:r>
          </a:p>
          <a:p>
            <a:pPr lvl="1"/>
            <a:r>
              <a:rPr lang="en-US" sz="2400" dirty="0" smtClean="0"/>
              <a:t>Probability theory (gambling)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Jansenism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/>
              <a:t>Cornelius Jansenius (1585-1638)</a:t>
            </a:r>
          </a:p>
          <a:p>
            <a:pPr lvl="1"/>
            <a:r>
              <a:rPr lang="en-US" sz="2200"/>
              <a:t>Belgian bishop</a:t>
            </a:r>
          </a:p>
          <a:p>
            <a:pPr lvl="1"/>
            <a:r>
              <a:rPr lang="en-US" sz="2200"/>
              <a:t>Opposed to policies of Louis XIV</a:t>
            </a:r>
          </a:p>
          <a:p>
            <a:r>
              <a:rPr lang="en-US" sz="2600"/>
              <a:t>Wrote </a:t>
            </a:r>
            <a:r>
              <a:rPr lang="en-US" sz="2600" i="1"/>
              <a:t>Augustinus, </a:t>
            </a:r>
            <a:r>
              <a:rPr lang="en-US" sz="2600"/>
              <a:t>published after his death</a:t>
            </a:r>
          </a:p>
          <a:p>
            <a:pPr lvl="1"/>
            <a:r>
              <a:rPr lang="en-US" sz="2200"/>
              <a:t>The ‘Catholic Calvinism’</a:t>
            </a:r>
          </a:p>
          <a:p>
            <a:pPr lvl="1"/>
            <a:r>
              <a:rPr lang="en-US" sz="2200"/>
              <a:t>Supported Augustine’s view of corruption of man’s nature, and double predestination</a:t>
            </a:r>
          </a:p>
          <a:p>
            <a:pPr lvl="1"/>
            <a:r>
              <a:rPr lang="en-US" sz="2200"/>
              <a:t>Very influential in France, especially against Jesuit more optimistic view of human nature </a:t>
            </a:r>
          </a:p>
          <a:p>
            <a:r>
              <a:rPr lang="en-US" sz="2600"/>
              <a:t>Condemned by Pope Innocent X in 1653, and French Assembly of Clergy in 1681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Convent at Port Royal and Pascal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100"/>
              <a:t>Center for spiritual and intellectual elite of France</a:t>
            </a:r>
          </a:p>
          <a:p>
            <a:pPr>
              <a:lnSpc>
                <a:spcPct val="90000"/>
              </a:lnSpc>
            </a:pPr>
            <a:r>
              <a:rPr lang="en-US" sz="2100"/>
              <a:t>Most famous follower was Blaise Pascal, whose sister was head of convent</a:t>
            </a:r>
          </a:p>
          <a:p>
            <a:pPr>
              <a:lnSpc>
                <a:spcPct val="90000"/>
              </a:lnSpc>
            </a:pPr>
            <a:r>
              <a:rPr lang="en-US" sz="2100"/>
              <a:t>Pascal opposed Jesuit view that man could come to some certain knowledge of God and morality through his natural reason.</a:t>
            </a:r>
          </a:p>
          <a:p>
            <a:pPr>
              <a:lnSpc>
                <a:spcPct val="90000"/>
              </a:lnSpc>
            </a:pPr>
            <a:r>
              <a:rPr lang="en-US" sz="2100"/>
              <a:t>Pascal accepted the paradox that man was at the same time made in God’s image and man had a corrupted nature after the fall.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So man had a simultaneous claim to glory and depravity</a:t>
            </a:r>
          </a:p>
          <a:p>
            <a:pPr>
              <a:lnSpc>
                <a:spcPct val="90000"/>
              </a:lnSpc>
            </a:pPr>
            <a:r>
              <a:rPr lang="en-US" sz="2100"/>
              <a:t>But Pascal was not just writing against the Jesuits; also against rising tide of atheism that developed after the Thirty Years War</a:t>
            </a:r>
          </a:p>
          <a:p>
            <a:pPr lvl="1">
              <a:lnSpc>
                <a:spcPct val="90000"/>
              </a:lnSpc>
            </a:pPr>
            <a:endParaRPr lang="en-US" sz="20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Pascal’s Wager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/>
              <a:t>Can not prove with certainty that God exists</a:t>
            </a:r>
          </a:p>
          <a:p>
            <a:r>
              <a:rPr lang="en-US" sz="2600"/>
              <a:t>But one must chose; cannot live in a state of agnosticism (same as atheism)</a:t>
            </a:r>
          </a:p>
          <a:p>
            <a:r>
              <a:rPr lang="en-US" sz="2600"/>
              <a:t>Observing the universe would lead one to at least 50-50 chance that God does exist</a:t>
            </a:r>
          </a:p>
          <a:p>
            <a:r>
              <a:rPr lang="en-US" sz="2600"/>
              <a:t>What is lost if I believe in God, and He does not exist?  What is at stake if I do not believe and He does exist?</a:t>
            </a:r>
          </a:p>
          <a:p>
            <a:r>
              <a:rPr lang="en-US" sz="2600"/>
              <a:t>Therefore the rational thing to do is to wager for God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Assignments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 dirty="0"/>
              <a:t>1. </a:t>
            </a:r>
            <a:r>
              <a:rPr lang="en-US" sz="2600" dirty="0" err="1"/>
              <a:t>Bokenkotter</a:t>
            </a:r>
            <a:r>
              <a:rPr lang="en-US" sz="2600" dirty="0"/>
              <a:t>, Chapter 23.</a:t>
            </a:r>
          </a:p>
          <a:p>
            <a:pPr>
              <a:lnSpc>
                <a:spcPct val="90000"/>
              </a:lnSpc>
            </a:pPr>
            <a:r>
              <a:rPr lang="en-US" sz="2600" dirty="0" smtClean="0"/>
              <a:t>2. </a:t>
            </a:r>
            <a:r>
              <a:rPr lang="en-US" sz="2600" dirty="0" err="1"/>
              <a:t>Blaise</a:t>
            </a:r>
            <a:r>
              <a:rPr lang="en-US" sz="2600" dirty="0"/>
              <a:t> Pascal </a:t>
            </a:r>
            <a:r>
              <a:rPr lang="en-US" sz="2600" i="1" dirty="0" err="1"/>
              <a:t>Pensees</a:t>
            </a:r>
            <a:r>
              <a:rPr lang="en-US" sz="2600" i="1" dirty="0"/>
              <a:t> Series III</a:t>
            </a:r>
            <a:r>
              <a:rPr lang="en-US" sz="2600" dirty="0"/>
              <a:t> available at 	</a:t>
            </a:r>
            <a:r>
              <a:rPr lang="en-US" sz="2600" dirty="0">
                <a:hlinkClick r:id="rId2"/>
              </a:rPr>
              <a:t>http://</a:t>
            </a:r>
            <a:r>
              <a:rPr lang="en-US" sz="2600" dirty="0" smtClean="0">
                <a:hlinkClick r:id="rId2"/>
              </a:rPr>
              <a:t>www.classicallibrary.org/pascal/pensees/pensees03.htm</a:t>
            </a:r>
            <a:endParaRPr lang="en-US" sz="2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Rationalists and Empiricists</a:t>
            </a:r>
          </a:p>
          <a:p>
            <a:r>
              <a:rPr lang="en-US" dirty="0" smtClean="0"/>
              <a:t>France in 17</a:t>
            </a:r>
            <a:r>
              <a:rPr lang="en-US" baseline="30000" dirty="0" smtClean="0"/>
              <a:t>th</a:t>
            </a:r>
            <a:r>
              <a:rPr lang="en-US" dirty="0" smtClean="0"/>
              <a:t> C</a:t>
            </a:r>
          </a:p>
          <a:p>
            <a:r>
              <a:rPr lang="en-US" dirty="0" smtClean="0"/>
              <a:t>Descartes</a:t>
            </a:r>
            <a:endParaRPr lang="en-US" dirty="0"/>
          </a:p>
          <a:p>
            <a:r>
              <a:rPr lang="en-US" dirty="0" smtClean="0"/>
              <a:t>Pascal</a:t>
            </a:r>
            <a:endParaRPr lang="en-US" dirty="0"/>
          </a:p>
          <a:p>
            <a:r>
              <a:rPr lang="en-US" dirty="0" smtClean="0"/>
              <a:t>Metaphysics and Physics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Epistemology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Real question: how do we ‘know’</a:t>
            </a:r>
          </a:p>
          <a:p>
            <a:pPr eaLnBrk="1" hangingPunct="1"/>
            <a:r>
              <a:rPr lang="en-US" dirty="0" smtClean="0"/>
              <a:t>What is best method for coming to certain (or probable) knowledge</a:t>
            </a:r>
          </a:p>
          <a:p>
            <a:pPr eaLnBrk="1" hangingPunct="1"/>
            <a:r>
              <a:rPr lang="en-US" dirty="0" smtClean="0"/>
              <a:t>What is relation (if any) of knowledge to God and Revelation</a:t>
            </a:r>
          </a:p>
          <a:p>
            <a:pPr eaLnBrk="1" hangingPunct="1"/>
            <a:r>
              <a:rPr lang="en-US" dirty="0" smtClean="0"/>
              <a:t>In my opinion, </a:t>
            </a:r>
          </a:p>
          <a:p>
            <a:pPr lvl="1" eaLnBrk="1" hangingPunct="1"/>
            <a:r>
              <a:rPr lang="en-US" i="1" dirty="0" smtClean="0"/>
              <a:t>Enlightenment answer is one of either presumption or despair</a:t>
            </a:r>
          </a:p>
          <a:p>
            <a:pPr lvl="1" eaLnBrk="1" hangingPunct="1"/>
            <a:r>
              <a:rPr lang="en-US" i="1" dirty="0" smtClean="0"/>
              <a:t>We still living in the Age of the Enlightenment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17</a:t>
            </a:r>
            <a:r>
              <a:rPr lang="en-US" baseline="30000" dirty="0" smtClean="0"/>
              <a:t>th</a:t>
            </a:r>
            <a:r>
              <a:rPr lang="en-US" dirty="0" smtClean="0"/>
              <a:t> C Philosophy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‘Paradigm’ shift in 17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C also led to search for ‘new’ philosophy</a:t>
            </a:r>
          </a:p>
          <a:p>
            <a:r>
              <a:rPr lang="en-US" sz="2800" dirty="0" smtClean="0"/>
              <a:t>Driven by changes in</a:t>
            </a:r>
          </a:p>
          <a:p>
            <a:pPr lvl="1"/>
            <a:r>
              <a:rPr lang="en-US" sz="2400" dirty="0" smtClean="0"/>
              <a:t>Politics</a:t>
            </a:r>
          </a:p>
          <a:p>
            <a:pPr lvl="1"/>
            <a:r>
              <a:rPr lang="en-US" sz="2400" dirty="0" smtClean="0"/>
              <a:t>Physics</a:t>
            </a:r>
          </a:p>
          <a:p>
            <a:pPr lvl="1"/>
            <a:r>
              <a:rPr lang="en-US" sz="2400" dirty="0" smtClean="0"/>
              <a:t>Religion</a:t>
            </a:r>
          </a:p>
          <a:p>
            <a:pPr lvl="1"/>
            <a:r>
              <a:rPr lang="en-US" sz="2400" dirty="0" smtClean="0"/>
              <a:t>Voyages of discovery</a:t>
            </a:r>
          </a:p>
          <a:p>
            <a:r>
              <a:rPr lang="en-US" sz="2800" dirty="0" smtClean="0"/>
              <a:t>Two different philosophical approaches:</a:t>
            </a:r>
          </a:p>
          <a:p>
            <a:pPr lvl="1"/>
            <a:r>
              <a:rPr lang="en-US" sz="2400" dirty="0" smtClean="0"/>
              <a:t>Rationalists</a:t>
            </a:r>
          </a:p>
          <a:p>
            <a:pPr lvl="1"/>
            <a:r>
              <a:rPr lang="en-US" sz="2400" dirty="0" smtClean="0"/>
              <a:t>Empiricist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b="1"/>
              <a:t>Philosophical Developments During the 17</a:t>
            </a:r>
            <a:r>
              <a:rPr lang="en-US" sz="3800" b="1" baseline="30000"/>
              <a:t>th</a:t>
            </a:r>
            <a:r>
              <a:rPr lang="en-US" sz="3800" b="1"/>
              <a:t> C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Rationalist: Knowledge is from innate </a:t>
            </a:r>
            <a:r>
              <a:rPr lang="en-US" sz="2800" dirty="0" smtClean="0"/>
              <a:t>ideas(mathematicians)</a:t>
            </a:r>
            <a:endParaRPr lang="en-US" sz="2800" dirty="0"/>
          </a:p>
          <a:p>
            <a:pPr lvl="1"/>
            <a:r>
              <a:rPr lang="en-US" sz="2400" dirty="0"/>
              <a:t>Rene Descartes (1596-1650)</a:t>
            </a:r>
          </a:p>
          <a:p>
            <a:pPr lvl="1"/>
            <a:r>
              <a:rPr lang="en-US" sz="2400" dirty="0" err="1"/>
              <a:t>Blaise</a:t>
            </a:r>
            <a:r>
              <a:rPr lang="en-US" sz="2400" dirty="0"/>
              <a:t> Pascal (1623-1662)</a:t>
            </a:r>
          </a:p>
          <a:p>
            <a:pPr lvl="1"/>
            <a:r>
              <a:rPr lang="en-US" sz="2400" dirty="0"/>
              <a:t>Gottfried Leibniz (1646-1716)</a:t>
            </a:r>
          </a:p>
          <a:p>
            <a:r>
              <a:rPr lang="en-US" sz="2800" dirty="0"/>
              <a:t>Empiricists: Knowledge is from </a:t>
            </a:r>
            <a:r>
              <a:rPr lang="en-US" sz="2800" dirty="0" smtClean="0"/>
              <a:t>senses (physicists)</a:t>
            </a:r>
            <a:endParaRPr lang="en-US" sz="2800" dirty="0"/>
          </a:p>
          <a:p>
            <a:pPr lvl="1"/>
            <a:r>
              <a:rPr lang="en-US" sz="2400" dirty="0"/>
              <a:t>Francis Bacon (1561-1626)</a:t>
            </a:r>
          </a:p>
          <a:p>
            <a:pPr lvl="1"/>
            <a:r>
              <a:rPr lang="en-US" sz="2400" dirty="0"/>
              <a:t>John Locke (1632-1704)</a:t>
            </a:r>
          </a:p>
          <a:p>
            <a:pPr lvl="1"/>
            <a:r>
              <a:rPr lang="en-US" sz="2400" dirty="0"/>
              <a:t>Isaac Newton (1642-1727)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17</a:t>
            </a:r>
            <a:r>
              <a:rPr lang="en-US" b="1" baseline="30000"/>
              <a:t>th</a:t>
            </a:r>
            <a:r>
              <a:rPr lang="en-US" b="1"/>
              <a:t> C Philosophy: Rationalists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1800" b="1" dirty="0"/>
              <a:t>Rationalist: Knowledge is from ideas</a:t>
            </a:r>
          </a:p>
          <a:p>
            <a:pPr>
              <a:lnSpc>
                <a:spcPct val="80000"/>
              </a:lnSpc>
            </a:pPr>
            <a:r>
              <a:rPr lang="en-US" sz="1800" b="1" dirty="0"/>
              <a:t>Rene Descartes (1596-1650)</a:t>
            </a:r>
          </a:p>
          <a:p>
            <a:pPr lvl="1">
              <a:lnSpc>
                <a:spcPct val="80000"/>
              </a:lnSpc>
            </a:pPr>
            <a:r>
              <a:rPr lang="en-US" sz="1600" b="1" dirty="0"/>
              <a:t>Mathematician and </a:t>
            </a:r>
            <a:r>
              <a:rPr lang="en-US" sz="1600" b="1" dirty="0" smtClean="0"/>
              <a:t>discoverer/inventor </a:t>
            </a:r>
            <a:r>
              <a:rPr lang="en-US" sz="1600" b="1" dirty="0"/>
              <a:t>of analytic geometry and algebra</a:t>
            </a:r>
          </a:p>
          <a:p>
            <a:pPr lvl="1">
              <a:lnSpc>
                <a:spcPct val="80000"/>
              </a:lnSpc>
            </a:pPr>
            <a:r>
              <a:rPr lang="en-US" sz="1600" b="1" dirty="0"/>
              <a:t>“I think, therefore I am”</a:t>
            </a:r>
          </a:p>
          <a:p>
            <a:pPr lvl="1">
              <a:lnSpc>
                <a:spcPct val="80000"/>
              </a:lnSpc>
            </a:pPr>
            <a:r>
              <a:rPr lang="en-US" sz="1600" b="1" dirty="0"/>
              <a:t>Dualistic approach to mind and body</a:t>
            </a:r>
          </a:p>
          <a:p>
            <a:pPr>
              <a:lnSpc>
                <a:spcPct val="80000"/>
              </a:lnSpc>
            </a:pPr>
            <a:r>
              <a:rPr lang="en-US" sz="1800" b="1" dirty="0" err="1"/>
              <a:t>Blaise</a:t>
            </a:r>
            <a:r>
              <a:rPr lang="en-US" sz="1800" b="1" dirty="0"/>
              <a:t> Pascal (1623-1662)</a:t>
            </a:r>
          </a:p>
          <a:p>
            <a:pPr lvl="1">
              <a:lnSpc>
                <a:spcPct val="80000"/>
              </a:lnSpc>
            </a:pPr>
            <a:r>
              <a:rPr lang="en-US" sz="1600" b="1" dirty="0"/>
              <a:t>Mathematician and discoverer of many of laws of probability</a:t>
            </a:r>
          </a:p>
          <a:p>
            <a:pPr lvl="1">
              <a:lnSpc>
                <a:spcPct val="80000"/>
              </a:lnSpc>
            </a:pPr>
            <a:r>
              <a:rPr lang="en-US" sz="1600" b="1" dirty="0"/>
              <a:t>Member of </a:t>
            </a:r>
            <a:r>
              <a:rPr lang="en-US" sz="1600" b="1" dirty="0" err="1"/>
              <a:t>Jansenists</a:t>
            </a:r>
            <a:r>
              <a:rPr lang="en-US" sz="1600" b="1" dirty="0"/>
              <a:t>: heretical Catholic group that was very Augustinian</a:t>
            </a:r>
          </a:p>
          <a:p>
            <a:pPr lvl="1">
              <a:lnSpc>
                <a:spcPct val="80000"/>
              </a:lnSpc>
            </a:pPr>
            <a:r>
              <a:rPr lang="en-US" sz="1600" b="1" dirty="0"/>
              <a:t>Pascal’s Wager on the existence of God</a:t>
            </a:r>
          </a:p>
          <a:p>
            <a:pPr>
              <a:lnSpc>
                <a:spcPct val="80000"/>
              </a:lnSpc>
            </a:pPr>
            <a:r>
              <a:rPr lang="en-US" sz="1800" b="1" dirty="0"/>
              <a:t>Gottfried Leibniz (1646-1716)</a:t>
            </a:r>
          </a:p>
          <a:p>
            <a:pPr lvl="1">
              <a:lnSpc>
                <a:spcPct val="80000"/>
              </a:lnSpc>
            </a:pPr>
            <a:r>
              <a:rPr lang="en-US" sz="1600" b="1" dirty="0"/>
              <a:t>Mathematician and co-discoverer of calculus</a:t>
            </a:r>
          </a:p>
          <a:p>
            <a:pPr lvl="1">
              <a:lnSpc>
                <a:spcPct val="80000"/>
              </a:lnSpc>
            </a:pPr>
            <a:r>
              <a:rPr lang="en-US" sz="1600" b="1" dirty="0"/>
              <a:t>Because God is all good, this must be the best of all possible worlds</a:t>
            </a:r>
          </a:p>
          <a:p>
            <a:pPr lvl="1">
              <a:lnSpc>
                <a:spcPct val="80000"/>
              </a:lnSpc>
            </a:pPr>
            <a:r>
              <a:rPr lang="en-US" sz="1600" b="1" dirty="0"/>
              <a:t>Complex metaphysics; many similarities to Stoicism</a:t>
            </a:r>
          </a:p>
          <a:p>
            <a:pPr lvl="1">
              <a:lnSpc>
                <a:spcPct val="80000"/>
              </a:lnSpc>
            </a:pPr>
            <a:r>
              <a:rPr lang="en-US" sz="1600" b="1" dirty="0"/>
              <a:t>Coined term theodicy</a:t>
            </a:r>
          </a:p>
          <a:p>
            <a:pPr>
              <a:lnSpc>
                <a:spcPct val="80000"/>
              </a:lnSpc>
            </a:pPr>
            <a:endParaRPr lang="en-US" sz="18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France: Intellectual Center in 17</a:t>
            </a:r>
            <a:r>
              <a:rPr lang="en-US" baseline="30000" dirty="0" smtClean="0"/>
              <a:t>th</a:t>
            </a:r>
            <a:r>
              <a:rPr lang="en-US" dirty="0" smtClean="0"/>
              <a:t> 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France most important country in Europe</a:t>
            </a:r>
          </a:p>
          <a:p>
            <a:pPr lvl="1"/>
            <a:r>
              <a:rPr lang="en-US" sz="2000" dirty="0" smtClean="0"/>
              <a:t>Victor in 30 Years War</a:t>
            </a:r>
          </a:p>
          <a:p>
            <a:pPr lvl="1"/>
            <a:r>
              <a:rPr lang="en-US" sz="2000" dirty="0" smtClean="0"/>
              <a:t>Most populous country</a:t>
            </a:r>
          </a:p>
          <a:p>
            <a:pPr lvl="1"/>
            <a:r>
              <a:rPr lang="en-US" sz="2000" dirty="0" smtClean="0"/>
              <a:t>University of Paris</a:t>
            </a:r>
          </a:p>
          <a:p>
            <a:r>
              <a:rPr lang="en-US" sz="2400" dirty="0" smtClean="0"/>
              <a:t>French Academy established in 1653 by Cardinal Richelieu to promote all things French</a:t>
            </a:r>
          </a:p>
          <a:p>
            <a:pPr lvl="1"/>
            <a:r>
              <a:rPr lang="en-US" sz="2000" dirty="0" smtClean="0"/>
              <a:t>Remains arbiter of ‘official’ French language </a:t>
            </a:r>
          </a:p>
          <a:p>
            <a:r>
              <a:rPr lang="en-US" sz="2400" dirty="0" smtClean="0"/>
              <a:t>French becomes the language of culture in 17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C</a:t>
            </a:r>
          </a:p>
          <a:p>
            <a:r>
              <a:rPr lang="en-US" sz="2400" dirty="0" smtClean="0"/>
              <a:t>Developing intellectual currents</a:t>
            </a:r>
          </a:p>
          <a:p>
            <a:pPr lvl="1"/>
            <a:r>
              <a:rPr lang="en-US" sz="2000" dirty="0" smtClean="0"/>
              <a:t>Libertine morals </a:t>
            </a:r>
          </a:p>
          <a:p>
            <a:pPr lvl="1"/>
            <a:r>
              <a:rPr lang="en-US" sz="2000" dirty="0" smtClean="0"/>
              <a:t>Skeptical epistemology</a:t>
            </a:r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Rene Descartes</a:t>
            </a:r>
            <a:r>
              <a:rPr lang="en-US" sz="3200" dirty="0" smtClean="0"/>
              <a:t> (1596-1650)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Born in France, but spent most of his life in protestant countries of Netherlands and Sweden</a:t>
            </a:r>
          </a:p>
          <a:p>
            <a:r>
              <a:rPr lang="en-US" sz="2800" dirty="0" smtClean="0"/>
              <a:t>Philosopher, mathematician, ‘theoretical’ physicists</a:t>
            </a:r>
          </a:p>
          <a:p>
            <a:r>
              <a:rPr lang="en-US" sz="2800" dirty="0" smtClean="0"/>
              <a:t>Discovered (invented) analytical geometry</a:t>
            </a:r>
          </a:p>
          <a:p>
            <a:pPr lvl="1"/>
            <a:r>
              <a:rPr lang="en-US" sz="2400" dirty="0" smtClean="0"/>
              <a:t>Marriage of algebra and geometry</a:t>
            </a:r>
          </a:p>
          <a:p>
            <a:pPr lvl="1"/>
            <a:r>
              <a:rPr lang="en-US" sz="2400" dirty="0" smtClean="0"/>
              <a:t>Claimed that mathematics not only described but represented (was) physical mechanisms</a:t>
            </a:r>
          </a:p>
          <a:p>
            <a:pPr lvl="1"/>
            <a:r>
              <a:rPr lang="en-US" sz="2400" dirty="0" smtClean="0"/>
              <a:t>Cosmos guided by universal mathematical laws</a:t>
            </a:r>
          </a:p>
          <a:p>
            <a:r>
              <a:rPr lang="en-US" sz="2800" i="1" dirty="0" smtClean="0"/>
              <a:t>The Meditations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The Meditations </a:t>
            </a:r>
            <a:r>
              <a:rPr lang="en-US" dirty="0" smtClean="0"/>
              <a:t>(1639)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Written by Descartes to consider how we know</a:t>
            </a:r>
          </a:p>
          <a:p>
            <a:pPr lvl="1"/>
            <a:r>
              <a:rPr lang="en-US" dirty="0" smtClean="0"/>
              <a:t>Written in French</a:t>
            </a:r>
          </a:p>
          <a:p>
            <a:pPr lvl="1"/>
            <a:r>
              <a:rPr lang="en-US" dirty="0" smtClean="0"/>
              <a:t>Knowledge and even existence based on the fact that we recognize that we know (I think, therefore I am)</a:t>
            </a:r>
          </a:p>
          <a:p>
            <a:pPr lvl="1"/>
            <a:r>
              <a:rPr lang="en-US" dirty="0" smtClean="0"/>
              <a:t>Attempts to establish the foundations for physics</a:t>
            </a:r>
          </a:p>
          <a:p>
            <a:r>
              <a:rPr lang="en-US" i="1" dirty="0" smtClean="0"/>
              <a:t>The Meditations </a:t>
            </a:r>
            <a:r>
              <a:rPr lang="en-US" dirty="0" smtClean="0"/>
              <a:t>was circulated among Parisian intellectuals for response, then Descartes wrote a reply to these critiques</a:t>
            </a:r>
            <a:endParaRPr lang="en-US" i="1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1546</TotalTime>
  <Words>786</Words>
  <Application>Microsoft Office PowerPoint</Application>
  <PresentationFormat>On-screen Show (4:3)</PresentationFormat>
  <Paragraphs>108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Edge</vt:lpstr>
      <vt:lpstr>Class 20: Early Modern Metaphysics</vt:lpstr>
      <vt:lpstr>Introduction</vt:lpstr>
      <vt:lpstr>Epistemology</vt:lpstr>
      <vt:lpstr>17th C Philosophy</vt:lpstr>
      <vt:lpstr>Philosophical Developments During the 17th C</vt:lpstr>
      <vt:lpstr>17th C Philosophy: Rationalists</vt:lpstr>
      <vt:lpstr>France: Intellectual Center in 17th C</vt:lpstr>
      <vt:lpstr>Rene Descartes (1596-1650)</vt:lpstr>
      <vt:lpstr>The Meditations (1639)</vt:lpstr>
      <vt:lpstr>Blaise Pascal (1623-1662)</vt:lpstr>
      <vt:lpstr>Jansenism</vt:lpstr>
      <vt:lpstr>Convent at Port Royal and Pascal</vt:lpstr>
      <vt:lpstr>Pascal’s Wager</vt:lpstr>
      <vt:lpstr>Assignments</vt:lpstr>
    </vt:vector>
  </TitlesOfParts>
  <Company>self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 17: Spirituality in France</dc:title>
  <dc:creator>ann orlando</dc:creator>
  <cp:lastModifiedBy>Ann Orlando</cp:lastModifiedBy>
  <cp:revision>138</cp:revision>
  <dcterms:created xsi:type="dcterms:W3CDTF">2005-12-23T15:49:49Z</dcterms:created>
  <dcterms:modified xsi:type="dcterms:W3CDTF">2013-02-23T11:14:17Z</dcterms:modified>
</cp:coreProperties>
</file>