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4" r:id="rId9"/>
    <p:sldId id="269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321B35-6057-43DE-8ED6-F830023E9E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46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234650-30A7-4381-9C43-3188621FBF9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58DFF-FC14-4EA7-85E0-232E02746E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55D35-7C5E-465D-A8D1-872D0ADDF8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BD85A-C03B-4B85-B66C-60386D9BBD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B5D38-6E0E-4B5E-8C98-5968C98576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90EF4-0655-494B-9F56-D0E5D3E9E3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8F407-2BCC-4EEE-B3BE-EA726815AC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7FDC2-934C-41C9-860E-7ABA9835B7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91316-8EEF-4C8C-90C7-BD47002B3F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58768-1E7D-407B-9C94-D9E743F83E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9776C-2A3A-41E3-A4FC-FFDBD32C2F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D71AEE63-4007-4AD3-A54E-DD13940D7D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holy_father/benedict_xvi/audiences/2007/documents/hf_ben-xvi_aud_20070704_e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unrv.com/province-large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Lecture 15: Introduction </a:t>
            </a:r>
            <a:r>
              <a:rPr lang="en-US" dirty="0"/>
              <a:t>to </a:t>
            </a:r>
            <a:r>
              <a:rPr lang="en-US" dirty="0" err="1"/>
              <a:t>Cappadocians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22 </a:t>
            </a:r>
            <a:r>
              <a:rPr lang="en-US" dirty="0"/>
              <a:t>October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Basil’s </a:t>
            </a:r>
            <a:r>
              <a:rPr lang="en-US" i="1"/>
              <a:t>Hexameron</a:t>
            </a:r>
            <a:r>
              <a:rPr lang="en-US"/>
              <a:t>, Homily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i="1" dirty="0" err="1"/>
              <a:t>Hexameron</a:t>
            </a:r>
            <a:r>
              <a:rPr lang="en-US" sz="2600" dirty="0"/>
              <a:t>: Homilies on Six Days of Creation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 opposition to those who said that the good God did not create the world (e.g., </a:t>
            </a:r>
            <a:r>
              <a:rPr lang="en-US" sz="2200" dirty="0" err="1"/>
              <a:t>Marcion</a:t>
            </a:r>
            <a:r>
              <a:rPr lang="en-US" sz="2200" dirty="0"/>
              <a:t>, Gnostics)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 opposition to those who said the world is eternal without design or plan (e.g</a:t>
            </a:r>
            <a:r>
              <a:rPr lang="en-US" sz="2200" dirty="0" smtClean="0"/>
              <a:t>., </a:t>
            </a:r>
            <a:r>
              <a:rPr lang="en-US" sz="2200" dirty="0"/>
              <a:t>Epicureans)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Note how Basil expects that ’scientific’ theories will change, but eternal Truth does not (2, 8, 11)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Discussion of astronomers and limits of their knowledge (4)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World created as a place for training souls of men (5)</a:t>
            </a:r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Basil’s Homily 10 on Psalm 1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Book of Psalms is profitable for all; music of psalms like honey mixed with medicine (1)</a:t>
            </a:r>
          </a:p>
          <a:p>
            <a:r>
              <a:rPr lang="en-US" sz="2600"/>
              <a:t>Psalm 1 sets tone for all of the psalms (3)</a:t>
            </a:r>
          </a:p>
          <a:p>
            <a:pPr lvl="1"/>
            <a:r>
              <a:rPr lang="en-US" sz="2200"/>
              <a:t>Note metaphors</a:t>
            </a:r>
          </a:p>
          <a:p>
            <a:r>
              <a:rPr lang="en-US" sz="2600"/>
              <a:t>Women are included in blessedness (3)</a:t>
            </a:r>
          </a:p>
          <a:p>
            <a:r>
              <a:rPr lang="en-US" sz="2600"/>
              <a:t>Beginning of virtue is to move away from evil (4)</a:t>
            </a:r>
          </a:p>
          <a:p>
            <a:r>
              <a:rPr lang="en-US" sz="2600"/>
              <a:t>Note contrast with pleasures of moment and future joy (5)</a:t>
            </a:r>
          </a:p>
          <a:p>
            <a:r>
              <a:rPr lang="en-US" sz="2600"/>
              <a:t>Being around sinful people is like being around sick people: contagious (6)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Read Basil Homily 1 (</a:t>
            </a:r>
            <a:r>
              <a:rPr lang="en-US" sz="2600" dirty="0" err="1"/>
              <a:t>Hexameron</a:t>
            </a:r>
            <a:r>
              <a:rPr lang="en-US" sz="2600" smtClean="0"/>
              <a:t>) and </a:t>
            </a:r>
            <a:r>
              <a:rPr lang="en-US" sz="2600" dirty="0"/>
              <a:t>Homily 10 (On Psalm 1)</a:t>
            </a:r>
          </a:p>
          <a:p>
            <a:r>
              <a:rPr lang="en-US" sz="2600" dirty="0" smtClean="0"/>
              <a:t>Benedict </a:t>
            </a:r>
            <a:r>
              <a:rPr lang="en-US" sz="2600" dirty="0"/>
              <a:t>XVI, General Audiences 4 July 2007 and 1 August 2007, </a:t>
            </a:r>
            <a:r>
              <a:rPr lang="en-US" sz="2600" i="1" dirty="0"/>
              <a:t>Basil</a:t>
            </a:r>
          </a:p>
          <a:p>
            <a:pPr lvl="1"/>
            <a:r>
              <a:rPr lang="en-US" sz="2200" dirty="0">
                <a:hlinkClick r:id="rId2"/>
              </a:rPr>
              <a:t>http://www.vatican.va/holy_father/benedict_xvi/audiences/2007/documents/hf_ben-xvi_aud_20070704_en.html</a:t>
            </a:r>
            <a:endParaRPr lang="en-US" sz="2200" dirty="0"/>
          </a:p>
          <a:p>
            <a:pPr lvl="1"/>
            <a:r>
              <a:rPr lang="en-US" sz="2200" dirty="0"/>
              <a:t>http://www.vatican.va/holy_father/benedict_xvi/audiences/2007/documents/hf_ben-xvi_aud_20070801_en.html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were the </a:t>
            </a:r>
            <a:r>
              <a:rPr lang="en-US" dirty="0" err="1"/>
              <a:t>Cappadocians</a:t>
            </a:r>
            <a:endParaRPr lang="en-US" dirty="0"/>
          </a:p>
          <a:p>
            <a:r>
              <a:rPr lang="en-US" dirty="0"/>
              <a:t>Impact on development of theology of Trinity and liturgical </a:t>
            </a:r>
            <a:r>
              <a:rPr lang="en-US" dirty="0" smtClean="0"/>
              <a:t>developments</a:t>
            </a:r>
          </a:p>
          <a:p>
            <a:r>
              <a:rPr lang="en-US" dirty="0" smtClean="0"/>
              <a:t>Basil the Great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are Cappadocians?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St. Basil the Great, 329-379, bishop of Caesarea in Cappadocia, Asia Minor (now Kayseri in Turkey)</a:t>
            </a:r>
          </a:p>
          <a:p>
            <a:r>
              <a:rPr lang="en-US"/>
              <a:t>St. Gregory Nazianzus, 325-389, Patriarch of Constantinople</a:t>
            </a:r>
          </a:p>
          <a:p>
            <a:r>
              <a:rPr lang="en-US"/>
              <a:t>St. Gregory of Nyssa, 335-394, brother of Basil</a:t>
            </a:r>
          </a:p>
          <a:p>
            <a:r>
              <a:rPr lang="en-US"/>
              <a:t>[St. Macrina, older sister of Basil and Gregory]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Provinces of Empire</a:t>
            </a:r>
            <a:br>
              <a:rPr lang="en-US" sz="3800"/>
            </a:br>
            <a:r>
              <a:rPr lang="en-US" sz="2600"/>
              <a:t>www.unrv.com/roman-empire-map.php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7" name="Picture 5" descr="Roman Empire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8572500" cy="5191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Influences on Cappadocians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Basil and Gregory of Nyssa came from a devout Christian household; their father was a </a:t>
            </a:r>
            <a:r>
              <a:rPr lang="en-US" sz="2000" dirty="0" smtClean="0"/>
              <a:t>bishop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Gregory Nazianzus’ father was a bishop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Origen; especially through Gregory </a:t>
            </a:r>
            <a:r>
              <a:rPr lang="en-US" sz="2000" dirty="0" err="1"/>
              <a:t>Thaumaturgus</a:t>
            </a:r>
            <a:r>
              <a:rPr lang="en-US" sz="2000" dirty="0"/>
              <a:t> (Wonderworker), 213-275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Gregory </a:t>
            </a:r>
            <a:r>
              <a:rPr lang="en-US" sz="2000" dirty="0" err="1"/>
              <a:t>Thaumaturgus</a:t>
            </a:r>
            <a:r>
              <a:rPr lang="en-US" sz="2000" dirty="0"/>
              <a:t> was a native of Cappadocia who studied with Origen at </a:t>
            </a:r>
            <a:r>
              <a:rPr lang="en-US" sz="2000" dirty="0" smtClean="0"/>
              <a:t>Caesarea, </a:t>
            </a:r>
            <a:r>
              <a:rPr lang="en-US" sz="2000" dirty="0"/>
              <a:t>Palestine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Gregory was bishop of Pontus, reputation of performing </a:t>
            </a:r>
            <a:r>
              <a:rPr lang="en-US" sz="2000" dirty="0" smtClean="0"/>
              <a:t>miracles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Basil’s grandmother studied with St. Gregory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Basil and Gregory </a:t>
            </a:r>
            <a:r>
              <a:rPr lang="en-US" sz="2000" dirty="0" err="1"/>
              <a:t>Nazianzus</a:t>
            </a:r>
            <a:r>
              <a:rPr lang="en-US" sz="2000" dirty="0"/>
              <a:t> compiled a collection of Origen’s work known as the </a:t>
            </a:r>
            <a:r>
              <a:rPr lang="en-US" sz="2000" i="1" dirty="0" err="1"/>
              <a:t>Philokalia</a:t>
            </a:r>
            <a:endParaRPr lang="en-US" sz="2000" i="1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Both </a:t>
            </a:r>
            <a:r>
              <a:rPr lang="en-US" sz="2000" dirty="0"/>
              <a:t>Basil and Gregory </a:t>
            </a:r>
            <a:r>
              <a:rPr lang="en-US" sz="2000" dirty="0" err="1"/>
              <a:t>Nazianzus</a:t>
            </a:r>
            <a:r>
              <a:rPr lang="en-US" sz="2000" dirty="0"/>
              <a:t> studied classical philosophy at </a:t>
            </a:r>
            <a:r>
              <a:rPr lang="en-US" sz="2000" dirty="0" smtClean="0"/>
              <a:t>Athens; both travelled to Egypt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Gregory </a:t>
            </a:r>
            <a:r>
              <a:rPr lang="en-US" sz="2000" dirty="0" err="1"/>
              <a:t>Nazianzus</a:t>
            </a:r>
            <a:r>
              <a:rPr lang="en-US" sz="2000" dirty="0"/>
              <a:t> traveled to Alexandria, influenced by </a:t>
            </a:r>
            <a:r>
              <a:rPr lang="en-US" sz="2000" dirty="0" smtClean="0"/>
              <a:t>Athanasius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Basil visited Egyptian monasteries 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Basil </a:t>
            </a:r>
            <a:r>
              <a:rPr lang="en-US" dirty="0"/>
              <a:t>the Great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/>
          </a:p>
          <a:p>
            <a:pPr>
              <a:lnSpc>
                <a:spcPct val="80000"/>
              </a:lnSpc>
            </a:pPr>
            <a:r>
              <a:rPr lang="en-US" sz="2400"/>
              <a:t>Very important in development of Greek Christian spiritual practice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Rule for monastic orders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Divine Liturgy still in use</a:t>
            </a:r>
          </a:p>
          <a:p>
            <a:pPr>
              <a:lnSpc>
                <a:spcPct val="80000"/>
              </a:lnSpc>
            </a:pPr>
            <a:r>
              <a:rPr lang="en-US" sz="2400"/>
              <a:t>Wrote against the Arians, and also developed a theology of the Trinity, affirming the divinity of Son and Spirit</a:t>
            </a:r>
          </a:p>
          <a:p>
            <a:pPr>
              <a:lnSpc>
                <a:spcPct val="80000"/>
              </a:lnSpc>
            </a:pPr>
            <a:r>
              <a:rPr lang="en-US" sz="2400"/>
              <a:t>Wrote many homilies on Scripture; some of which were very influential on St. Ambrose of Milan who translated them into Latin</a:t>
            </a:r>
          </a:p>
          <a:p>
            <a:pPr>
              <a:lnSpc>
                <a:spcPct val="80000"/>
              </a:lnSpc>
            </a:pPr>
            <a:r>
              <a:rPr lang="en-US" sz="2400"/>
              <a:t>Famous for hospitals and monasteries that he established</a:t>
            </a:r>
          </a:p>
          <a:p>
            <a:pPr>
              <a:lnSpc>
                <a:spcPct val="80000"/>
              </a:lnSpc>
            </a:pPr>
            <a:r>
              <a:rPr lang="en-US" sz="2400"/>
              <a:t>Called ‘Great’ in his own lifetime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Basil’s Rule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Based on his visit to St. Pachomius as a young man</a:t>
            </a:r>
          </a:p>
          <a:p>
            <a:r>
              <a:rPr lang="en-US" sz="2600"/>
              <a:t>Really a series of questions and answers from ascetics to Basil, collected in the </a:t>
            </a:r>
            <a:r>
              <a:rPr lang="en-US" sz="2600" i="1"/>
              <a:t>Asceticon</a:t>
            </a:r>
          </a:p>
          <a:p>
            <a:r>
              <a:rPr lang="en-US" sz="2600"/>
              <a:t>Basil emphasizes importance of living in community</a:t>
            </a:r>
          </a:p>
          <a:p>
            <a:pPr lvl="1"/>
            <a:r>
              <a:rPr lang="en-US" sz="2200"/>
              <a:t>Doubts value of solitaries; </a:t>
            </a:r>
          </a:p>
          <a:p>
            <a:pPr lvl="1"/>
            <a:r>
              <a:rPr lang="en-US" sz="2200"/>
              <a:t>Need practice of love that community requires</a:t>
            </a:r>
          </a:p>
          <a:p>
            <a:pPr lvl="1"/>
            <a:r>
              <a:rPr lang="en-US" sz="2200"/>
              <a:t>‘Whose feet will you wash?’</a:t>
            </a:r>
          </a:p>
          <a:p>
            <a:r>
              <a:rPr lang="en-US" sz="2600"/>
              <a:t>No abbots; more like rule by elders (presbyters)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 on Wealth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Basil was explicitly concerned about dangers of wealth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Because of change in status of Christianity, many Christians were becoming wealthy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Cappadocia went through a severe famine in mid-4</a:t>
            </a:r>
            <a:r>
              <a:rPr lang="en-US" sz="2000" baseline="30000" dirty="0"/>
              <a:t>th</a:t>
            </a:r>
            <a:r>
              <a:rPr lang="en-US" sz="2000" dirty="0"/>
              <a:t> Century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Rich are given wealth as stewards of God’s creation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Money will be left behind after death, but not good works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Not sharing good things is comparable to murder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Give to the poor, and make God your debtor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Most famous sermon was </a:t>
            </a:r>
            <a:r>
              <a:rPr lang="en-US" sz="2100" i="1" dirty="0"/>
              <a:t>Sermon to Rich</a:t>
            </a:r>
            <a:r>
              <a:rPr lang="en-US" sz="2100" dirty="0"/>
              <a:t> on Luke </a:t>
            </a:r>
            <a:r>
              <a:rPr lang="en-US" sz="2100" dirty="0" smtClean="0"/>
              <a:t>12:15, </a:t>
            </a:r>
            <a:r>
              <a:rPr lang="en-US" sz="1800" i="1" dirty="0"/>
              <a:t>Then he said to them, “Watch out! Be on your guard against all kinds of greed; life does not consist in an abundance of possessions</a:t>
            </a:r>
            <a:r>
              <a:rPr lang="en-US" sz="1800" i="1" dirty="0" smtClean="0"/>
              <a:t>.  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1700" dirty="0"/>
              <a:t>Copied word for word by Ambrose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Profound impact on John Chrysostom</a:t>
            </a:r>
          </a:p>
          <a:p>
            <a:pPr>
              <a:lnSpc>
                <a:spcPct val="90000"/>
              </a:lnSpc>
            </a:pP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Basil and the Holy Spirit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his works against the Arians, Basil also offers a strong defense not only of the person and divinity of the Son, but also of the Spirit</a:t>
            </a:r>
          </a:p>
          <a:p>
            <a:r>
              <a:rPr lang="en-US"/>
              <a:t>Writes </a:t>
            </a:r>
            <a:r>
              <a:rPr lang="en-US" i="1"/>
              <a:t>On the Holy Spirit</a:t>
            </a:r>
            <a:r>
              <a:rPr lang="en-US"/>
              <a:t> in 375</a:t>
            </a:r>
          </a:p>
          <a:p>
            <a:pPr lvl="1"/>
            <a:r>
              <a:rPr lang="en-US"/>
              <a:t>Deity of Son and Spirit revealed in Church’s liturgy</a:t>
            </a:r>
          </a:p>
          <a:p>
            <a:pPr lvl="1"/>
            <a:r>
              <a:rPr lang="en-US"/>
              <a:t>Importance of the epiclesis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1947</TotalTime>
  <Words>751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Edge</vt:lpstr>
      <vt:lpstr>Lecture 15: Introduction to Cappadocians</vt:lpstr>
      <vt:lpstr>Introduction</vt:lpstr>
      <vt:lpstr>Who are Cappadocians?</vt:lpstr>
      <vt:lpstr>Provinces of Empire www.unrv.com/roman-empire-map.php</vt:lpstr>
      <vt:lpstr>Influences on Cappadocians</vt:lpstr>
      <vt:lpstr>St. Basil the Great</vt:lpstr>
      <vt:lpstr>Basil’s Rule</vt:lpstr>
      <vt:lpstr>Basil on Wealth</vt:lpstr>
      <vt:lpstr>Basil and the Holy Spirit</vt:lpstr>
      <vt:lpstr>Basil’s Hexameron, Homily 1</vt:lpstr>
      <vt:lpstr>Basil’s Homily 10 on Psalm 1</vt:lpstr>
      <vt:lpstr>Assignment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Cappadocians</dc:title>
  <dc:creator>ann orlando</dc:creator>
  <cp:lastModifiedBy>AOrlando</cp:lastModifiedBy>
  <cp:revision>54</cp:revision>
  <dcterms:created xsi:type="dcterms:W3CDTF">2005-08-27T09:38:07Z</dcterms:created>
  <dcterms:modified xsi:type="dcterms:W3CDTF">2019-10-19T09:49:44Z</dcterms:modified>
</cp:coreProperties>
</file>