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sldIdLst>
    <p:sldId id="256" r:id="rId2"/>
    <p:sldId id="261" r:id="rId3"/>
    <p:sldId id="276" r:id="rId4"/>
    <p:sldId id="275" r:id="rId5"/>
    <p:sldId id="263" r:id="rId6"/>
    <p:sldId id="262" r:id="rId7"/>
    <p:sldId id="264" r:id="rId8"/>
    <p:sldId id="265" r:id="rId9"/>
    <p:sldId id="278" r:id="rId10"/>
    <p:sldId id="279" r:id="rId11"/>
    <p:sldId id="266" r:id="rId12"/>
    <p:sldId id="273" r:id="rId13"/>
    <p:sldId id="267" r:id="rId14"/>
    <p:sldId id="274" r:id="rId15"/>
    <p:sldId id="272" r:id="rId16"/>
    <p:sldId id="280" r:id="rId17"/>
    <p:sldId id="281" r:id="rId18"/>
    <p:sldId id="282" r:id="rId19"/>
    <p:sldId id="283" r:id="rId20"/>
    <p:sldId id="284" r:id="rId21"/>
    <p:sldId id="269" r:id="rId22"/>
    <p:sldId id="26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8E4AC3-1973-44B5-B63E-28C4E214A6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8321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9DC27F6-AE7F-49B1-81B8-25C4836663C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6210D-D2CD-49B0-8491-B18CF92D6E8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59D739-12BE-44CB-81AB-75C327A504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B68E-13D0-44EF-89FB-3159B2803B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12286-8A26-4AB7-B46B-54FD50A627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598E60-F82E-48BE-A205-4460EEB6557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325EEC-5171-4F1A-875B-05DC381CA00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D72E7-2B10-4F09-AB34-2BF48E2939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1908A-472A-460C-9E71-8537F9C1A74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DAEAA-CE7C-4CA5-BF31-DE61270211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D702C-DD54-4D3F-9620-276DE6A553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31DFC3AB-EC98-4875-898A-95F664FFB3C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hsu.edu/artssciences/asfaculty/dsalomon/nyssa/songcompar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62A1912-EF1C-4FB0-BEC4-EF7E1F8D422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Lecture 16: </a:t>
            </a:r>
            <a:r>
              <a:rPr lang="en-US" sz="4400" dirty="0" smtClean="0"/>
              <a:t>Gregory of Nazianzus and Gregory of Nyssa</a:t>
            </a:r>
            <a:endParaRPr lang="en-US" sz="4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24 </a:t>
            </a:r>
            <a:r>
              <a:rPr lang="en-US" dirty="0"/>
              <a:t>October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627B-554C-47F5-BF72-EFAB1BA7634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Third Theological Oration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Focus on the Son</a:t>
            </a:r>
          </a:p>
          <a:p>
            <a:r>
              <a:rPr lang="en-US"/>
              <a:t>Gregory addresses 10 Arian philosophical arguments for creation of Son</a:t>
            </a:r>
          </a:p>
          <a:p>
            <a:pPr lvl="1"/>
            <a:r>
              <a:rPr lang="en-US"/>
              <a:t>Whether or not the Son is eternal</a:t>
            </a:r>
          </a:p>
          <a:p>
            <a:pPr lvl="1"/>
            <a:r>
              <a:rPr lang="en-US"/>
              <a:t>Relationship between God and the Word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F10-16D7-411A-9457-99AEAFFEB1E7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Fourth Theological Oration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An analysis of 10 Arian Scriptural texts and arguments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Note many of these texts, especially NT texts are focus of many current debates;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Historical Jesus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Christology from below</a:t>
            </a:r>
          </a:p>
          <a:p>
            <a:pPr>
              <a:lnSpc>
                <a:spcPct val="90000"/>
              </a:lnSpc>
            </a:pPr>
            <a:r>
              <a:rPr lang="en-US" sz="2100"/>
              <a:t>Note he starts with Prov. 8:22 (2)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Distinction between begotten and created (2)</a:t>
            </a:r>
          </a:p>
          <a:p>
            <a:pPr>
              <a:lnSpc>
                <a:spcPct val="90000"/>
              </a:lnSpc>
            </a:pPr>
            <a:r>
              <a:rPr lang="en-US" sz="2100"/>
              <a:t>God became man that man might become deified (3)</a:t>
            </a:r>
          </a:p>
          <a:p>
            <a:pPr>
              <a:lnSpc>
                <a:spcPct val="90000"/>
              </a:lnSpc>
            </a:pPr>
            <a:r>
              <a:rPr lang="en-US" sz="2100"/>
              <a:t>Son, representing us, is subject to the Father; note interpretation of Ps 22 on Cross (5)</a:t>
            </a:r>
          </a:p>
          <a:p>
            <a:pPr>
              <a:lnSpc>
                <a:spcPct val="90000"/>
              </a:lnSpc>
            </a:pPr>
            <a:r>
              <a:rPr lang="en-US" sz="2100"/>
              <a:t>Eschaton as time of restitution (6)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3F90D-7E15-42E1-BEAF-9D32FF4FE43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Fourth Theological Oration (cont.)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Son has his being with the Father; acts on his own authority (11)</a:t>
            </a:r>
          </a:p>
          <a:p>
            <a:r>
              <a:rPr lang="en-US" sz="2600"/>
              <a:t>Son does not have a will separate from Father (12)</a:t>
            </a:r>
          </a:p>
          <a:p>
            <a:r>
              <a:rPr lang="en-US" sz="2600"/>
              <a:t>Son has infinite knowledge as God; but human knowledge is limited (15, 16)</a:t>
            </a:r>
          </a:p>
          <a:p>
            <a:r>
              <a:rPr lang="en-US" sz="2600"/>
              <a:t>Limitation of words in describing Deity (17)</a:t>
            </a:r>
          </a:p>
          <a:p>
            <a:r>
              <a:rPr lang="en-US" sz="2600"/>
              <a:t>Relation between Father and Son; Nicene Creed (20)</a:t>
            </a:r>
          </a:p>
          <a:p>
            <a:r>
              <a:rPr lang="en-US" sz="2600"/>
              <a:t>Names for Second Person of Trinity, divine and human (20, 21)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4D419-87E9-4A3F-B393-B8E1FAE4928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Fifth Theological Oration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700"/>
              <a:t>Proper understanding of Holy Spirit (1)</a:t>
            </a:r>
          </a:p>
          <a:p>
            <a:pPr>
              <a:lnSpc>
                <a:spcPct val="80000"/>
              </a:lnSpc>
            </a:pPr>
            <a:r>
              <a:rPr lang="en-US" sz="1700"/>
              <a:t>Against those who interpret Scripture by the letter (3)</a:t>
            </a:r>
          </a:p>
          <a:p>
            <a:pPr lvl="1">
              <a:lnSpc>
                <a:spcPct val="80000"/>
              </a:lnSpc>
            </a:pPr>
            <a:r>
              <a:rPr lang="en-US" sz="1500"/>
              <a:t>Attribute names to Holy Spirit</a:t>
            </a:r>
          </a:p>
          <a:p>
            <a:pPr lvl="1">
              <a:lnSpc>
                <a:spcPct val="80000"/>
              </a:lnSpc>
            </a:pPr>
            <a:r>
              <a:rPr lang="en-US" sz="1500"/>
              <a:t>God the Trinity: out of light, light, in light</a:t>
            </a:r>
          </a:p>
          <a:p>
            <a:pPr>
              <a:lnSpc>
                <a:spcPct val="80000"/>
              </a:lnSpc>
            </a:pPr>
            <a:r>
              <a:rPr lang="en-US" sz="1700"/>
              <a:t>Holy Spirit is of the essence of God, not an activity of God (6)</a:t>
            </a:r>
          </a:p>
          <a:p>
            <a:pPr>
              <a:lnSpc>
                <a:spcPct val="80000"/>
              </a:lnSpc>
            </a:pPr>
            <a:r>
              <a:rPr lang="en-US" sz="1700"/>
              <a:t>Spirit proceeds from Father; but beyond human understanding; this a mystery (8)</a:t>
            </a:r>
          </a:p>
          <a:p>
            <a:pPr>
              <a:lnSpc>
                <a:spcPct val="80000"/>
              </a:lnSpc>
            </a:pPr>
            <a:r>
              <a:rPr lang="en-US" sz="1700"/>
              <a:t>There is no deficiency in any of persons of Trinity; Trinity represents their relationship (9)</a:t>
            </a:r>
          </a:p>
          <a:p>
            <a:pPr>
              <a:lnSpc>
                <a:spcPct val="80000"/>
              </a:lnSpc>
            </a:pPr>
            <a:r>
              <a:rPr lang="en-US" sz="1700"/>
              <a:t>Use of analogy, and limits of analogy in trying to understand Trinity (11)</a:t>
            </a:r>
          </a:p>
          <a:p>
            <a:pPr>
              <a:lnSpc>
                <a:spcPct val="80000"/>
              </a:lnSpc>
            </a:pPr>
            <a:r>
              <a:rPr lang="en-US" sz="1700"/>
              <a:t>But we are not Tritheists (13, 14)</a:t>
            </a:r>
          </a:p>
          <a:p>
            <a:pPr lvl="1">
              <a:lnSpc>
                <a:spcPct val="80000"/>
              </a:lnSpc>
            </a:pPr>
            <a:r>
              <a:rPr lang="en-US" sz="1500"/>
              <a:t>God undivided in three Persons</a:t>
            </a:r>
          </a:p>
          <a:p>
            <a:pPr>
              <a:lnSpc>
                <a:spcPct val="80000"/>
              </a:lnSpc>
            </a:pPr>
            <a:r>
              <a:rPr lang="en-US" sz="1700"/>
              <a:t>Comparison with humans; common human nature (15)</a:t>
            </a:r>
          </a:p>
          <a:p>
            <a:pPr lvl="1">
              <a:lnSpc>
                <a:spcPct val="80000"/>
              </a:lnSpc>
            </a:pPr>
            <a:r>
              <a:rPr lang="en-US" sz="1500"/>
              <a:t>We are compounded</a:t>
            </a:r>
          </a:p>
          <a:p>
            <a:pPr lvl="1">
              <a:lnSpc>
                <a:spcPct val="80000"/>
              </a:lnSpc>
            </a:pPr>
            <a:r>
              <a:rPr lang="en-US" sz="1500"/>
              <a:t>We are separate individuals; unequal in status</a:t>
            </a:r>
          </a:p>
          <a:p>
            <a:pPr>
              <a:lnSpc>
                <a:spcPct val="80000"/>
              </a:lnSpc>
            </a:pPr>
            <a:r>
              <a:rPr lang="en-US" sz="1700"/>
              <a:t>How to count things that are of one substance, but multiple instances of them (19)</a:t>
            </a:r>
          </a:p>
          <a:p>
            <a:pPr>
              <a:lnSpc>
                <a:spcPct val="80000"/>
              </a:lnSpc>
            </a:pPr>
            <a:r>
              <a:rPr lang="en-US" sz="1700"/>
              <a:t>Allegorical interpretation of Scripture (21)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7A2C-D98B-46D0-8AE3-B96DB5A40493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Fifth Theological Oration (cont.)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Two Testaments (25)</a:t>
            </a:r>
          </a:p>
          <a:p>
            <a:pPr lvl="1"/>
            <a:r>
              <a:rPr lang="en-US"/>
              <a:t>From idols to law</a:t>
            </a:r>
          </a:p>
          <a:p>
            <a:pPr lvl="1"/>
            <a:r>
              <a:rPr lang="en-US"/>
              <a:t>From law to Gospel</a:t>
            </a:r>
          </a:p>
          <a:p>
            <a:r>
              <a:rPr lang="en-US"/>
              <a:t>OT declares Father openly, Son obscurely. NT declares Son openly, Spirit obscurely (26)</a:t>
            </a:r>
          </a:p>
          <a:p>
            <a:r>
              <a:rPr lang="en-US"/>
              <a:t>Spirit guides in interpretation (27)</a:t>
            </a:r>
          </a:p>
          <a:p>
            <a:r>
              <a:rPr lang="en-US"/>
              <a:t>Nothing on earth can be compared to Trinity (31, 32)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58B65-3F6B-435B-937F-23E508F8703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Poems by Gregory Nazianzus</a:t>
            </a:r>
            <a:br>
              <a:rPr lang="en-US"/>
            </a:br>
            <a:r>
              <a:rPr lang="en-US" sz="2600"/>
              <a:t>www.mklangl.com/gregpoem1.html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500" b="1"/>
              <a:t>A MORNING PRAYER.</a:t>
            </a:r>
            <a:endParaRPr lang="en-US" sz="15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5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Tis dawn: to God I lift my hand,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To regulate my way;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My passions rule, and unmoved stand,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And give to Thee the day:</a:t>
            </a:r>
            <a:endParaRPr lang="en-US" sz="15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/>
              <a:t> </a:t>
            </a:r>
            <a:endParaRPr lang="en-US" sz="15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Not one dark word or deed of sin,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Nor one base thought allow;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But watch all avenues within,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And wholly keep my vow.</a:t>
            </a:r>
            <a:endParaRPr lang="en-US" sz="15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5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Shamed were my age, should I decline;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Shamed were Thy table too,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At which I stand:--the will is mine: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Give grace, my Christ, to do.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500" b="1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500" b="1"/>
              <a:t>A HYMN AT NIGHT, AFTER FAILURE TO KEEP VOW,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O Thou, the Word of truth divine!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All light I have not been,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Nor kept the day as wholly Thine;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For Thou dark spots hast seen.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The day is down: night hath prevailed: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My Lord I have belied;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I vowed, and thought to do, but failed;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My steps did somewhere slide.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There came a darkness from below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Obscuring safety's way.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Thy light, O Christ, again bestow;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 b="1"/>
              <a:t>Turn darkness into day.</a:t>
            </a:r>
          </a:p>
          <a:p>
            <a:pPr>
              <a:lnSpc>
                <a:spcPct val="80000"/>
              </a:lnSpc>
            </a:pPr>
            <a:endParaRPr lang="en-US" sz="1500"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0824-AEB8-42A4-A324-41AAF82A7BAE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Gregory of Nyssa, d. 385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Younger brother of Basil and Macrina</a:t>
            </a:r>
          </a:p>
          <a:p>
            <a:r>
              <a:rPr lang="en-US" sz="2600"/>
              <a:t>Married (perhaps to sister of Gregory Nazianzus??)</a:t>
            </a:r>
          </a:p>
          <a:p>
            <a:r>
              <a:rPr lang="en-US" sz="2600"/>
              <a:t>May have been bishop of Nyssa; wrote catechetical instructions</a:t>
            </a:r>
          </a:p>
          <a:p>
            <a:r>
              <a:rPr lang="en-US" sz="2600"/>
              <a:t>Philosophically very influenced by Origen and NeoPlatonism</a:t>
            </a:r>
          </a:p>
          <a:p>
            <a:r>
              <a:rPr lang="en-US" sz="2600"/>
              <a:t>Also very deeply influenced by his sister, Macrina</a:t>
            </a:r>
          </a:p>
          <a:p>
            <a:pPr lvl="1"/>
            <a:r>
              <a:rPr lang="en-US" sz="2200" i="1"/>
              <a:t>Life of Macrina</a:t>
            </a:r>
          </a:p>
          <a:p>
            <a:pPr lvl="1"/>
            <a:r>
              <a:rPr lang="en-US" sz="2200"/>
              <a:t>Macrina as The Teacher in </a:t>
            </a:r>
            <a:r>
              <a:rPr lang="en-US" sz="2200" i="1"/>
              <a:t>On the Resurrection</a:t>
            </a: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35880606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BF6-36BF-42F1-A78E-2BA93CE56B61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NeoPlatonism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Philosophy developed by Plotinus (204-270)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Alexandrian philosopher; contemporary of Origen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Extended aspects of Plato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Work is preserved in the </a:t>
            </a:r>
            <a:r>
              <a:rPr lang="en-US" sz="2000" i="1"/>
              <a:t>Enneads</a:t>
            </a:r>
          </a:p>
          <a:p>
            <a:pPr>
              <a:lnSpc>
                <a:spcPct val="90000"/>
              </a:lnSpc>
            </a:pPr>
            <a:r>
              <a:rPr lang="en-US" sz="2100"/>
              <a:t>Emphasis on God as One,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The One as self-caused and cause of everything in universe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The One is exquisitely, beautifully simple (i.e., without complexity); the One is completely Good</a:t>
            </a:r>
          </a:p>
          <a:p>
            <a:pPr>
              <a:lnSpc>
                <a:spcPct val="90000"/>
              </a:lnSpc>
            </a:pPr>
            <a:r>
              <a:rPr lang="en-US" sz="2100"/>
              <a:t>Matter, as caused by One is good; therefore, evil must be what is limited or absence of being</a:t>
            </a:r>
          </a:p>
          <a:p>
            <a:pPr>
              <a:lnSpc>
                <a:spcPct val="90000"/>
              </a:lnSpc>
            </a:pPr>
            <a:r>
              <a:rPr lang="en-US" sz="2100"/>
              <a:t>Man as a rational creature finds his true happiness in unity with the One; moving from the limiting material to the unbounded simple, beautiful good One</a:t>
            </a:r>
          </a:p>
          <a:p>
            <a:pPr>
              <a:lnSpc>
                <a:spcPct val="90000"/>
              </a:lnSpc>
            </a:pPr>
            <a:endParaRPr lang="en-US" sz="2100"/>
          </a:p>
        </p:txBody>
      </p:sp>
    </p:spTree>
    <p:extLst>
      <p:ext uri="{BB962C8B-B14F-4D97-AF65-F5344CB8AC3E}">
        <p14:creationId xmlns:p14="http://schemas.microsoft.com/office/powerpoint/2010/main" val="14520936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2487F-EF57-49A6-822C-3C8DEBB577E7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Influence of NeoPlatonism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Cannot be over-stated</a:t>
            </a:r>
          </a:p>
          <a:p>
            <a:pPr>
              <a:lnSpc>
                <a:spcPct val="80000"/>
              </a:lnSpc>
            </a:pPr>
            <a:r>
              <a:rPr lang="en-US" sz="2600"/>
              <a:t>The development of both Greek and Latin Christianity through the Middle Ages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Group of learned Christian converts in Italy, including Augustine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Questions about Aquinas: he seemed to abandon neoPlatonism as a philosophical method for Aristotle; 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Aquinas’ contemporary, Bonaventure, relied very much on neoPlatonism</a:t>
            </a:r>
          </a:p>
          <a:p>
            <a:pPr>
              <a:lnSpc>
                <a:spcPct val="80000"/>
              </a:lnSpc>
            </a:pPr>
            <a:r>
              <a:rPr lang="en-US" sz="2600"/>
              <a:t>After the Third Century, when subsequent philosophers and theologians refer to the “Platonists”, almost always referring to what we now refer to as NeoPlatonists</a:t>
            </a:r>
          </a:p>
        </p:txBody>
      </p:sp>
    </p:spTree>
    <p:extLst>
      <p:ext uri="{BB962C8B-B14F-4D97-AF65-F5344CB8AC3E}">
        <p14:creationId xmlns:p14="http://schemas.microsoft.com/office/powerpoint/2010/main" val="1065303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5F1F1-B719-4F39-BE69-4DE69885C4C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Plotinus (</a:t>
            </a:r>
            <a:r>
              <a:rPr lang="en-US" sz="3800" i="1"/>
              <a:t>Enneads) </a:t>
            </a:r>
            <a:r>
              <a:rPr lang="en-US" sz="3800"/>
              <a:t>and Gregory of Nyssa (</a:t>
            </a:r>
            <a:r>
              <a:rPr lang="en-US" sz="3800" i="1"/>
              <a:t>Inscription of the Psalms)</a:t>
            </a:r>
            <a:r>
              <a:rPr lang="en-US" sz="3800"/>
              <a:t> on Ascent to God</a:t>
            </a:r>
          </a:p>
        </p:txBody>
      </p:sp>
      <p:graphicFrame>
        <p:nvGraphicFramePr>
          <p:cNvPr id="19459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752600" y="1524000"/>
          <a:ext cx="6173788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Document" r:id="rId3" imgW="5639668" imgH="4211549" progId="Word.Document.8">
                  <p:embed/>
                </p:oleObj>
              </mc:Choice>
              <mc:Fallback>
                <p:oleObj name="Document" r:id="rId3" imgW="5639668" imgH="421154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524000"/>
                        <a:ext cx="6173788" cy="461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663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E9FCC-BC22-4B12-9E55-F089DBD9400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Gregory Nazianzus, 329-389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500"/>
              <a:t>Knew Athanasius as a young man; wrote a funeral oration for Athanasius</a:t>
            </a:r>
          </a:p>
          <a:p>
            <a:r>
              <a:rPr lang="en-US" sz="2500"/>
              <a:t>Very close friend of Basil; studied in Athens with him</a:t>
            </a:r>
          </a:p>
          <a:p>
            <a:r>
              <a:rPr lang="en-US" sz="2500"/>
              <a:t>Great rhetorician</a:t>
            </a:r>
          </a:p>
          <a:p>
            <a:r>
              <a:rPr lang="en-US" sz="2500"/>
              <a:t>Sermons on Christology and Trinity very influential</a:t>
            </a:r>
          </a:p>
          <a:p>
            <a:pPr lvl="1"/>
            <a:r>
              <a:rPr lang="en-US" sz="2400"/>
              <a:t>St. Jerome was his disciple in Constantinople</a:t>
            </a:r>
            <a:endParaRPr lang="en-US" sz="2500"/>
          </a:p>
          <a:p>
            <a:r>
              <a:rPr lang="en-US" sz="2500"/>
              <a:t>Took up residence in a monastery in Constantinople so he could pray and study</a:t>
            </a:r>
          </a:p>
          <a:p>
            <a:r>
              <a:rPr lang="en-US" sz="2500"/>
              <a:t>Known as ‘The Theologian’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21DD-1D0C-4A00-804A-B15D7E66385C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Gregory of Nyssa </a:t>
            </a:r>
            <a:br>
              <a:rPr lang="en-US" sz="3800"/>
            </a:br>
            <a:r>
              <a:rPr lang="en-US" sz="3800" i="1"/>
              <a:t>Commentary on Song of Songs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/>
              <a:t>Prolog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Written to a group of religious women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Need to consider the allegorical meaning of Scripture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Based on Origen</a:t>
            </a:r>
          </a:p>
          <a:p>
            <a:pPr>
              <a:lnSpc>
                <a:spcPct val="80000"/>
              </a:lnSpc>
            </a:pPr>
            <a:r>
              <a:rPr lang="en-US" sz="1900"/>
              <a:t>Homily 1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Christ used Solomon, wisest of all kings, to speak to us in </a:t>
            </a:r>
            <a:r>
              <a:rPr lang="en-US" sz="1700" i="1"/>
              <a:t>Proverbs</a:t>
            </a:r>
            <a:r>
              <a:rPr lang="en-US" sz="1700"/>
              <a:t>, </a:t>
            </a:r>
            <a:r>
              <a:rPr lang="en-US" sz="1700" i="1"/>
              <a:t>Ecclesiastes</a:t>
            </a:r>
            <a:r>
              <a:rPr lang="en-US" sz="1700"/>
              <a:t>, and </a:t>
            </a:r>
            <a:r>
              <a:rPr lang="en-US" sz="1700" i="1"/>
              <a:t>Song of Songs</a:t>
            </a:r>
          </a:p>
          <a:p>
            <a:pPr lvl="2">
              <a:lnSpc>
                <a:spcPct val="80000"/>
              </a:lnSpc>
            </a:pPr>
            <a:r>
              <a:rPr lang="en-US" sz="1500" i="1"/>
              <a:t>Proverbs</a:t>
            </a:r>
            <a:r>
              <a:rPr lang="en-US" sz="1500"/>
              <a:t> for young</a:t>
            </a:r>
          </a:p>
          <a:p>
            <a:pPr lvl="2">
              <a:lnSpc>
                <a:spcPct val="80000"/>
              </a:lnSpc>
            </a:pPr>
            <a:r>
              <a:rPr lang="en-US" sz="1500" i="1"/>
              <a:t>Ecclesiastes</a:t>
            </a:r>
            <a:r>
              <a:rPr lang="en-US" sz="1500"/>
              <a:t> for those ready to embrace virtue and leave behind material world (vanities)</a:t>
            </a:r>
          </a:p>
          <a:p>
            <a:pPr lvl="1">
              <a:lnSpc>
                <a:spcPct val="80000"/>
              </a:lnSpc>
            </a:pPr>
            <a:r>
              <a:rPr lang="en-US" sz="1700" i="1"/>
              <a:t>Song of Songs</a:t>
            </a:r>
            <a:r>
              <a:rPr lang="en-US" sz="1700"/>
              <a:t> teaches us mystery of mysteries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Become passionless using words of passion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After resurrection, passions of flesh will no longer disturb the soul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Allegorical understanding of first line</a:t>
            </a:r>
          </a:p>
          <a:p>
            <a:pPr>
              <a:lnSpc>
                <a:spcPct val="80000"/>
              </a:lnSpc>
            </a:pPr>
            <a:r>
              <a:rPr lang="en-US" sz="1900"/>
              <a:t>See </a:t>
            </a:r>
            <a:r>
              <a:rPr lang="en-US" sz="1500">
                <a:hlinkClick r:id="rId2"/>
              </a:rPr>
              <a:t>www.bhsu.edu/artssciences/asfaculty/dsalomon/nyssa/songcompar.html</a:t>
            </a:r>
            <a:r>
              <a:rPr lang="en-US" sz="1500"/>
              <a:t> </a:t>
            </a:r>
            <a:r>
              <a:rPr lang="en-US" sz="1900"/>
              <a:t>for a comparison of Origen, Gregory of Nyssa and Bernard of Clairvaux on </a:t>
            </a:r>
            <a:r>
              <a:rPr lang="en-US" sz="1900" i="1"/>
              <a:t>Song of Songs</a:t>
            </a:r>
            <a:endParaRPr lang="en-US" sz="1900"/>
          </a:p>
        </p:txBody>
      </p:sp>
    </p:spTree>
    <p:extLst>
      <p:ext uri="{BB962C8B-B14F-4D97-AF65-F5344CB8AC3E}">
        <p14:creationId xmlns:p14="http://schemas.microsoft.com/office/powerpoint/2010/main" val="41470781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BE0CB-3F83-42A5-AA2F-DD4CB3146F15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Another rising ‘philosophy’ of the period: Manicheaism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Founded by Mani, Persian contemporary of Plotinus</a:t>
            </a:r>
          </a:p>
          <a:p>
            <a:r>
              <a:rPr lang="en-US" sz="2600"/>
              <a:t>Many gnostic elements</a:t>
            </a:r>
          </a:p>
          <a:p>
            <a:pPr lvl="1"/>
            <a:r>
              <a:rPr lang="en-US" sz="2200"/>
              <a:t>Secret knowledge </a:t>
            </a:r>
          </a:p>
          <a:p>
            <a:pPr lvl="1"/>
            <a:r>
              <a:rPr lang="en-US" sz="2200"/>
              <a:t>‘solves’ theodicy problem with two gods</a:t>
            </a:r>
          </a:p>
          <a:p>
            <a:pPr lvl="1"/>
            <a:r>
              <a:rPr lang="en-US" sz="2200"/>
              <a:t>Synchristic: mixture of Christianity, Hinduism, Zoroastrianism</a:t>
            </a:r>
          </a:p>
          <a:p>
            <a:r>
              <a:rPr lang="en-US" sz="2600"/>
              <a:t>Becomes very popular in fourth century; most famous hearer (catechumen) : Augustine</a:t>
            </a:r>
          </a:p>
          <a:p>
            <a:r>
              <a:rPr lang="en-US" sz="2600"/>
              <a:t>Still viable in 11</a:t>
            </a:r>
            <a:r>
              <a:rPr lang="en-US" sz="2600" baseline="30000"/>
              <a:t>th</a:t>
            </a:r>
            <a:r>
              <a:rPr lang="en-US" sz="2600"/>
              <a:t> Century: St. Dominic founds Order of Preachers to preach against their heirs (Cathars)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0032-3070-45D0-B0EB-20329D5991EE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Gregory Nazianzus, </a:t>
            </a:r>
            <a:r>
              <a:rPr lang="en-US" sz="2600" i="1" dirty="0"/>
              <a:t>Theological Orations 1, 4, 5</a:t>
            </a:r>
            <a:r>
              <a:rPr lang="en-US" sz="2600" dirty="0"/>
              <a:t> p 128-135; 177-214.</a:t>
            </a:r>
          </a:p>
          <a:p>
            <a:r>
              <a:rPr lang="en-US" sz="2600" dirty="0"/>
              <a:t>Gregory of Nyssa, </a:t>
            </a:r>
            <a:r>
              <a:rPr lang="en-US" sz="2600" i="1" dirty="0"/>
              <a:t>Commentary on the Song of Songs </a:t>
            </a:r>
            <a:r>
              <a:rPr lang="en-US" sz="2600" dirty="0"/>
              <a:t>Prolog and First Homily</a:t>
            </a:r>
            <a:r>
              <a:rPr lang="en-US" sz="2600" i="1" dirty="0"/>
              <a:t> </a:t>
            </a:r>
            <a:r>
              <a:rPr lang="en-US" sz="2600" dirty="0"/>
              <a:t>p. 35-56</a:t>
            </a:r>
          </a:p>
          <a:p>
            <a:r>
              <a:rPr lang="en-US" sz="2600" dirty="0"/>
              <a:t>CCC 2670-2685, Holy Spirit and Prayer</a:t>
            </a:r>
          </a:p>
          <a:p>
            <a:r>
              <a:rPr lang="en-US" sz="2600" dirty="0"/>
              <a:t>Benedict XVI, General Audiences, </a:t>
            </a:r>
            <a:r>
              <a:rPr lang="en-US" sz="2600" i="1" dirty="0"/>
              <a:t>Gregory Nazianzus</a:t>
            </a:r>
            <a:r>
              <a:rPr lang="en-US" sz="2600" dirty="0"/>
              <a:t>, 8 August 2007, 22 August 2007</a:t>
            </a:r>
          </a:p>
          <a:p>
            <a:r>
              <a:rPr lang="en-US" sz="2600" dirty="0"/>
              <a:t>Benedict XVI, General Audiences, Gregory of Nyssa, 29 August 2007, 5 September 2007</a:t>
            </a:r>
          </a:p>
          <a:p>
            <a:r>
              <a:rPr lang="en-US" sz="2600" dirty="0"/>
              <a:t>Write short paper on one of the </a:t>
            </a:r>
            <a:r>
              <a:rPr lang="en-US" sz="2600" dirty="0" smtClean="0"/>
              <a:t>Cappadocian readings</a:t>
            </a:r>
            <a:endParaRPr lang="en-US" sz="26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6A3E-B43E-48C3-8E79-892F34FD480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De Fuga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500" dirty="0"/>
              <a:t>His father tried to ordain him a priest, and Basil encouraged him to be ordained, but fled because Gregory felt himself unworthy</a:t>
            </a:r>
          </a:p>
          <a:p>
            <a:r>
              <a:rPr lang="en-US" sz="2400" dirty="0"/>
              <a:t>Wrote </a:t>
            </a:r>
            <a:r>
              <a:rPr lang="en-US" sz="2400" i="1" dirty="0"/>
              <a:t>De </a:t>
            </a:r>
            <a:r>
              <a:rPr lang="en-US" sz="2400" i="1" dirty="0" err="1"/>
              <a:t>Fuga</a:t>
            </a:r>
            <a:r>
              <a:rPr lang="en-US" sz="2400" i="1" dirty="0"/>
              <a:t>; </a:t>
            </a:r>
            <a:r>
              <a:rPr lang="en-US" sz="2400" dirty="0"/>
              <a:t>trying to defend his flight to Basil</a:t>
            </a:r>
          </a:p>
          <a:p>
            <a:pPr lvl="1"/>
            <a:r>
              <a:rPr lang="en-US" sz="2400" dirty="0"/>
              <a:t>Wanted to lead a Christian philosophical life of study</a:t>
            </a:r>
            <a:endParaRPr lang="en-US" sz="2400" i="1" dirty="0"/>
          </a:p>
          <a:p>
            <a:pPr lvl="1"/>
            <a:r>
              <a:rPr lang="en-US" sz="2400" dirty="0"/>
              <a:t>Described responsibilities of priesthood and bishops</a:t>
            </a:r>
          </a:p>
          <a:p>
            <a:r>
              <a:rPr lang="en-US" sz="2400" dirty="0"/>
              <a:t>Very influential on </a:t>
            </a:r>
            <a:r>
              <a:rPr lang="en-US" sz="2400" dirty="0" smtClean="0"/>
              <a:t>St. John </a:t>
            </a:r>
            <a:r>
              <a:rPr lang="en-US" sz="2400" dirty="0"/>
              <a:t>Chrysostom and Pope St. Gregory the Great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289D-D02C-4514-A66E-AF547A22298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Gregory of Nazianzus and Theodosius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Recall that several of Constantine’s successors had been Arians</a:t>
            </a:r>
          </a:p>
          <a:p>
            <a:pPr lvl="1"/>
            <a:r>
              <a:rPr lang="en-US" sz="2200" dirty="0"/>
              <a:t>Constantinople had an Arian </a:t>
            </a:r>
            <a:r>
              <a:rPr lang="en-US" sz="2200" dirty="0" smtClean="0"/>
              <a:t>Patriarch during this time</a:t>
            </a:r>
            <a:endParaRPr lang="en-US" sz="2200" dirty="0"/>
          </a:p>
          <a:p>
            <a:r>
              <a:rPr lang="en-US" sz="2600" dirty="0"/>
              <a:t>Theodosius made Gregory Nazianzus Patriarch after orthodox </a:t>
            </a:r>
            <a:r>
              <a:rPr lang="en-US" sz="2600" dirty="0" smtClean="0"/>
              <a:t>Christians </a:t>
            </a:r>
            <a:r>
              <a:rPr lang="en-US" sz="2600" dirty="0"/>
              <a:t>proclaimed Gregory </a:t>
            </a:r>
          </a:p>
          <a:p>
            <a:r>
              <a:rPr lang="en-US" sz="2600" dirty="0"/>
              <a:t>In 381 Theodosius called Council of Constantinople, over which Gregory presided</a:t>
            </a:r>
          </a:p>
          <a:p>
            <a:r>
              <a:rPr lang="en-US" sz="2600" dirty="0"/>
              <a:t>Reaffirmed Orthodox </a:t>
            </a:r>
            <a:r>
              <a:rPr lang="en-US" sz="2600" dirty="0" smtClean="0"/>
              <a:t>(Nicene) creed</a:t>
            </a:r>
            <a:r>
              <a:rPr lang="en-US" sz="2600" dirty="0"/>
              <a:t>; expanded statements on Holy Spirit</a:t>
            </a:r>
          </a:p>
          <a:p>
            <a:pPr lvl="1"/>
            <a:r>
              <a:rPr lang="en-US" sz="2200" dirty="0"/>
              <a:t>Basically what we have now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5A51A-1715-41BE-9443-7CC85E66493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Heretical Reaction to Arius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Recall that Arius believed the Word was created</a:t>
            </a:r>
          </a:p>
          <a:p>
            <a:r>
              <a:rPr lang="en-US"/>
              <a:t>In reaction to this Apollinarius, bishop of Laodicea, proposed notion that Jesus had a physically human body, but mind and will were not human but divine.</a:t>
            </a:r>
          </a:p>
          <a:p>
            <a:r>
              <a:rPr lang="en-US"/>
              <a:t>Gregory rejects this completely;</a:t>
            </a:r>
          </a:p>
          <a:p>
            <a:pPr lvl="1"/>
            <a:r>
              <a:rPr lang="en-US"/>
              <a:t>Supports  “what is not assumed is not saved”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221F2-4EDE-49C9-B40F-BD5E64345146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Works of Gregory Nazianzus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De Fuga</a:t>
            </a:r>
          </a:p>
          <a:p>
            <a:r>
              <a:rPr lang="en-US"/>
              <a:t>Poems</a:t>
            </a:r>
          </a:p>
          <a:p>
            <a:r>
              <a:rPr lang="en-US"/>
              <a:t>Homilies and Orations</a:t>
            </a:r>
          </a:p>
          <a:p>
            <a:pPr lvl="1"/>
            <a:r>
              <a:rPr lang="en-US"/>
              <a:t>Oration in praise of Athanasius and Basil</a:t>
            </a:r>
          </a:p>
          <a:p>
            <a:pPr lvl="1"/>
            <a:r>
              <a:rPr lang="en-US"/>
              <a:t>Funeral Oration for his sister Georgina</a:t>
            </a:r>
          </a:p>
          <a:p>
            <a:pPr lvl="1"/>
            <a:r>
              <a:rPr lang="en-US"/>
              <a:t>Theological Orations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021E-CF8A-43ED-A856-1B19F93AF55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Theological Orations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Delivered in Constantinople in 390 in support of theology of Trinity</a:t>
            </a:r>
          </a:p>
          <a:p>
            <a:r>
              <a:rPr lang="en-US"/>
              <a:t>Series of 5 Orations</a:t>
            </a:r>
          </a:p>
          <a:p>
            <a:pPr lvl="1"/>
            <a:r>
              <a:rPr lang="en-US"/>
              <a:t>First is an Introduction</a:t>
            </a:r>
          </a:p>
          <a:p>
            <a:pPr lvl="1"/>
            <a:r>
              <a:rPr lang="en-US"/>
              <a:t>Second on God the Father</a:t>
            </a:r>
          </a:p>
          <a:p>
            <a:pPr lvl="1"/>
            <a:r>
              <a:rPr lang="en-US"/>
              <a:t>Third and Fourth on Son</a:t>
            </a:r>
          </a:p>
          <a:p>
            <a:pPr lvl="2"/>
            <a:r>
              <a:rPr lang="en-US"/>
              <a:t>Third is philosophical arguments about Son</a:t>
            </a:r>
          </a:p>
          <a:p>
            <a:pPr lvl="2"/>
            <a:r>
              <a:rPr lang="en-US"/>
              <a:t>Fourth analyzes difficult Scriptural passages on Son</a:t>
            </a:r>
          </a:p>
          <a:p>
            <a:pPr lvl="1"/>
            <a:r>
              <a:rPr lang="en-US"/>
              <a:t>Fifth on Holy Spirit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3D5F-39EB-4F6F-AB4E-7F4C1D2A1C2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Theological Oration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Note that Gregory is preaching in a hostile environment</a:t>
            </a:r>
          </a:p>
          <a:p>
            <a:pPr>
              <a:lnSpc>
                <a:spcPct val="80000"/>
              </a:lnSpc>
            </a:pPr>
            <a:r>
              <a:rPr lang="en-US" sz="2600"/>
              <a:t>Setting stage for future discussions and argument with Arians on one hand and Appolinarians on the other</a:t>
            </a:r>
          </a:p>
          <a:p>
            <a:pPr>
              <a:lnSpc>
                <a:spcPct val="80000"/>
              </a:lnSpc>
            </a:pPr>
            <a:r>
              <a:rPr lang="en-US" sz="2600"/>
              <a:t>Must be purified in soul and spirit to philosophize about God (3)</a:t>
            </a:r>
          </a:p>
          <a:p>
            <a:pPr>
              <a:lnSpc>
                <a:spcPct val="80000"/>
              </a:lnSpc>
            </a:pPr>
            <a:r>
              <a:rPr lang="en-US" sz="2600"/>
              <a:t>Importance of reason and rules of conduct in philosophy discussions (5)</a:t>
            </a:r>
          </a:p>
          <a:p>
            <a:pPr>
              <a:lnSpc>
                <a:spcPct val="80000"/>
              </a:lnSpc>
            </a:pPr>
            <a:r>
              <a:rPr lang="en-US" sz="2600"/>
              <a:t>Seems to support notion of multiple ways to philosophize about God (8)</a:t>
            </a:r>
          </a:p>
          <a:p>
            <a:pPr>
              <a:lnSpc>
                <a:spcPct val="80000"/>
              </a:lnSpc>
            </a:pPr>
            <a:r>
              <a:rPr lang="en-US" sz="2600"/>
              <a:t>But some ways are clearly wrong (9)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223-C440-4E95-9951-7896923F8E40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Second Theological Oration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Focus on God the Father, the nature of God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Adopt an attitude of Moses going into the cloud to meet God (3)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God cannot be described in human words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But man must try to do so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Study of creation </a:t>
            </a:r>
            <a:r>
              <a:rPr lang="en-US" sz="2600"/>
              <a:t>gives </a:t>
            </a:r>
            <a:r>
              <a:rPr lang="en-US" sz="2600" smtClean="0"/>
              <a:t>some </a:t>
            </a:r>
            <a:r>
              <a:rPr lang="en-US" sz="2600"/>
              <a:t>insight into existence of God (6)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But cannot describe God’s essence, only God’s actions (17)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Scripture needed to approach understanding of God’s essence (17)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But even Scripture cannot answer all questions about God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Only what we need to know (20)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1392</TotalTime>
  <Words>1551</Words>
  <Application>Microsoft Office PowerPoint</Application>
  <PresentationFormat>On-screen Show (4:3)</PresentationFormat>
  <Paragraphs>216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Edge</vt:lpstr>
      <vt:lpstr>Document</vt:lpstr>
      <vt:lpstr>Lecture 16: Gregory of Nazianzus and Gregory of Nyssa</vt:lpstr>
      <vt:lpstr>Gregory Nazianzus, 329-389</vt:lpstr>
      <vt:lpstr>De Fuga</vt:lpstr>
      <vt:lpstr>Gregory of Nazianzus and Theodosius</vt:lpstr>
      <vt:lpstr>Heretical Reaction to Arius</vt:lpstr>
      <vt:lpstr>Works of Gregory Nazianzus</vt:lpstr>
      <vt:lpstr>Theological Orations</vt:lpstr>
      <vt:lpstr>First Theological Oration</vt:lpstr>
      <vt:lpstr>Second Theological Oration</vt:lpstr>
      <vt:lpstr>Third Theological Oration</vt:lpstr>
      <vt:lpstr>Fourth Theological Oration</vt:lpstr>
      <vt:lpstr>Fourth Theological Oration (cont.)</vt:lpstr>
      <vt:lpstr>Fifth Theological Oration</vt:lpstr>
      <vt:lpstr>Fifth Theological Oration (cont.)</vt:lpstr>
      <vt:lpstr>Two Poems by Gregory Nazianzus www.mklangl.com/gregpoem1.html</vt:lpstr>
      <vt:lpstr>Gregory of Nyssa, d. 385</vt:lpstr>
      <vt:lpstr>NeoPlatonism</vt:lpstr>
      <vt:lpstr>Influence of NeoPlatonism</vt:lpstr>
      <vt:lpstr>Plotinus (Enneads) and Gregory of Nyssa (Inscription of the Psalms) on Ascent to God</vt:lpstr>
      <vt:lpstr>Gregory of Nyssa  Commentary on Song of Songs</vt:lpstr>
      <vt:lpstr>Another rising ‘philosophy’ of the period: Manicheaism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13: The Gregories</dc:title>
  <dc:creator>ann orlando</dc:creator>
  <cp:lastModifiedBy>AOrlando</cp:lastModifiedBy>
  <cp:revision>116</cp:revision>
  <dcterms:created xsi:type="dcterms:W3CDTF">2005-08-27T11:40:45Z</dcterms:created>
  <dcterms:modified xsi:type="dcterms:W3CDTF">2019-10-19T09:53:47Z</dcterms:modified>
</cp:coreProperties>
</file>