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56" r:id="rId2"/>
    <p:sldId id="257" r:id="rId3"/>
    <p:sldId id="259" r:id="rId4"/>
    <p:sldId id="261" r:id="rId5"/>
    <p:sldId id="276" r:id="rId6"/>
    <p:sldId id="260" r:id="rId7"/>
    <p:sldId id="264" r:id="rId8"/>
    <p:sldId id="275" r:id="rId9"/>
    <p:sldId id="265" r:id="rId10"/>
    <p:sldId id="266" r:id="rId11"/>
    <p:sldId id="267" r:id="rId12"/>
    <p:sldId id="268" r:id="rId13"/>
    <p:sldId id="279" r:id="rId14"/>
    <p:sldId id="270" r:id="rId15"/>
    <p:sldId id="269" r:id="rId16"/>
    <p:sldId id="298" r:id="rId17"/>
    <p:sldId id="297" r:id="rId18"/>
    <p:sldId id="278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972909-577E-4F11-8D6C-1D87F3D2F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363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0037AD3-2422-4E76-93D7-8DC199D6514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5D44B-8E90-4A87-B88A-22B0E854A5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0BCC3E-A353-41F1-AB5A-08BE134F1A6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A49C19-6B07-439F-8F8B-B357DED924D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8A94A-F2AA-46C0-92AF-C459BECE15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68C8CC-D3EC-478E-B798-C62FE3D6E5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1A0725-5820-4084-B69C-1A9BE2EC70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CA0DF-05BB-4C12-8639-8AF11682132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27E97-2739-4375-9428-E38BB542B1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866F0-12BC-45D8-AFED-BC4471CF442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8C01F-B340-45EE-BA64-FFD83120F7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 altLang="en-US"/>
              <a:t>Christological Controversies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ED5C414C-1929-4FEF-8830-475CC5C7558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7614C88-8682-4C16-AE82-887760FD69B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</a:t>
            </a:r>
            <a:r>
              <a:rPr lang="en-US" dirty="0" smtClean="0"/>
              <a:t>19: </a:t>
            </a:r>
            <a:r>
              <a:rPr lang="en-US" dirty="0"/>
              <a:t>Christological </a:t>
            </a:r>
            <a:r>
              <a:rPr lang="en-US" dirty="0" smtClean="0"/>
              <a:t>Controversies and Councils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7</a:t>
            </a:r>
            <a:r>
              <a:rPr lang="en-US" dirty="0" smtClean="0"/>
              <a:t> </a:t>
            </a:r>
            <a:r>
              <a:rPr lang="en-US" dirty="0"/>
              <a:t>November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2D1E-6197-410A-A44B-3AE582EB915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Council of Ephesus, 431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/>
              <a:t>Council called by Emperor Theodosius II</a:t>
            </a:r>
          </a:p>
          <a:p>
            <a:pPr>
              <a:lnSpc>
                <a:spcPct val="80000"/>
              </a:lnSpc>
            </a:pPr>
            <a:r>
              <a:rPr lang="en-US" sz="1900"/>
              <a:t>Gathering of Bishops from around Eastern Empire, including Cyril and Nestorius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Pope Celestine supported Cyril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Cyril presides at Council in the place of Celestine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In fact, Celestine sent Nestorius’ letter to Cyril for a response</a:t>
            </a:r>
          </a:p>
          <a:p>
            <a:pPr>
              <a:lnSpc>
                <a:spcPct val="80000"/>
              </a:lnSpc>
            </a:pPr>
            <a:r>
              <a:rPr lang="en-US" sz="1900"/>
              <a:t>Nestorius condemned and removed as Patriarch of Constantinople</a:t>
            </a:r>
          </a:p>
          <a:p>
            <a:pPr>
              <a:lnSpc>
                <a:spcPct val="80000"/>
              </a:lnSpc>
            </a:pPr>
            <a:r>
              <a:rPr lang="en-US" sz="1900"/>
              <a:t>Council formally declares Mary Theotokos</a:t>
            </a:r>
          </a:p>
          <a:p>
            <a:pPr>
              <a:lnSpc>
                <a:spcPct val="80000"/>
              </a:lnSpc>
            </a:pPr>
            <a:r>
              <a:rPr lang="en-US" sz="1900"/>
              <a:t>Nestorians still found in Jacobin Syrian Churches (which usually also call themselves Orthodox); also sometimes refer to themselves as Antiochene</a:t>
            </a:r>
          </a:p>
          <a:p>
            <a:pPr>
              <a:lnSpc>
                <a:spcPct val="80000"/>
              </a:lnSpc>
            </a:pPr>
            <a:r>
              <a:rPr lang="en-US" sz="1900"/>
              <a:t>Note: St. Mary Major in Rome is built to honor Mary as Theotokos after the council</a:t>
            </a:r>
          </a:p>
          <a:p>
            <a:pPr>
              <a:lnSpc>
                <a:spcPct val="80000"/>
              </a:lnSpc>
            </a:pPr>
            <a:r>
              <a:rPr lang="en-US" sz="1900"/>
              <a:t>Theodore of Mopsuestia condemned at Second Council of Constantinople (553)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F9D7-8625-443D-BF15-8B03A0217385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Monophysitism: Eutyches and Dioscursus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 err="1"/>
              <a:t>Eutyches</a:t>
            </a:r>
            <a:endParaRPr lang="en-US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Head of large monastery in Constantinople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Adamantly opposed to Nestorius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Seemed to renew </a:t>
            </a:r>
            <a:r>
              <a:rPr lang="en-US" sz="2200" dirty="0" err="1"/>
              <a:t>Apollinarian</a:t>
            </a:r>
            <a:r>
              <a:rPr lang="en-US" sz="2200" dirty="0"/>
              <a:t> heresy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Christ had one nature : Divine with a human body</a:t>
            </a:r>
          </a:p>
          <a:p>
            <a:pPr>
              <a:lnSpc>
                <a:spcPct val="80000"/>
              </a:lnSpc>
            </a:pPr>
            <a:r>
              <a:rPr lang="en-US" sz="2600" dirty="0" err="1"/>
              <a:t>Dioscursus</a:t>
            </a:r>
            <a:endParaRPr lang="en-US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Succeeded Cyril as Patriarch of Alexandria in 444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Also adamantly opposed to </a:t>
            </a:r>
            <a:r>
              <a:rPr lang="en-US" sz="2200" dirty="0" err="1"/>
              <a:t>Nestorianism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Supports </a:t>
            </a:r>
            <a:r>
              <a:rPr lang="en-US" sz="2200" dirty="0" err="1"/>
              <a:t>Eutyches</a:t>
            </a:r>
            <a:r>
              <a:rPr lang="en-US" sz="2200" dirty="0"/>
              <a:t> against patriarch of Constantinople, </a:t>
            </a:r>
            <a:r>
              <a:rPr lang="en-US" sz="2200" dirty="0" err="1"/>
              <a:t>Flavian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600" dirty="0"/>
              <a:t>“Robber” council of Ephesus </a:t>
            </a:r>
            <a:r>
              <a:rPr lang="en-US" sz="2600" dirty="0" smtClean="0"/>
              <a:t>449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E287B-4A91-4EA2-8C23-FF4C2E619CC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Opposition to Monophysitism (Single Nature)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Flavian, Patriarch of Constantinople</a:t>
            </a:r>
          </a:p>
          <a:p>
            <a:pPr lvl="1"/>
            <a:r>
              <a:rPr lang="en-US"/>
              <a:t>Succeeds Nestorius</a:t>
            </a:r>
          </a:p>
          <a:p>
            <a:pPr lvl="1"/>
            <a:r>
              <a:rPr lang="en-US"/>
              <a:t>Opposed to Eutyches</a:t>
            </a:r>
          </a:p>
          <a:p>
            <a:r>
              <a:rPr lang="en-US"/>
              <a:t>Pope St. Leo</a:t>
            </a:r>
          </a:p>
          <a:p>
            <a:pPr lvl="1"/>
            <a:r>
              <a:rPr lang="en-US"/>
              <a:t>Supports two natures, one hypostasis (person)</a:t>
            </a:r>
          </a:p>
          <a:p>
            <a:r>
              <a:rPr lang="en-US"/>
              <a:t>Pulcharia, Empress </a:t>
            </a:r>
          </a:p>
          <a:p>
            <a:pPr lvl="1"/>
            <a:r>
              <a:rPr lang="en-US"/>
              <a:t>Daughter of Theodosius II</a:t>
            </a:r>
          </a:p>
          <a:p>
            <a:pPr lvl="1"/>
            <a:r>
              <a:rPr lang="en-US"/>
              <a:t>Calls Council of Chalcedon to confirm support of Flavian and Leo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2115-F0D6-4830-B6B8-6BC74ED2F70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Pope St. Leo the Great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Born in Tuscany; deacon under Pope Celestine</a:t>
            </a:r>
          </a:p>
          <a:p>
            <a:pPr>
              <a:lnSpc>
                <a:spcPct val="90000"/>
              </a:lnSpc>
            </a:pPr>
            <a:r>
              <a:rPr lang="en-US" sz="2100"/>
              <a:t>Pope 440-461</a:t>
            </a:r>
          </a:p>
          <a:p>
            <a:pPr>
              <a:lnSpc>
                <a:spcPct val="90000"/>
              </a:lnSpc>
            </a:pPr>
            <a:r>
              <a:rPr lang="en-US" sz="2100"/>
              <a:t>Fought against Pelagians and Manicheans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Deeply influenced by Augustine</a:t>
            </a:r>
          </a:p>
          <a:p>
            <a:pPr>
              <a:lnSpc>
                <a:spcPct val="90000"/>
              </a:lnSpc>
            </a:pPr>
            <a:r>
              <a:rPr lang="en-US" sz="2100"/>
              <a:t>Concerned for Church discipline,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Proper forms for Latin liturgies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Papal control over appointment of bishops; conflict with St. Hilary of Arles</a:t>
            </a:r>
          </a:p>
          <a:p>
            <a:pPr>
              <a:lnSpc>
                <a:spcPct val="90000"/>
              </a:lnSpc>
            </a:pPr>
            <a:r>
              <a:rPr lang="en-US" sz="2100"/>
              <a:t>Managed to convince barbarians not to sack Rome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Attila the Hun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Genseric the Vandal</a:t>
            </a:r>
          </a:p>
          <a:p>
            <a:pPr>
              <a:lnSpc>
                <a:spcPct val="90000"/>
              </a:lnSpc>
            </a:pPr>
            <a:r>
              <a:rPr lang="en-US" sz="2400"/>
              <a:t>Most famous for Christological formula, “One person, two natures”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1B1C-8EF8-4E6E-81D1-5652C0D3C040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Leo’s Tome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Letter written to St. </a:t>
            </a:r>
            <a:r>
              <a:rPr lang="en-US" dirty="0" err="1"/>
              <a:t>Flavian</a:t>
            </a:r>
            <a:endParaRPr lang="en-US" dirty="0"/>
          </a:p>
          <a:p>
            <a:r>
              <a:rPr lang="en-US" dirty="0"/>
              <a:t>Relies on Scripture and Nicene Creed for arguments against </a:t>
            </a:r>
            <a:r>
              <a:rPr lang="en-US" dirty="0" err="1"/>
              <a:t>monophysites</a:t>
            </a:r>
            <a:endParaRPr lang="en-US" dirty="0"/>
          </a:p>
          <a:p>
            <a:r>
              <a:rPr lang="en-US" dirty="0"/>
              <a:t>Distinction of both natures meets in one Person</a:t>
            </a:r>
          </a:p>
          <a:p>
            <a:r>
              <a:rPr lang="en-US" dirty="0"/>
              <a:t>Similar views expressed in Letter XXXI to </a:t>
            </a:r>
            <a:r>
              <a:rPr lang="en-US" dirty="0" smtClean="0"/>
              <a:t>Empress, St. </a:t>
            </a:r>
            <a:r>
              <a:rPr lang="en-US" dirty="0" err="1"/>
              <a:t>Pucharia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98FC-6FF0-4155-A631-F32F9F597F7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Council of Chalcedon, 451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Called by Pulcharia and Marcian</a:t>
            </a:r>
          </a:p>
          <a:p>
            <a:pPr>
              <a:lnSpc>
                <a:spcPct val="90000"/>
              </a:lnSpc>
            </a:pPr>
            <a:r>
              <a:rPr lang="en-US" sz="2600"/>
              <a:t>Establishes the Christological formula that Leo suggested</a:t>
            </a:r>
          </a:p>
          <a:p>
            <a:pPr>
              <a:lnSpc>
                <a:spcPct val="90000"/>
              </a:lnSpc>
            </a:pPr>
            <a:r>
              <a:rPr lang="en-US" sz="2600"/>
              <a:t>Primarily bishops from the East, with a representative from Rome</a:t>
            </a:r>
          </a:p>
          <a:p>
            <a:pPr>
              <a:lnSpc>
                <a:spcPct val="90000"/>
              </a:lnSpc>
            </a:pPr>
            <a:r>
              <a:rPr lang="en-US" sz="2600"/>
              <a:t>Dioscursus and much of the Alexandrian Church refuse to accept Chalcedon</a:t>
            </a:r>
          </a:p>
          <a:p>
            <a:pPr>
              <a:lnSpc>
                <a:spcPct val="90000"/>
              </a:lnSpc>
            </a:pPr>
            <a:r>
              <a:rPr lang="en-US" sz="2600"/>
              <a:t>Politically this remained a divisive issue in the East until rise of Islam</a:t>
            </a:r>
          </a:p>
          <a:p>
            <a:pPr>
              <a:lnSpc>
                <a:spcPct val="90000"/>
              </a:lnSpc>
            </a:pPr>
            <a:r>
              <a:rPr lang="en-US" sz="2600"/>
              <a:t>Theologically it remains a divisive issue to the present day; Coptic Christians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Alexandrian </a:t>
            </a:r>
            <a:r>
              <a:rPr lang="en-US" dirty="0" err="1" smtClean="0"/>
              <a:t>Monophysites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Monophysite</a:t>
            </a:r>
            <a:r>
              <a:rPr lang="en-US" sz="2400" dirty="0" smtClean="0"/>
              <a:t> = ‘one nature’</a:t>
            </a:r>
          </a:p>
          <a:p>
            <a:pPr lvl="1"/>
            <a:r>
              <a:rPr lang="en-US" sz="2000" dirty="0" smtClean="0"/>
              <a:t>Those Christians, primarily in Alexandria, who believed Christ had only one, divine, nature</a:t>
            </a:r>
          </a:p>
          <a:p>
            <a:pPr lvl="1"/>
            <a:r>
              <a:rPr lang="en-US" sz="2000" dirty="0" smtClean="0"/>
              <a:t>Interpreted Cyril’s hypostatic union as the human nature being complete subsumed into the divine nature of Christ</a:t>
            </a:r>
          </a:p>
          <a:p>
            <a:r>
              <a:rPr lang="en-US" sz="2400" dirty="0" smtClean="0"/>
              <a:t>Political issues between Alexandria and Constantinople</a:t>
            </a:r>
          </a:p>
          <a:p>
            <a:r>
              <a:rPr lang="en-US" sz="2400" dirty="0" smtClean="0"/>
              <a:t>Justinian the Great called the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Council of Constantinople in 553 to try win Egyptian </a:t>
            </a:r>
            <a:r>
              <a:rPr lang="en-US" sz="2400" dirty="0" err="1" smtClean="0"/>
              <a:t>monophysites</a:t>
            </a:r>
            <a:r>
              <a:rPr lang="en-US" sz="2400" dirty="0" smtClean="0"/>
              <a:t> back to Orthodox (Byzantine) Christianity)</a:t>
            </a:r>
          </a:p>
          <a:p>
            <a:pPr lvl="1"/>
            <a:r>
              <a:rPr lang="en-US" sz="2000" dirty="0" smtClean="0"/>
              <a:t>Condemns both Origen and Theodore of </a:t>
            </a:r>
            <a:r>
              <a:rPr lang="en-US" sz="2000" dirty="0" err="1" smtClean="0"/>
              <a:t>Mopsuestia</a:t>
            </a:r>
            <a:endParaRPr lang="en-US" sz="2000" dirty="0" smtClean="0"/>
          </a:p>
          <a:p>
            <a:pPr lvl="1"/>
            <a:r>
              <a:rPr lang="en-US" sz="2000" dirty="0" smtClean="0"/>
              <a:t>Not effective 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Christological Controversies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9C19-6B07-439F-8F8B-B357DED924DE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3537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E3655-819E-4FFF-A91C-0997253C970E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Eastern Roman Emperors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Constantine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Council of Nicaea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Theodosius I, Great (379-395)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Council of Constantinople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Conflicts with Ambrose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Last Emperor of East and West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Arcadius (son of Theodosius) and </a:t>
            </a:r>
            <a:r>
              <a:rPr lang="en-US" sz="1800" dirty="0" err="1"/>
              <a:t>Eudoxia</a:t>
            </a:r>
            <a:r>
              <a:rPr lang="en-US" sz="1800" dirty="0"/>
              <a:t> in East (395-408)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Conflicts with John Chrysostom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Theodosius II (408-450)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Son of Arcadius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Council of Ephesus</a:t>
            </a:r>
          </a:p>
          <a:p>
            <a:pPr>
              <a:lnSpc>
                <a:spcPct val="90000"/>
              </a:lnSpc>
            </a:pPr>
            <a:r>
              <a:rPr lang="en-US" sz="1800" dirty="0" err="1"/>
              <a:t>Pulcharia</a:t>
            </a:r>
            <a:r>
              <a:rPr lang="en-US" sz="1800" dirty="0"/>
              <a:t> and </a:t>
            </a:r>
            <a:r>
              <a:rPr lang="en-US" sz="1800" dirty="0" err="1"/>
              <a:t>Marcion</a:t>
            </a:r>
            <a:r>
              <a:rPr lang="en-US" sz="1800" dirty="0"/>
              <a:t> (450-457)</a:t>
            </a:r>
          </a:p>
          <a:p>
            <a:pPr lvl="1">
              <a:lnSpc>
                <a:spcPct val="90000"/>
              </a:lnSpc>
            </a:pPr>
            <a:r>
              <a:rPr lang="en-US" sz="1600" dirty="0" err="1"/>
              <a:t>Pulcharia</a:t>
            </a:r>
            <a:r>
              <a:rPr lang="en-US" sz="1600" dirty="0"/>
              <a:t> daughter of Theodosius II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Council of </a:t>
            </a:r>
            <a:r>
              <a:rPr lang="en-US" sz="1600" dirty="0" smtClean="0"/>
              <a:t>Chalcedon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Justinian (527-565)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2</a:t>
            </a:r>
            <a:r>
              <a:rPr lang="en-US" sz="1600" baseline="30000" dirty="0" smtClean="0"/>
              <a:t>nd</a:t>
            </a:r>
            <a:r>
              <a:rPr lang="en-US" sz="1600" dirty="0" smtClean="0"/>
              <a:t> Council of Constantinople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12449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BBB4-3EDB-488D-A162-646E0CFF567F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800" dirty="0"/>
              <a:t>“Dogmatic Letters of Nestorius and Cyril of Alexandria,” in Hardy, Edward. ed. </a:t>
            </a:r>
            <a:r>
              <a:rPr lang="en-US" sz="1800" i="1" dirty="0" smtClean="0"/>
              <a:t>Christology </a:t>
            </a:r>
            <a:r>
              <a:rPr lang="en-US" sz="1800" i="1" dirty="0"/>
              <a:t>of the Later Fathers.</a:t>
            </a:r>
            <a:r>
              <a:rPr lang="en-US" sz="1800" dirty="0"/>
              <a:t> Philadelphia: Warminster Press, 1954. Pp 346-354.</a:t>
            </a:r>
          </a:p>
          <a:p>
            <a:pPr lvl="0"/>
            <a:r>
              <a:rPr lang="en-US" sz="1800" dirty="0"/>
              <a:t>Leo the Great. “Letter to </a:t>
            </a:r>
            <a:r>
              <a:rPr lang="en-US" sz="1800" dirty="0" err="1"/>
              <a:t>Flavian</a:t>
            </a:r>
            <a:r>
              <a:rPr lang="en-US" sz="1800" dirty="0"/>
              <a:t>” (Leo’s Tome) in Hardy, Edward. ed. </a:t>
            </a:r>
            <a:r>
              <a:rPr lang="en-US" sz="1800" i="1" dirty="0" smtClean="0"/>
              <a:t>Christology </a:t>
            </a:r>
            <a:r>
              <a:rPr lang="en-US" sz="1800" i="1" dirty="0"/>
              <a:t>of the Later Fathers.</a:t>
            </a:r>
            <a:r>
              <a:rPr lang="en-US" sz="1800" dirty="0"/>
              <a:t> Philadelphia: Warminster Press, 1954. pp 359-370.</a:t>
            </a:r>
          </a:p>
          <a:p>
            <a:pPr lvl="0"/>
            <a:r>
              <a:rPr lang="en-US" sz="1800" dirty="0"/>
              <a:t>Leo the Great. Letter XXXI (pp 44-46) and Sermons I (p. 115), II (p. 115-116), </a:t>
            </a:r>
            <a:r>
              <a:rPr lang="en-US" sz="1800" dirty="0" smtClean="0"/>
              <a:t>III </a:t>
            </a:r>
            <a:r>
              <a:rPr lang="en-US" sz="1800" dirty="0"/>
              <a:t>(p.116-118), IX (p. 118-120), X (p120-121) Translated by </a:t>
            </a:r>
            <a:r>
              <a:rPr lang="en-US" sz="1800" dirty="0" err="1"/>
              <a:t>Feltoe</a:t>
            </a:r>
            <a:r>
              <a:rPr lang="en-US" sz="1800" dirty="0"/>
              <a:t>. Peabody</a:t>
            </a:r>
            <a:r>
              <a:rPr lang="en-US" sz="1800" dirty="0" smtClean="0"/>
              <a:t>: </a:t>
            </a:r>
            <a:r>
              <a:rPr lang="en-US" sz="1800" dirty="0"/>
              <a:t>NPNF Series 2 Vol. 12 Hendrickson, 1995.</a:t>
            </a:r>
          </a:p>
          <a:p>
            <a:r>
              <a:rPr lang="en-US" sz="1800" dirty="0" smtClean="0"/>
              <a:t>CCC </a:t>
            </a:r>
            <a:r>
              <a:rPr lang="en-US" sz="1800" dirty="0"/>
              <a:t>464-478</a:t>
            </a:r>
          </a:p>
          <a:p>
            <a:pPr>
              <a:buFont typeface="Wingdings" pitchFamily="2" charset="2"/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7021-CAE1-484E-9592-9ED982C7BAB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Refresher</a:t>
            </a:r>
            <a:r>
              <a:rPr lang="en-US" dirty="0"/>
              <a:t>: 4</a:t>
            </a:r>
            <a:r>
              <a:rPr lang="en-US" baseline="30000" dirty="0"/>
              <a:t>th</a:t>
            </a:r>
            <a:r>
              <a:rPr lang="en-US" dirty="0"/>
              <a:t> C </a:t>
            </a:r>
            <a:r>
              <a:rPr lang="en-US" dirty="0" smtClean="0"/>
              <a:t>Christological Controversies </a:t>
            </a:r>
            <a:r>
              <a:rPr lang="en-US" dirty="0"/>
              <a:t>Arians and </a:t>
            </a:r>
            <a:r>
              <a:rPr lang="en-US" dirty="0" err="1"/>
              <a:t>Apollinarians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Nestorian Controversy</a:t>
            </a:r>
          </a:p>
          <a:p>
            <a:pPr>
              <a:lnSpc>
                <a:spcPct val="90000"/>
              </a:lnSpc>
            </a:pPr>
            <a:r>
              <a:rPr lang="en-US" dirty="0"/>
              <a:t>Cyril of Alexandria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Monophysites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Pope St. Leo the Great</a:t>
            </a:r>
          </a:p>
          <a:p>
            <a:pPr>
              <a:lnSpc>
                <a:spcPct val="90000"/>
              </a:lnSpc>
            </a:pPr>
            <a:r>
              <a:rPr lang="en-US" dirty="0"/>
              <a:t>Council of Chalcedon</a:t>
            </a:r>
          </a:p>
          <a:p>
            <a:pPr>
              <a:lnSpc>
                <a:spcPct val="90000"/>
              </a:lnSpc>
            </a:pPr>
            <a:r>
              <a:rPr lang="en-US" dirty="0"/>
              <a:t>Councils after Chalcedon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84C21-BFE8-43C1-9794-5675FE1DCD8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Arianism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Arius, presbyter in Alexandria</a:t>
            </a:r>
          </a:p>
          <a:p>
            <a:pPr lvl="1"/>
            <a:r>
              <a:rPr lang="en-US"/>
              <a:t>Christ the First Fruit of Creation; </a:t>
            </a:r>
          </a:p>
          <a:p>
            <a:pPr lvl="1"/>
            <a:r>
              <a:rPr lang="en-US"/>
              <a:t>“there was when he was not”</a:t>
            </a:r>
          </a:p>
          <a:p>
            <a:r>
              <a:rPr lang="en-US"/>
              <a:t>Opposed by Athanasius, Cappadocians</a:t>
            </a:r>
          </a:p>
          <a:p>
            <a:r>
              <a:rPr lang="en-US"/>
              <a:t>Council of Nicaea</a:t>
            </a:r>
          </a:p>
          <a:p>
            <a:pPr lvl="1"/>
            <a:r>
              <a:rPr lang="en-US"/>
              <a:t>Homoousia, Christ one in being with the Father</a:t>
            </a:r>
          </a:p>
          <a:p>
            <a:r>
              <a:rPr lang="en-US"/>
              <a:t>But Arianism has great staying power in East and among Germanic tribes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D00A-59F5-49D6-A52D-F83AB5B643C5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Apollinarius: Heretical Reaction to Arius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Apollinarius, </a:t>
            </a:r>
          </a:p>
          <a:p>
            <a:pPr lvl="1"/>
            <a:r>
              <a:rPr lang="en-US"/>
              <a:t>bishop of Laodicea, </a:t>
            </a:r>
          </a:p>
          <a:p>
            <a:pPr lvl="1"/>
            <a:r>
              <a:rPr lang="en-US"/>
              <a:t>proposed notion that Jesus had a physically human body, but mind and will were not human but divine.</a:t>
            </a:r>
          </a:p>
          <a:p>
            <a:r>
              <a:rPr lang="en-US"/>
              <a:t>Gregory of Nazianzus rejects this completely;</a:t>
            </a:r>
          </a:p>
          <a:p>
            <a:pPr lvl="1"/>
            <a:r>
              <a:rPr lang="en-US"/>
              <a:t>Supports  “what is not assumed is not saved”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CC44-5D7C-4016-88FB-9E0B57D811B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Recall Political Problems for John Chrysostom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Patriarch of Constantinople</a:t>
            </a:r>
          </a:p>
          <a:p>
            <a:r>
              <a:rPr lang="en-US" dirty="0"/>
              <a:t>Opposed by Patriarch of </a:t>
            </a:r>
            <a:r>
              <a:rPr lang="en-US" dirty="0" smtClean="0"/>
              <a:t>Alexandria, </a:t>
            </a:r>
            <a:r>
              <a:rPr lang="en-US" dirty="0" err="1" smtClean="0"/>
              <a:t>Theophilus</a:t>
            </a:r>
            <a:endParaRPr lang="en-US" dirty="0"/>
          </a:p>
          <a:p>
            <a:r>
              <a:rPr lang="en-US" dirty="0"/>
              <a:t>Opposed by Emperor (and Empress)</a:t>
            </a:r>
          </a:p>
          <a:p>
            <a:r>
              <a:rPr lang="en-US" dirty="0"/>
              <a:t>Pope sides with Chrysostom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4E8-573D-4C44-BDC9-88891CB4A33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Nestorius (400-451)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Born in Antioch; became Patriarch in Constantinople in 428</a:t>
            </a:r>
          </a:p>
          <a:p>
            <a:pPr>
              <a:lnSpc>
                <a:spcPct val="90000"/>
              </a:lnSpc>
            </a:pPr>
            <a:r>
              <a:rPr lang="en-US" sz="2100"/>
              <a:t>Opposed Arians and Apollinarians</a:t>
            </a:r>
          </a:p>
          <a:p>
            <a:pPr>
              <a:lnSpc>
                <a:spcPct val="90000"/>
              </a:lnSpc>
            </a:pPr>
            <a:r>
              <a:rPr lang="en-US" sz="2100"/>
              <a:t>Theology based upon Theodore of Mopsuestia and Diodorus, Antiochenes</a:t>
            </a:r>
          </a:p>
          <a:p>
            <a:pPr>
              <a:lnSpc>
                <a:spcPct val="90000"/>
              </a:lnSpc>
            </a:pPr>
            <a:r>
              <a:rPr lang="en-US" sz="2100"/>
              <a:t>Human and Divine joined, but separate in Jesus Christ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Mary gave birth to human Jesus, not to Word; rejects Mary as Theotokos (God bearer)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The Word of God did not suffer on the cross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Human Jesus is raised by power of the Word and perfected at the Resurrection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Seemed to be way to solve “Son of God” and “Son of Man” references in Gospels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78F6-52BF-4827-99DF-303F421686C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Cyril of Alexandria (375-444)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Issues between Constantinople and Alexandria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Economic, political and social tensions between Alexandria and Constantinople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Scriptural interpretation tension between </a:t>
            </a:r>
            <a:r>
              <a:rPr lang="en-US" sz="1800" dirty="0" err="1" smtClean="0"/>
              <a:t>Antiochene</a:t>
            </a:r>
            <a:r>
              <a:rPr lang="en-US" sz="1800" dirty="0" smtClean="0"/>
              <a:t> and Alexandrian hermeneutics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 Ecclesial hierarchical issues over precedence of Constantinople over Alexandria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Cyril succeeded his </a:t>
            </a:r>
            <a:r>
              <a:rPr lang="en-US" sz="2000" dirty="0" smtClean="0"/>
              <a:t>uncle, </a:t>
            </a:r>
            <a:r>
              <a:rPr lang="en-US" sz="2000" dirty="0" err="1" smtClean="0"/>
              <a:t>Theophilus</a:t>
            </a:r>
            <a:r>
              <a:rPr lang="en-US" sz="2000" dirty="0" smtClean="0"/>
              <a:t>, </a:t>
            </a:r>
            <a:r>
              <a:rPr lang="en-US" sz="2000" dirty="0"/>
              <a:t>as patriarch </a:t>
            </a:r>
            <a:r>
              <a:rPr lang="en-US" sz="2000" dirty="0" smtClean="0"/>
              <a:t>(pope) of Alexandria in 412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Actively persecuted non-orthodox Christians in Alexandria, mostly because of city politics</a:t>
            </a:r>
          </a:p>
          <a:p>
            <a:pPr lvl="1">
              <a:lnSpc>
                <a:spcPct val="90000"/>
              </a:lnSpc>
            </a:pPr>
            <a:r>
              <a:rPr lang="en-US" sz="1800" dirty="0" err="1"/>
              <a:t>Novatian</a:t>
            </a:r>
            <a:r>
              <a:rPr lang="en-US" sz="1800" dirty="0"/>
              <a:t> Christians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Jews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Pagan Neo-Platonists; torture and death of </a:t>
            </a:r>
            <a:r>
              <a:rPr lang="en-US" sz="1800" dirty="0" err="1"/>
              <a:t>Hypathia</a:t>
            </a:r>
            <a:endParaRPr lang="en-US" sz="1800" dirty="0"/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7165E-97FD-4944-8CA7-25CB6FB44DF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Cyril’s Christology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Hypostatic union of God and man</a:t>
            </a:r>
          </a:p>
          <a:p>
            <a:pPr lvl="1"/>
            <a:r>
              <a:rPr lang="en-US"/>
              <a:t>Not two persons in Christ</a:t>
            </a:r>
          </a:p>
          <a:p>
            <a:pPr lvl="1"/>
            <a:r>
              <a:rPr lang="en-US"/>
              <a:t>Both God and man fully present from the moment of the Incarnation</a:t>
            </a:r>
          </a:p>
          <a:p>
            <a:r>
              <a:rPr lang="en-US"/>
              <a:t>Mary gave birth to God; i.e. Theotokos</a:t>
            </a:r>
          </a:p>
          <a:p>
            <a:r>
              <a:rPr lang="en-US"/>
              <a:t>Recall Athanasius also had a great devotion to the Incarnation</a:t>
            </a:r>
          </a:p>
          <a:p>
            <a:r>
              <a:rPr lang="en-US"/>
              <a:t>Recall, Origen used term theotokos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835A-24EB-4E9C-A47C-A7F99BE8BC7A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Bitter conflict between Nestorius and Cyril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/>
              <a:t>Nestorius’ Letter to Pope Celestine (</a:t>
            </a:r>
            <a:r>
              <a:rPr lang="en-US" sz="1900" i="1"/>
              <a:t>Christology of Later Fathers, p. </a:t>
            </a:r>
            <a:r>
              <a:rPr lang="en-US" sz="1900"/>
              <a:t>346-348)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Starts asking what to do about Julian of Eclanum who is seeking support for Pelagainism from Emperor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Complains against those who like Arius and Apollinarius have their Christology wrong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Says now there are some who mix together Divinity and humanity; who even call Mary Theotokos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Christ’s human and divine nature unconfused; tries to maintain reality of Christ’s humanity; </a:t>
            </a:r>
          </a:p>
          <a:p>
            <a:pPr>
              <a:lnSpc>
                <a:spcPct val="80000"/>
              </a:lnSpc>
            </a:pPr>
            <a:r>
              <a:rPr lang="en-US" sz="1900"/>
              <a:t>Cyril’s Reply to Nestorius (p. 349-354)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Word took flesh from the Virgin in the womb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Word and flesh are united in one hypostasis; Virgin is Theotokos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Whoever does not believe this should be anathema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Christ’s human and divine nature undivided; tries to maintain reality of Christ’s divinity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Relies heavily on Athanasius</a:t>
            </a:r>
          </a:p>
          <a:p>
            <a:pPr>
              <a:lnSpc>
                <a:spcPct val="80000"/>
              </a:lnSpc>
            </a:pPr>
            <a:endParaRPr lang="en-US" sz="1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3282</TotalTime>
  <Words>1270</Words>
  <Application>Microsoft Office PowerPoint</Application>
  <PresentationFormat>On-screen Show (4:3)</PresentationFormat>
  <Paragraphs>188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Edge</vt:lpstr>
      <vt:lpstr>Lecture 19: Christological Controversies and Councils</vt:lpstr>
      <vt:lpstr>Introduction</vt:lpstr>
      <vt:lpstr>Arianism</vt:lpstr>
      <vt:lpstr>Apollinarius: Heretical Reaction to Arius</vt:lpstr>
      <vt:lpstr>Recall Political Problems for John Chrysostom</vt:lpstr>
      <vt:lpstr>Nestorius (400-451)</vt:lpstr>
      <vt:lpstr>Cyril of Alexandria (375-444)</vt:lpstr>
      <vt:lpstr>Cyril’s Christology</vt:lpstr>
      <vt:lpstr>Bitter conflict between Nestorius and Cyril</vt:lpstr>
      <vt:lpstr>Council of Ephesus, 431</vt:lpstr>
      <vt:lpstr>Monophysitism: Eutyches and Dioscursus</vt:lpstr>
      <vt:lpstr>Opposition to Monophysitism (Single Nature)</vt:lpstr>
      <vt:lpstr>Pope St. Leo the Great</vt:lpstr>
      <vt:lpstr>Leo’s Tome</vt:lpstr>
      <vt:lpstr>Council of Chalcedon, 451</vt:lpstr>
      <vt:lpstr>Alexandrian Monophysites</vt:lpstr>
      <vt:lpstr>Eastern Roman Emperors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20: Christological Controversies</dc:title>
  <dc:creator>ann orlando</dc:creator>
  <cp:lastModifiedBy>AOrlando</cp:lastModifiedBy>
  <cp:revision>116</cp:revision>
  <dcterms:created xsi:type="dcterms:W3CDTF">2005-08-31T20:13:04Z</dcterms:created>
  <dcterms:modified xsi:type="dcterms:W3CDTF">2019-11-01T09:55:40Z</dcterms:modified>
</cp:coreProperties>
</file>