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75" r:id="rId9"/>
    <p:sldId id="266" r:id="rId10"/>
    <p:sldId id="267" r:id="rId11"/>
    <p:sldId id="271" r:id="rId12"/>
    <p:sldId id="280" r:id="rId13"/>
    <p:sldId id="278" r:id="rId14"/>
    <p:sldId id="279" r:id="rId15"/>
    <p:sldId id="285" r:id="rId16"/>
    <p:sldId id="286" r:id="rId17"/>
    <p:sldId id="287" r:id="rId18"/>
    <p:sldId id="268" r:id="rId19"/>
    <p:sldId id="274" r:id="rId20"/>
    <p:sldId id="269" r:id="rId21"/>
    <p:sldId id="276" r:id="rId22"/>
    <p:sldId id="272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27ACCA5-2C42-4EDD-8D3D-6B36C7A03B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71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2A16E1-89D2-4D0C-B6C7-7B254E290B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3819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7AAB2F8-7089-4EF2-970F-116E9DAEF3B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C14B0-FD7C-4CD2-B14A-0421FE2A35D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1FBFF-DE57-41B5-9634-418337F8DA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91149B8-F9DD-4BD7-B487-7DFAF5A0F08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5FF57-0108-4B22-9922-A2D8058B4F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AB8D-A631-4E9C-954E-36E59A53D60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DF3FDA-9242-4348-8BA6-D8319086CF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B5F81-7362-4CE8-B9D1-A09F821D91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EC01D-5202-4E3B-B489-5C644BAC0C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A0A71-4BF9-4C92-9401-B4B0F447C42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5ADD2-9E88-4120-8B5C-5E5AE9FB39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9708EA-555A-4709-9136-000C4B4281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 altLang="en-US"/>
              <a:t>Islam and Eastern Christainity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23A56BE9-4138-4316-8A36-918277B0631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medieval.ucdavis.edu/20A/Icon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C592EF8-3357-49EF-96DA-90F1FF584CA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600" dirty="0"/>
              <a:t>Lecture </a:t>
            </a:r>
            <a:r>
              <a:rPr lang="en-US" sz="4600" dirty="0" smtClean="0"/>
              <a:t>20: Islam and Councils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7</a:t>
            </a:r>
            <a:r>
              <a:rPr lang="en-US" sz="4600" baseline="30000" dirty="0"/>
              <a:t>th</a:t>
            </a:r>
            <a:r>
              <a:rPr lang="en-US" sz="4600" dirty="0"/>
              <a:t> – 8</a:t>
            </a:r>
            <a:r>
              <a:rPr lang="en-US" sz="4600" baseline="30000" dirty="0"/>
              <a:t>th</a:t>
            </a:r>
            <a:r>
              <a:rPr lang="en-US" sz="4600" dirty="0"/>
              <a:t> C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7</a:t>
            </a:r>
            <a:r>
              <a:rPr lang="en-US" dirty="0" smtClean="0"/>
              <a:t> </a:t>
            </a:r>
            <a:r>
              <a:rPr lang="en-US" dirty="0" smtClean="0"/>
              <a:t>November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6CD87-2AB9-400B-8820-68C7E9585AF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Two Major Branches of Islam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Sunni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Ruler should be by a virtuous Muslim who followed the sunna (practice) of Mohammed as recorded in the hadiths (traditions)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Authority was with ulama or imam, wise men but not infallible, who preached the Qur’an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Defense of Qur’an through rational argument</a:t>
            </a:r>
          </a:p>
          <a:p>
            <a:pPr>
              <a:lnSpc>
                <a:spcPct val="80000"/>
              </a:lnSpc>
            </a:pPr>
            <a:r>
              <a:rPr lang="en-US" sz="2600"/>
              <a:t>Shi’i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Rule should be through the family of Mohammed, his son Ali by Fatima in particular.  Came to be known as Shi’i, or followers, of Ali (killed at Karbala)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Authority was found in infallible imams as interpreters of the Qur’an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B7DA4-6F36-47EF-A151-ECE4F097FDE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Theological Impact of Rise of Islam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Monothelite controversy</a:t>
            </a:r>
          </a:p>
          <a:p>
            <a:pPr lvl="1"/>
            <a:r>
              <a:rPr lang="en-US"/>
              <a:t>One will (divine) of Christ</a:t>
            </a:r>
          </a:p>
          <a:p>
            <a:pPr lvl="1"/>
            <a:r>
              <a:rPr lang="en-US"/>
              <a:t>Maximus the Confessor</a:t>
            </a:r>
          </a:p>
          <a:p>
            <a:r>
              <a:rPr lang="en-US"/>
              <a:t>Iconoclasm</a:t>
            </a:r>
          </a:p>
          <a:p>
            <a:pPr lvl="1"/>
            <a:r>
              <a:rPr lang="en-US"/>
              <a:t>Rejection of images</a:t>
            </a:r>
          </a:p>
          <a:p>
            <a:pPr lvl="1"/>
            <a:r>
              <a:rPr lang="en-US"/>
              <a:t>John of Damascus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65C1A-503F-4639-92D2-E39B6FAE388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Initial Reaction of Byzantine Empire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Attempts to counter Islam by bringing Egyptian monophysites back into ‘Orthodoxy’</a:t>
            </a:r>
          </a:p>
          <a:p>
            <a:pPr>
              <a:lnSpc>
                <a:spcPct val="80000"/>
              </a:lnSpc>
            </a:pPr>
            <a:r>
              <a:rPr lang="en-US" sz="1800"/>
              <a:t>Emperor Constans II (641-668) tried to reunite Egyptian Christians by accepting one-will of Christ</a:t>
            </a:r>
          </a:p>
          <a:p>
            <a:pPr>
              <a:lnSpc>
                <a:spcPct val="80000"/>
              </a:lnSpc>
            </a:pPr>
            <a:r>
              <a:rPr lang="en-US" sz="1800"/>
              <a:t>Pope Martin and Maximus the Confessor reject this at First Lateran Council</a:t>
            </a:r>
          </a:p>
          <a:p>
            <a:pPr>
              <a:lnSpc>
                <a:spcPct val="80000"/>
              </a:lnSpc>
            </a:pPr>
            <a:r>
              <a:rPr lang="en-US" sz="1800"/>
              <a:t>Constans II has Pope Martin (649-655) abducted, brought to Constantinople, tried and sent into exile where he died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Also arrested Maximus the Confessor, tortured and exiled him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Constans could get to Pope Martin because Byzantium continued to have a foothold in Ravenna until 751</a:t>
            </a:r>
          </a:p>
          <a:p>
            <a:pPr>
              <a:lnSpc>
                <a:spcPct val="80000"/>
              </a:lnSpc>
            </a:pPr>
            <a:r>
              <a:rPr lang="en-US" sz="1800"/>
              <a:t>In any case, Constans was unsuccessful politically 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Egyptian monophysites did not accept only one will of Christ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Many Coptic Christians preferred to live under Muslim rule than Byzantine rule</a:t>
            </a:r>
          </a:p>
          <a:p>
            <a:pPr>
              <a:lnSpc>
                <a:spcPct val="80000"/>
              </a:lnSpc>
            </a:pPr>
            <a:r>
              <a:rPr lang="en-US" sz="1800"/>
              <a:t>After Constans II dies, Emperors no longer try to enforce this theology</a:t>
            </a:r>
          </a:p>
        </p:txBody>
      </p:sp>
    </p:spTree>
    <p:extLst>
      <p:ext uri="{BB962C8B-B14F-4D97-AF65-F5344CB8AC3E}">
        <p14:creationId xmlns:p14="http://schemas.microsoft.com/office/powerpoint/2010/main" val="3502575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0E87-3E30-4D04-9801-55F2E963E0C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Maximus the Confessor (580-662)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/>
              <a:t>Rise of Islam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Mohamed’s flight from Mecca to Medina 612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Fall of Jerusalem in 637 and Alexandria 642</a:t>
            </a:r>
          </a:p>
          <a:p>
            <a:pPr>
              <a:lnSpc>
                <a:spcPct val="80000"/>
              </a:lnSpc>
            </a:pPr>
            <a:r>
              <a:rPr lang="en-US" sz="1900"/>
              <a:t>To try to bring Monophysites back under imperial control against Arabs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Patriarch of Constantinople, Sergius proposes ‘monothelete’ Christology or that Christ had one will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Pope Honorius (625-638) goes along with this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Pope Martin I at First Lateran Council in Rome rejects this in 649, in opposition to Emperor and much of Eastern Church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In any case Monophysites also reject this </a:t>
            </a:r>
          </a:p>
          <a:p>
            <a:pPr>
              <a:lnSpc>
                <a:spcPct val="80000"/>
              </a:lnSpc>
            </a:pPr>
            <a:r>
              <a:rPr lang="en-US" sz="1900"/>
              <a:t>Maximus the Confessor Eastern theologian who supported Chalcedon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Gave deepest theological arguments in support of two complete natures, against monothelete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Was persecuted and tortured by Emperor Heraclius</a:t>
            </a:r>
          </a:p>
          <a:p>
            <a:pPr>
              <a:lnSpc>
                <a:spcPct val="80000"/>
              </a:lnSpc>
            </a:pPr>
            <a:r>
              <a:rPr lang="en-US" sz="1900"/>
              <a:t>Eventually Eastern Church returns to Chalcedonian formula in Third Council of Constantinople (680)</a:t>
            </a:r>
          </a:p>
        </p:txBody>
      </p:sp>
    </p:spTree>
    <p:extLst>
      <p:ext uri="{BB962C8B-B14F-4D97-AF65-F5344CB8AC3E}">
        <p14:creationId xmlns:p14="http://schemas.microsoft.com/office/powerpoint/2010/main" val="3810213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Christological Controversies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CCFAD-4B71-47E3-BE75-5D8DA48BBA72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Ecumenical Councils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500" b="1" dirty="0" err="1"/>
              <a:t>Nicea</a:t>
            </a:r>
            <a:r>
              <a:rPr lang="en-US" sz="1500" b="1" dirty="0"/>
              <a:t> I, 325, called by Constantine the Great</a:t>
            </a:r>
          </a:p>
          <a:p>
            <a:pPr lvl="1">
              <a:lnSpc>
                <a:spcPct val="80000"/>
              </a:lnSpc>
            </a:pPr>
            <a:r>
              <a:rPr lang="en-US" sz="1300" b="1" dirty="0"/>
              <a:t>Condemned Arianism</a:t>
            </a:r>
          </a:p>
          <a:p>
            <a:pPr lvl="1">
              <a:lnSpc>
                <a:spcPct val="80000"/>
              </a:lnSpc>
            </a:pPr>
            <a:r>
              <a:rPr lang="en-US" sz="1300" b="1" dirty="0"/>
              <a:t>Son of one substance with the Father</a:t>
            </a:r>
          </a:p>
          <a:p>
            <a:pPr lvl="1">
              <a:lnSpc>
                <a:spcPct val="80000"/>
              </a:lnSpc>
            </a:pPr>
            <a:r>
              <a:rPr lang="en-US" sz="1300" b="1" dirty="0"/>
              <a:t>Nicene Creed</a:t>
            </a:r>
          </a:p>
          <a:p>
            <a:pPr>
              <a:lnSpc>
                <a:spcPct val="80000"/>
              </a:lnSpc>
            </a:pPr>
            <a:r>
              <a:rPr lang="en-US" sz="1500" b="1" dirty="0"/>
              <a:t>Constantinople I, 381, Called by Theodosius the Great</a:t>
            </a:r>
          </a:p>
          <a:p>
            <a:pPr lvl="1">
              <a:lnSpc>
                <a:spcPct val="80000"/>
              </a:lnSpc>
            </a:pPr>
            <a:r>
              <a:rPr lang="en-US" sz="1300" b="1" dirty="0"/>
              <a:t>Affirmed divinity of Holy Spirit</a:t>
            </a:r>
          </a:p>
          <a:p>
            <a:pPr lvl="1">
              <a:lnSpc>
                <a:spcPct val="80000"/>
              </a:lnSpc>
            </a:pPr>
            <a:r>
              <a:rPr lang="en-US" sz="1300" b="1" dirty="0"/>
              <a:t>Modified Creed; what we have now</a:t>
            </a:r>
          </a:p>
          <a:p>
            <a:pPr>
              <a:lnSpc>
                <a:spcPct val="80000"/>
              </a:lnSpc>
            </a:pPr>
            <a:r>
              <a:rPr lang="en-US" sz="1500" b="1" dirty="0"/>
              <a:t>Ephesus, 431, called by Theodosius II</a:t>
            </a:r>
          </a:p>
          <a:p>
            <a:pPr lvl="1">
              <a:lnSpc>
                <a:spcPct val="80000"/>
              </a:lnSpc>
            </a:pPr>
            <a:r>
              <a:rPr lang="en-US" sz="1300" b="1" dirty="0"/>
              <a:t>Condemned Nestorius, Patriarch of Constantinople</a:t>
            </a:r>
          </a:p>
          <a:p>
            <a:pPr lvl="1">
              <a:lnSpc>
                <a:spcPct val="80000"/>
              </a:lnSpc>
            </a:pPr>
            <a:r>
              <a:rPr lang="en-US" sz="1300" b="1" dirty="0"/>
              <a:t>Jesus was not two separate persons, but one person both human and divine</a:t>
            </a:r>
          </a:p>
          <a:p>
            <a:pPr lvl="1">
              <a:lnSpc>
                <a:spcPct val="80000"/>
              </a:lnSpc>
            </a:pPr>
            <a:r>
              <a:rPr lang="en-US" sz="1300" b="1" dirty="0"/>
              <a:t>Mary as ‘</a:t>
            </a:r>
            <a:r>
              <a:rPr lang="en-US" sz="1300" b="1" dirty="0" err="1"/>
              <a:t>Theotokos</a:t>
            </a:r>
            <a:r>
              <a:rPr lang="en-US" sz="1300" b="1" dirty="0"/>
              <a:t>’ Mother of God</a:t>
            </a:r>
          </a:p>
          <a:p>
            <a:pPr>
              <a:lnSpc>
                <a:spcPct val="80000"/>
              </a:lnSpc>
            </a:pPr>
            <a:r>
              <a:rPr lang="en-US" sz="1500" b="1" dirty="0"/>
              <a:t>Chalcedon, 450, called by Empress </a:t>
            </a:r>
            <a:r>
              <a:rPr lang="en-US" sz="1500" b="1" dirty="0" err="1"/>
              <a:t>Pulcharia</a:t>
            </a:r>
            <a:r>
              <a:rPr lang="en-US" sz="1500" b="1" dirty="0"/>
              <a:t> at request of Pope St. Leo I (the Great)</a:t>
            </a:r>
          </a:p>
          <a:p>
            <a:pPr lvl="1">
              <a:lnSpc>
                <a:spcPct val="80000"/>
              </a:lnSpc>
            </a:pPr>
            <a:r>
              <a:rPr lang="en-US" sz="1300" b="1" dirty="0"/>
              <a:t>Condemned </a:t>
            </a:r>
            <a:r>
              <a:rPr lang="en-US" sz="1300" b="1" dirty="0" err="1"/>
              <a:t>monophysites</a:t>
            </a:r>
            <a:r>
              <a:rPr lang="en-US" sz="1300" b="1" dirty="0"/>
              <a:t>: single nature</a:t>
            </a:r>
          </a:p>
          <a:p>
            <a:pPr lvl="1">
              <a:lnSpc>
                <a:spcPct val="80000"/>
              </a:lnSpc>
            </a:pPr>
            <a:r>
              <a:rPr lang="en-US" sz="1300" b="1" dirty="0"/>
              <a:t>Christ has two natures: human and divine (Leo’s Tome</a:t>
            </a:r>
          </a:p>
          <a:p>
            <a:pPr>
              <a:lnSpc>
                <a:spcPct val="80000"/>
              </a:lnSpc>
            </a:pPr>
            <a:r>
              <a:rPr lang="en-US" sz="1500" b="1" dirty="0"/>
              <a:t>Second Council of Constantinople, 553, Called by Justinian</a:t>
            </a:r>
          </a:p>
          <a:p>
            <a:pPr lvl="1">
              <a:lnSpc>
                <a:spcPct val="80000"/>
              </a:lnSpc>
            </a:pPr>
            <a:r>
              <a:rPr lang="en-US" sz="1300" b="1" dirty="0"/>
              <a:t>Condemned Theodore of </a:t>
            </a:r>
            <a:r>
              <a:rPr lang="en-US" sz="1300" b="1" dirty="0" err="1" smtClean="0"/>
              <a:t>Mosuestia</a:t>
            </a:r>
            <a:r>
              <a:rPr lang="en-US" sz="1300" b="1" dirty="0" smtClean="0"/>
              <a:t> and Origen</a:t>
            </a:r>
            <a:endParaRPr lang="en-US" sz="1300" b="1" dirty="0"/>
          </a:p>
          <a:p>
            <a:pPr>
              <a:lnSpc>
                <a:spcPct val="80000"/>
              </a:lnSpc>
            </a:pPr>
            <a:r>
              <a:rPr lang="en-US" sz="1500" b="1" dirty="0"/>
              <a:t>Third Council of Constantinople, 680</a:t>
            </a:r>
          </a:p>
          <a:p>
            <a:pPr lvl="1">
              <a:lnSpc>
                <a:spcPct val="80000"/>
              </a:lnSpc>
            </a:pPr>
            <a:r>
              <a:rPr lang="en-US" sz="1400" b="1" dirty="0"/>
              <a:t>Called by Emperor Constantine </a:t>
            </a:r>
            <a:r>
              <a:rPr lang="en-US" sz="1400" b="1" dirty="0" err="1"/>
              <a:t>Pogonatus</a:t>
            </a:r>
            <a:r>
              <a:rPr lang="en-US" sz="1400" dirty="0"/>
              <a:t> </a:t>
            </a:r>
            <a:endParaRPr lang="en-US" sz="1400" b="1" dirty="0"/>
          </a:p>
          <a:p>
            <a:pPr lvl="1">
              <a:lnSpc>
                <a:spcPct val="80000"/>
              </a:lnSpc>
            </a:pPr>
            <a:r>
              <a:rPr lang="en-US" sz="1400" b="1" dirty="0"/>
              <a:t>Condemned </a:t>
            </a:r>
            <a:r>
              <a:rPr lang="en-US" sz="1400" b="1" dirty="0" err="1"/>
              <a:t>Monothelete</a:t>
            </a:r>
            <a:r>
              <a:rPr lang="en-US" sz="1400" b="1" dirty="0"/>
              <a:t> and Pope </a:t>
            </a:r>
            <a:r>
              <a:rPr lang="en-US" sz="1400" b="1" dirty="0" smtClean="0"/>
              <a:t>Honorius</a:t>
            </a:r>
          </a:p>
          <a:p>
            <a:pPr>
              <a:lnSpc>
                <a:spcPct val="80000"/>
              </a:lnSpc>
            </a:pPr>
            <a:r>
              <a:rPr lang="en-US" sz="1600" b="1" dirty="0" err="1" smtClean="0"/>
              <a:t>Nicea</a:t>
            </a:r>
            <a:r>
              <a:rPr lang="en-US" sz="1600" b="1" dirty="0" smtClean="0"/>
              <a:t> II, 787</a:t>
            </a:r>
          </a:p>
          <a:p>
            <a:pPr lvl="1">
              <a:lnSpc>
                <a:spcPct val="80000"/>
              </a:lnSpc>
            </a:pPr>
            <a:r>
              <a:rPr lang="en-US" sz="1400" b="1" dirty="0" smtClean="0"/>
              <a:t>Called by Empress Irene</a:t>
            </a:r>
          </a:p>
          <a:p>
            <a:pPr lvl="1">
              <a:lnSpc>
                <a:spcPct val="80000"/>
              </a:lnSpc>
            </a:pPr>
            <a:r>
              <a:rPr lang="en-US" sz="1400" b="1" dirty="0" smtClean="0"/>
              <a:t>Condemns iconoclasts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90542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CE67-CC69-4268-9F31-9C1AE51A8EE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Eastern Theological Response: Iconoclast Controversy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Emperors Leo III (717-741), Constantine V (741-763)</a:t>
            </a:r>
          </a:p>
          <a:p>
            <a:pPr lvl="1"/>
            <a:r>
              <a:rPr lang="en-US" sz="2200"/>
              <a:t>Supported “image breaking” iconoclasm as a way to attract Muslims to Christian orthodoxy</a:t>
            </a:r>
          </a:p>
          <a:p>
            <a:pPr lvl="1"/>
            <a:r>
              <a:rPr lang="en-US" sz="2200"/>
              <a:t>Historical Note: Emperor Leo III dropped all military support of Papacy against Lombards, forcing Pope Stephen II into an alliance with Pepin the Short</a:t>
            </a:r>
          </a:p>
          <a:p>
            <a:r>
              <a:rPr lang="en-US" sz="2600"/>
              <a:t>Eastern Monks vehemently opposed iconoclasts</a:t>
            </a:r>
          </a:p>
          <a:p>
            <a:pPr lvl="1"/>
            <a:r>
              <a:rPr lang="en-US" sz="2200"/>
              <a:t>Because Word was Incarnate, could use human images as aids to worship of God</a:t>
            </a:r>
          </a:p>
        </p:txBody>
      </p:sp>
    </p:spTree>
    <p:extLst>
      <p:ext uri="{BB962C8B-B14F-4D97-AF65-F5344CB8AC3E}">
        <p14:creationId xmlns:p14="http://schemas.microsoft.com/office/powerpoint/2010/main" val="2898459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ECDF-9702-4A70-9754-4CBFC378C012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John of Damascus (675-749)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Monk at St. </a:t>
            </a:r>
            <a:r>
              <a:rPr lang="en-US" sz="2400" dirty="0" err="1"/>
              <a:t>Sabas</a:t>
            </a:r>
            <a:r>
              <a:rPr lang="en-US" sz="2400" dirty="0"/>
              <a:t> near Jerusalem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Strong theological defense of icons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In </a:t>
            </a:r>
            <a:r>
              <a:rPr lang="en-US" sz="2400" i="1" dirty="0"/>
              <a:t>Defense of Icons </a:t>
            </a:r>
            <a:r>
              <a:rPr lang="en-US" sz="2400" dirty="0"/>
              <a:t>he differentiated types of worship and honor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Other important work </a:t>
            </a:r>
            <a:r>
              <a:rPr lang="en-US" sz="2400" i="1" dirty="0"/>
              <a:t>On Orthodox Faith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Book III is a summary and clear exposition of Orthodox Christology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“Communication of idioms” as means of relating human nature of Christ to His divine nature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John of Damascus is very influential in Western Medieval </a:t>
            </a:r>
            <a:r>
              <a:rPr lang="en-US" sz="2400" dirty="0" smtClean="0"/>
              <a:t>theology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Also modern Catholic theology; Pope Pius XII referenced John of Damascus when proclaiming doctrine of Assumption of Mary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600" dirty="0"/>
          </a:p>
          <a:p>
            <a:pPr>
              <a:lnSpc>
                <a:spcPct val="90000"/>
              </a:lnSpc>
            </a:pPr>
            <a:endParaRPr lang="en-US" sz="2600" dirty="0"/>
          </a:p>
          <a:p>
            <a:pPr>
              <a:lnSpc>
                <a:spcPct val="90000"/>
              </a:lnSpc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938499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597D-512A-4717-8A83-F66C607EA905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Second Council of Nicea, 787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Also known as Seventh Ecumenical Council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Called by Empress Irene, who supported icons (</a:t>
            </a:r>
            <a:r>
              <a:rPr lang="en-US" sz="2200" dirty="0" err="1"/>
              <a:t>iconodule</a:t>
            </a:r>
            <a:r>
              <a:rPr lang="en-US" sz="2200" dirty="0"/>
              <a:t>)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Following St. John Damascus, distinguished types of devotions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Western Reaction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Problem: Eastern church did not invite anyone from West to participate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Another problem: poor translation from Greek into Latin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Result: Charlemagne did not accept </a:t>
            </a:r>
            <a:r>
              <a:rPr lang="en-US" sz="2600" dirty="0" err="1"/>
              <a:t>Nicea</a:t>
            </a:r>
            <a:r>
              <a:rPr lang="en-US" sz="2600" dirty="0"/>
              <a:t> II</a:t>
            </a:r>
          </a:p>
          <a:p>
            <a:pPr lvl="1">
              <a:lnSpc>
                <a:spcPct val="80000"/>
              </a:lnSpc>
            </a:pPr>
            <a:r>
              <a:rPr lang="en-US" sz="2200" dirty="0" err="1"/>
              <a:t>Theodulf</a:t>
            </a:r>
            <a:r>
              <a:rPr lang="en-US" sz="2200" dirty="0"/>
              <a:t> wrote </a:t>
            </a:r>
            <a:r>
              <a:rPr lang="en-US" sz="2200" i="1" dirty="0" err="1"/>
              <a:t>Libri</a:t>
            </a:r>
            <a:r>
              <a:rPr lang="en-US" sz="2200" i="1" dirty="0"/>
              <a:t> </a:t>
            </a:r>
            <a:r>
              <a:rPr lang="en-US" sz="2200" i="1" dirty="0" err="1"/>
              <a:t>Carolini</a:t>
            </a:r>
            <a:r>
              <a:rPr lang="en-US" sz="2200" dirty="0"/>
              <a:t> condemning worship of </a:t>
            </a:r>
            <a:r>
              <a:rPr lang="en-US" sz="2200" dirty="0" smtClean="0"/>
              <a:t>images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Also encouraged </a:t>
            </a:r>
            <a:r>
              <a:rPr lang="en-US" sz="2200" i="1" dirty="0" err="1" smtClean="0"/>
              <a:t>Filioque</a:t>
            </a:r>
            <a:r>
              <a:rPr lang="en-US" sz="2200" dirty="0" smtClean="0"/>
              <a:t> in the Latin Creed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600" dirty="0" smtClean="0"/>
              <a:t>Nicaea </a:t>
            </a:r>
            <a:r>
              <a:rPr lang="en-US" sz="2600" dirty="0"/>
              <a:t>II was recognized by Pope Hadrian (772-795) and his successors</a:t>
            </a:r>
          </a:p>
          <a:p>
            <a:pPr lvl="1">
              <a:lnSpc>
                <a:spcPct val="80000"/>
              </a:lnSpc>
            </a:pPr>
            <a:endParaRPr lang="en-US" sz="2200" dirty="0"/>
          </a:p>
          <a:p>
            <a:pPr>
              <a:lnSpc>
                <a:spcPct val="80000"/>
              </a:lnSpc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82413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CE67-CC69-4268-9F31-9C1AE51A8EE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Eastern Theological Response: Iconoclast Controversy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Emperors Leo III (717-741), Constantine V (741-763)</a:t>
            </a:r>
          </a:p>
          <a:p>
            <a:pPr lvl="1"/>
            <a:r>
              <a:rPr lang="en-US" sz="2200"/>
              <a:t>Supported “image breaking” iconoclasm as a way to attract Muslims to Christian orthodoxy</a:t>
            </a:r>
          </a:p>
          <a:p>
            <a:pPr lvl="1"/>
            <a:r>
              <a:rPr lang="en-US" sz="2200"/>
              <a:t>Historical Note: Emperor Leo III dropped all military support of Papacy against Lombards, forcing Pope Stephen II into an alliance with Pepin the Short</a:t>
            </a:r>
          </a:p>
          <a:p>
            <a:r>
              <a:rPr lang="en-US" sz="2600"/>
              <a:t>Eastern Monks vehemently opposed iconoclasts</a:t>
            </a:r>
          </a:p>
          <a:p>
            <a:pPr lvl="1"/>
            <a:r>
              <a:rPr lang="en-US" sz="2200"/>
              <a:t>Because Word was Incarnate, could use human images as aids to worship of God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DECDF-9702-4A70-9754-4CBFC378C012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John of Damascus (675-749)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Monk at St. </a:t>
            </a:r>
            <a:r>
              <a:rPr lang="en-US" sz="2400" dirty="0" err="1"/>
              <a:t>Sabas</a:t>
            </a:r>
            <a:r>
              <a:rPr lang="en-US" sz="2400" dirty="0"/>
              <a:t> near Jerusalem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Strong theological defense of icons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In </a:t>
            </a:r>
            <a:r>
              <a:rPr lang="en-US" sz="2400" i="1" dirty="0"/>
              <a:t>Defense of Icons </a:t>
            </a:r>
            <a:r>
              <a:rPr lang="en-US" sz="2400" dirty="0"/>
              <a:t>he differentiated types of worship and honor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Other important work </a:t>
            </a:r>
            <a:r>
              <a:rPr lang="en-US" sz="2400" i="1" dirty="0"/>
              <a:t>On Orthodox Faith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Book III is a summary and clear exposition of Orthodox Christology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“Communication of idioms” as means of relating human nature of Christ to His divine nature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John of Damascus is very influential in Western Medieval </a:t>
            </a:r>
            <a:r>
              <a:rPr lang="en-US" sz="2400" dirty="0" smtClean="0"/>
              <a:t>theology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Also modern Catholic theology; Pope Pius XII referenced John of Damascus when proclaiming doctrine of Assumption of Mary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600" dirty="0"/>
          </a:p>
          <a:p>
            <a:pPr>
              <a:lnSpc>
                <a:spcPct val="90000"/>
              </a:lnSpc>
            </a:pPr>
            <a:endParaRPr lang="en-US" sz="2600" dirty="0"/>
          </a:p>
          <a:p>
            <a:pPr>
              <a:lnSpc>
                <a:spcPct val="90000"/>
              </a:lnSpc>
            </a:pP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957B-4E79-4ACB-B7C9-AA86A1E1509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Rise of Islam</a:t>
            </a:r>
          </a:p>
          <a:p>
            <a:r>
              <a:rPr lang="en-US" dirty="0"/>
              <a:t>Byzantine Reaction</a:t>
            </a:r>
          </a:p>
          <a:p>
            <a:r>
              <a:rPr lang="en-US" dirty="0"/>
              <a:t>John of </a:t>
            </a:r>
            <a:r>
              <a:rPr lang="en-US" dirty="0" smtClean="0"/>
              <a:t>Damascus</a:t>
            </a:r>
          </a:p>
          <a:p>
            <a:r>
              <a:rPr lang="en-US" dirty="0" smtClean="0"/>
              <a:t>Seventh </a:t>
            </a:r>
            <a:r>
              <a:rPr lang="en-US" smtClean="0"/>
              <a:t>Ecumenical Council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597D-512A-4717-8A83-F66C607EA905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Second Council of Nicea, 787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Also known as Seventh Ecumenical Council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Called by Empress Irene, who supported icons (</a:t>
            </a:r>
            <a:r>
              <a:rPr lang="en-US" sz="2200" dirty="0" err="1"/>
              <a:t>iconodule</a:t>
            </a:r>
            <a:r>
              <a:rPr lang="en-US" sz="2200" dirty="0"/>
              <a:t>)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Following St. John Damascus, distinguished types of devotions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Western Reaction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Problem: Eastern church did not invite anyone from West to participate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Another problem: poor translation from Greek into Latin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Result: Charlemagne did not accept </a:t>
            </a:r>
            <a:r>
              <a:rPr lang="en-US" sz="2600" dirty="0" err="1"/>
              <a:t>Nicea</a:t>
            </a:r>
            <a:r>
              <a:rPr lang="en-US" sz="2600" dirty="0"/>
              <a:t> II</a:t>
            </a:r>
          </a:p>
          <a:p>
            <a:pPr lvl="1">
              <a:lnSpc>
                <a:spcPct val="80000"/>
              </a:lnSpc>
            </a:pPr>
            <a:r>
              <a:rPr lang="en-US" sz="2200" dirty="0" err="1"/>
              <a:t>Theodulf</a:t>
            </a:r>
            <a:r>
              <a:rPr lang="en-US" sz="2200" dirty="0"/>
              <a:t> wrote </a:t>
            </a:r>
            <a:r>
              <a:rPr lang="en-US" sz="2200" i="1" dirty="0" err="1"/>
              <a:t>Libri</a:t>
            </a:r>
            <a:r>
              <a:rPr lang="en-US" sz="2200" i="1" dirty="0"/>
              <a:t> </a:t>
            </a:r>
            <a:r>
              <a:rPr lang="en-US" sz="2200" i="1" dirty="0" err="1"/>
              <a:t>Carolini</a:t>
            </a:r>
            <a:r>
              <a:rPr lang="en-US" sz="2200" dirty="0"/>
              <a:t> condemning worship of </a:t>
            </a:r>
            <a:r>
              <a:rPr lang="en-US" sz="2200" dirty="0" smtClean="0"/>
              <a:t>images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Also encouraged </a:t>
            </a:r>
            <a:r>
              <a:rPr lang="en-US" sz="2200" i="1" dirty="0" err="1" smtClean="0"/>
              <a:t>Filioque</a:t>
            </a:r>
            <a:r>
              <a:rPr lang="en-US" sz="2200" dirty="0" smtClean="0"/>
              <a:t> in the Latin Creed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600" dirty="0" smtClean="0"/>
              <a:t>Nicaea </a:t>
            </a:r>
            <a:r>
              <a:rPr lang="en-US" sz="2600" dirty="0"/>
              <a:t>II was recognized by Pope Hadrian (772-795) and his successors</a:t>
            </a:r>
          </a:p>
          <a:p>
            <a:pPr lvl="1">
              <a:lnSpc>
                <a:spcPct val="80000"/>
              </a:lnSpc>
            </a:pPr>
            <a:endParaRPr lang="en-US" sz="2200" dirty="0"/>
          </a:p>
          <a:p>
            <a:pPr>
              <a:lnSpc>
                <a:spcPct val="80000"/>
              </a:lnSpc>
            </a:pPr>
            <a:endParaRPr lang="en-US" sz="2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A </a:t>
            </a:r>
            <a:r>
              <a:rPr lang="en-US" sz="4000" b="1" dirty="0"/>
              <a:t>Language Problem: </a:t>
            </a:r>
            <a:r>
              <a:rPr lang="en-US" sz="4000" b="1" i="1" dirty="0" err="1"/>
              <a:t>Filioque</a:t>
            </a:r>
            <a:endParaRPr lang="en-US" sz="4000" b="1" i="1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4530725"/>
          </a:xfrm>
        </p:spPr>
        <p:txBody>
          <a:bodyPr/>
          <a:lstStyle/>
          <a:p>
            <a:r>
              <a:rPr lang="en-US" sz="2400" i="1" dirty="0" err="1" smtClean="0"/>
              <a:t>Filioque</a:t>
            </a:r>
            <a:r>
              <a:rPr lang="en-US" sz="2400" dirty="0" smtClean="0"/>
              <a:t> means “and Son” in Latin</a:t>
            </a:r>
          </a:p>
          <a:p>
            <a:r>
              <a:rPr lang="en-US" sz="2400" dirty="0" smtClean="0"/>
              <a:t>Starts </a:t>
            </a:r>
            <a:r>
              <a:rPr lang="en-US" sz="2400" dirty="0"/>
              <a:t>with Augustine’s description of Trinity: Holy Spirit is mutual love of Father and </a:t>
            </a:r>
            <a:r>
              <a:rPr lang="en-US" sz="2400" dirty="0" smtClean="0"/>
              <a:t>Son</a:t>
            </a:r>
          </a:p>
          <a:p>
            <a:pPr lvl="1"/>
            <a:r>
              <a:rPr lang="en-US" sz="2000" dirty="0" smtClean="0"/>
              <a:t>Holy Spirit proceeds from Father and the Son</a:t>
            </a:r>
          </a:p>
          <a:p>
            <a:pPr lvl="1"/>
            <a:r>
              <a:rPr lang="en-US" sz="2000" dirty="0" smtClean="0"/>
              <a:t>But Augustine also said Holy Spirit proceeds form the Father</a:t>
            </a:r>
            <a:endParaRPr lang="en-US" sz="2000" dirty="0"/>
          </a:p>
          <a:p>
            <a:r>
              <a:rPr lang="en-US" sz="2400" dirty="0"/>
              <a:t>Gets incorporated in Latin Creed as Holy Spirit proceeds from Father and the </a:t>
            </a:r>
            <a:r>
              <a:rPr lang="en-US" sz="2400" dirty="0" smtClean="0"/>
              <a:t>Son  </a:t>
            </a:r>
            <a:endParaRPr lang="en-US" sz="2400" dirty="0"/>
          </a:p>
          <a:p>
            <a:r>
              <a:rPr lang="en-US" sz="2400" dirty="0"/>
              <a:t>Greek Church (and Greek creed) states that Holy Spirit and Son proceed from the Godhead (Father</a:t>
            </a:r>
            <a:r>
              <a:rPr lang="en-US" sz="2400" dirty="0" smtClean="0"/>
              <a:t>); Holy Spirit proceeds from the Father through the Son</a:t>
            </a:r>
            <a:endParaRPr lang="en-US" sz="2400" dirty="0"/>
          </a:p>
          <a:p>
            <a:r>
              <a:rPr lang="en-US" sz="2400" dirty="0"/>
              <a:t>This issue developed as a stumbling block between Eastern and Western theology in 9</a:t>
            </a:r>
            <a:r>
              <a:rPr lang="en-US" sz="2400" baseline="30000" dirty="0"/>
              <a:t>th</a:t>
            </a:r>
            <a:r>
              <a:rPr lang="en-US" sz="2400" dirty="0"/>
              <a:t> 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6A44-4A1C-4B40-A825-5EEB5ECAF0C9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BJS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559B6-E56B-4BB0-A689-BCE7CC9B0283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229600" cy="4530725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John of Damascus, </a:t>
            </a:r>
            <a:r>
              <a:rPr lang="en-US" sz="2800" i="1" dirty="0" smtClean="0">
                <a:solidFill>
                  <a:srgbClr val="FF0000"/>
                </a:solidFill>
              </a:rPr>
              <a:t>In Defense of Icons, </a:t>
            </a:r>
            <a:r>
              <a:rPr lang="en-US" sz="2800" dirty="0" smtClean="0">
                <a:solidFill>
                  <a:srgbClr val="FF0000"/>
                </a:solidFill>
              </a:rPr>
              <a:t>available at </a:t>
            </a:r>
            <a:r>
              <a:rPr lang="en-US" sz="2800" dirty="0">
                <a:solidFill>
                  <a:srgbClr val="FF0000"/>
                </a:solidFill>
                <a:hlinkClick r:id="rId2"/>
              </a:rPr>
              <a:t>http://medieval.ucdavis.edu/20A/Icons.html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Prepare </a:t>
            </a:r>
            <a:r>
              <a:rPr lang="en-US" sz="2800" dirty="0" smtClean="0"/>
              <a:t>paper on Christology</a:t>
            </a:r>
            <a:endParaRPr lang="en-US" sz="2400" dirty="0"/>
          </a:p>
          <a:p>
            <a:pPr marL="0" indent="0">
              <a:buNone/>
            </a:pPr>
            <a:endParaRPr lang="en-US" sz="2500" dirty="0"/>
          </a:p>
          <a:p>
            <a:endParaRPr lang="en-US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3920-B27C-4827-92E7-681BD1E7417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Historical Situation in Early 7</a:t>
            </a:r>
            <a:r>
              <a:rPr lang="en-US" sz="3800" b="1" baseline="30000"/>
              <a:t>th</a:t>
            </a:r>
            <a:r>
              <a:rPr lang="en-US" sz="3800" b="1"/>
              <a:t> C</a:t>
            </a:r>
            <a:br>
              <a:rPr lang="en-US" sz="3800" b="1"/>
            </a:br>
            <a:r>
              <a:rPr lang="en-US" sz="3800" b="1"/>
              <a:t>in East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Unified politically under control of Byzantine Emperor from Egypt to Danube</a:t>
            </a:r>
          </a:p>
          <a:p>
            <a:pPr>
              <a:lnSpc>
                <a:spcPct val="90000"/>
              </a:lnSpc>
            </a:pPr>
            <a:r>
              <a:rPr lang="en-US" sz="2600"/>
              <a:t>But monophysites in Egypt and Nestorians in Syria undermine religious unity</a:t>
            </a:r>
          </a:p>
          <a:p>
            <a:pPr>
              <a:lnSpc>
                <a:spcPct val="90000"/>
              </a:lnSpc>
            </a:pPr>
            <a:r>
              <a:rPr lang="en-US" sz="2600"/>
              <a:t>Primary contact between East and West is through the Pope</a:t>
            </a:r>
          </a:p>
          <a:p>
            <a:pPr>
              <a:lnSpc>
                <a:spcPct val="90000"/>
              </a:lnSpc>
            </a:pPr>
            <a:r>
              <a:rPr lang="en-US" sz="2600"/>
              <a:t>Ecclesial authorities are subordinate to civil (Pope Gelasius not withstanding)</a:t>
            </a:r>
          </a:p>
          <a:p>
            <a:pPr>
              <a:lnSpc>
                <a:spcPct val="90000"/>
              </a:lnSpc>
            </a:pPr>
            <a:r>
              <a:rPr lang="en-US" sz="2600"/>
              <a:t>Eastern Empire will see itself as the continuation of ancient Roman Empire until the fall of Constantinople in 1453</a:t>
            </a:r>
          </a:p>
          <a:p>
            <a:pPr>
              <a:lnSpc>
                <a:spcPct val="90000"/>
              </a:lnSpc>
            </a:pPr>
            <a:endParaRPr lang="en-US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E7D3-EAFC-41BD-90D0-49AB9505ECA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Rise of Islam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500"/>
              <a:t>Muhammad (570-632)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The flight (hijrah) from Mecca to Medina (622) is beginning of Muslim calendar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Qur’an is revelation; its language, Arabic, is part of that revelation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Founded a religious and political movement aimed at uniting all Arab tribes. </a:t>
            </a:r>
            <a:r>
              <a:rPr lang="en-US" sz="2400"/>
              <a:t> </a:t>
            </a:r>
          </a:p>
          <a:p>
            <a:pPr>
              <a:lnSpc>
                <a:spcPct val="90000"/>
              </a:lnSpc>
            </a:pPr>
            <a:r>
              <a:rPr lang="en-US" sz="2500"/>
              <a:t>By 716 all of North Africa, Sicily and the Iberian peninsula was under Muslim control</a:t>
            </a:r>
          </a:p>
          <a:p>
            <a:pPr>
              <a:lnSpc>
                <a:spcPct val="90000"/>
              </a:lnSpc>
            </a:pPr>
            <a:r>
              <a:rPr lang="en-US" sz="2500"/>
              <a:t>By 730 France and Constantinople were threatened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Stopped in France by Charles Martel at Poitiers 732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Charles Martel (the Hammer) is Charlemagne’s grandfather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25A91-8451-4572-AF52-DE8F468584B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Early Islamic Political Leadership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First four caliphs, Rashidun, rightly guided</a:t>
            </a:r>
          </a:p>
          <a:p>
            <a:r>
              <a:rPr lang="en-US"/>
              <a:t>Umayyads (Damascus, Cordoba)</a:t>
            </a:r>
          </a:p>
          <a:p>
            <a:r>
              <a:rPr lang="en-US"/>
              <a:t>Abbasids (Baghdad) </a:t>
            </a:r>
          </a:p>
          <a:p>
            <a:r>
              <a:rPr lang="en-US"/>
              <a:t>Fatimids (Cairo)</a:t>
            </a:r>
          </a:p>
          <a:p>
            <a:r>
              <a:rPr lang="en-US"/>
              <a:t>Like Hellenistic kingdoms after Alexander and then the Romans, Muslims found territory too large to be ruled consistently by one ruler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98194-7725-4A33-8BAA-5901E726441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Early Islamic Culture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New </a:t>
            </a:r>
            <a:r>
              <a:rPr lang="en-US" dirty="0" smtClean="0"/>
              <a:t>Capital </a:t>
            </a:r>
            <a:r>
              <a:rPr lang="en-US" dirty="0"/>
              <a:t>Cities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Damascus, old city but new capitol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Baghdad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Cairo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Cordoba</a:t>
            </a:r>
          </a:p>
          <a:p>
            <a:pPr>
              <a:lnSpc>
                <a:spcPct val="90000"/>
              </a:lnSpc>
            </a:pPr>
            <a:r>
              <a:rPr lang="en-US" dirty="0"/>
              <a:t>Dome of Rock, first great Islamic building, on Temple Mount in Jerusalem, 692</a:t>
            </a:r>
          </a:p>
          <a:p>
            <a:pPr>
              <a:lnSpc>
                <a:spcPct val="90000"/>
              </a:lnSpc>
            </a:pPr>
            <a:r>
              <a:rPr lang="en-US" dirty="0"/>
              <a:t>Arabic replaces Greek in Southern Mediterranean and Latin in North Africa and Spain as common language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2D67-0D52-423F-84CF-A229554EE9A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Rise of Islam 7</a:t>
            </a:r>
            <a:r>
              <a:rPr lang="en-US" b="1" baseline="30000"/>
              <a:t>th</a:t>
            </a:r>
            <a:r>
              <a:rPr lang="en-US" b="1"/>
              <a:t> C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4" name="Picture 4" descr="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76400"/>
            <a:ext cx="649605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Justinian’s Empire (560) and Islamic (Arab) Conquests </a:t>
            </a:r>
            <a:r>
              <a:rPr lang="en-US" sz="3600" dirty="0"/>
              <a:t>by 750 AD</a:t>
            </a:r>
          </a:p>
        </p:txBody>
      </p:sp>
      <p:pic>
        <p:nvPicPr>
          <p:cNvPr id="14340" name="Picture 4" descr="IslamicConquest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0" y="2895600"/>
            <a:ext cx="3810000" cy="2705100"/>
          </a:xfrm>
          <a:noFill/>
          <a:ln/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5" descr="KISH_07_14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643136"/>
            <a:ext cx="4267200" cy="2467708"/>
          </a:xfrm>
          <a:prstGeom prst="rect">
            <a:avLst/>
          </a:prstGeom>
          <a:noFill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65BD-EA6E-42AD-802E-4172539AB7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BJS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Islam and Eastern Christainity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20E8-5EBE-4E6E-B6EB-93E5D6B011E7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Key Points of Islamic Theology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Qur’an is revealed word of God (must be in Arabic, a translation Is not really the Qur’an)</a:t>
            </a:r>
          </a:p>
          <a:p>
            <a:r>
              <a:rPr lang="en-US" sz="2600"/>
              <a:t>Jews and Christians are considered people of The Book</a:t>
            </a:r>
          </a:p>
          <a:p>
            <a:r>
              <a:rPr lang="en-US" sz="2600"/>
              <a:t>Mohammed is greatest prophet, although prophets of Old Testament and Jesus are also important</a:t>
            </a:r>
          </a:p>
          <a:p>
            <a:r>
              <a:rPr lang="en-US" sz="2600"/>
              <a:t>God is one, no Trinity</a:t>
            </a:r>
          </a:p>
          <a:p>
            <a:r>
              <a:rPr lang="en-US" sz="2600"/>
              <a:t>Images are an affront to God</a:t>
            </a:r>
          </a:p>
          <a:p>
            <a:r>
              <a:rPr lang="en-US" sz="2600"/>
              <a:t>Shari’a “Islamic Law”; based on Qur’an; rules for how the community of Muslims should live</a:t>
            </a:r>
          </a:p>
          <a:p>
            <a:endParaRPr lang="en-US" sz="2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538</TotalTime>
  <Words>1679</Words>
  <Application>Microsoft Office PowerPoint</Application>
  <PresentationFormat>On-screen Show (4:3)</PresentationFormat>
  <Paragraphs>216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Edge</vt:lpstr>
      <vt:lpstr>Lecture 20: Islam and Councils 7th – 8th C</vt:lpstr>
      <vt:lpstr>Introduction</vt:lpstr>
      <vt:lpstr>Historical Situation in Early 7th C in East </vt:lpstr>
      <vt:lpstr>Rise of Islam</vt:lpstr>
      <vt:lpstr>Early Islamic Political Leadership</vt:lpstr>
      <vt:lpstr>Early Islamic Culture</vt:lpstr>
      <vt:lpstr>Rise of Islam 7th C</vt:lpstr>
      <vt:lpstr>Justinian’s Empire (560) and Islamic (Arab) Conquests by 750 AD</vt:lpstr>
      <vt:lpstr>Key Points of Islamic Theology</vt:lpstr>
      <vt:lpstr>Two Major Branches of Islam</vt:lpstr>
      <vt:lpstr>Theological Impact of Rise of Islam</vt:lpstr>
      <vt:lpstr>Initial Reaction of Byzantine Empire </vt:lpstr>
      <vt:lpstr>Maximus the Confessor (580-662)</vt:lpstr>
      <vt:lpstr>The Ecumenical Councils</vt:lpstr>
      <vt:lpstr>Eastern Theological Response: Iconoclast Controversy</vt:lpstr>
      <vt:lpstr>John of Damascus (675-749)</vt:lpstr>
      <vt:lpstr>Second Council of Nicea, 787</vt:lpstr>
      <vt:lpstr>Eastern Theological Response: Iconoclast Controversy</vt:lpstr>
      <vt:lpstr>John of Damascus (675-749)</vt:lpstr>
      <vt:lpstr>Second Council of Nicea, 787</vt:lpstr>
      <vt:lpstr>A Language Problem: Filioque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24: Developments in East</dc:title>
  <dc:creator>ann orlando</dc:creator>
  <cp:lastModifiedBy>AOrlando</cp:lastModifiedBy>
  <cp:revision>65</cp:revision>
  <dcterms:created xsi:type="dcterms:W3CDTF">2005-08-31T20:48:30Z</dcterms:created>
  <dcterms:modified xsi:type="dcterms:W3CDTF">2019-11-01T10:09:45Z</dcterms:modified>
</cp:coreProperties>
</file>