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handoutMasterIdLst>
    <p:handoutMasterId r:id="rId23"/>
  </p:handoutMasterIdLst>
  <p:sldIdLst>
    <p:sldId id="256" r:id="rId2"/>
    <p:sldId id="294" r:id="rId3"/>
    <p:sldId id="295" r:id="rId4"/>
    <p:sldId id="296" r:id="rId5"/>
    <p:sldId id="297" r:id="rId6"/>
    <p:sldId id="298" r:id="rId7"/>
    <p:sldId id="307" r:id="rId8"/>
    <p:sldId id="308" r:id="rId9"/>
    <p:sldId id="304" r:id="rId10"/>
    <p:sldId id="305" r:id="rId11"/>
    <p:sldId id="306" r:id="rId12"/>
    <p:sldId id="283" r:id="rId13"/>
    <p:sldId id="284" r:id="rId14"/>
    <p:sldId id="285" r:id="rId15"/>
    <p:sldId id="286" r:id="rId16"/>
    <p:sldId id="287" r:id="rId17"/>
    <p:sldId id="288" r:id="rId18"/>
    <p:sldId id="289" r:id="rId19"/>
    <p:sldId id="291" r:id="rId20"/>
    <p:sldId id="292"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20" y="-4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37F5A96-0043-4F7C-950A-26456A190754}" type="datetimeFigureOut">
              <a:rPr lang="en-US" smtClean="0"/>
              <a:t>11/14/2019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5551A-0BC7-4837-851E-88BA500FEF0F}" type="slidenum">
              <a:rPr lang="en-US" smtClean="0"/>
              <a:t>‹#›</a:t>
            </a:fld>
            <a:endParaRPr lang="en-US"/>
          </a:p>
        </p:txBody>
      </p:sp>
    </p:spTree>
    <p:extLst>
      <p:ext uri="{BB962C8B-B14F-4D97-AF65-F5344CB8AC3E}">
        <p14:creationId xmlns:p14="http://schemas.microsoft.com/office/powerpoint/2010/main" val="8879680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C0A5F02-B2AA-4689-B64D-9965BC2EA1CB}" type="slidenum">
              <a:rPr lang="en-US"/>
              <a:pPr/>
              <a:t>‹#›</a:t>
            </a:fld>
            <a:endParaRPr lang="en-US"/>
          </a:p>
        </p:txBody>
      </p:sp>
    </p:spTree>
    <p:extLst>
      <p:ext uri="{BB962C8B-B14F-4D97-AF65-F5344CB8AC3E}">
        <p14:creationId xmlns:p14="http://schemas.microsoft.com/office/powerpoint/2010/main" val="368191773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5124" name="Rectangle 4"/>
          <p:cNvSpPr>
            <a:spLocks noGrp="1" noChangeArrowheads="1"/>
          </p:cNvSpPr>
          <p:nvPr>
            <p:ph type="dt" sz="half" idx="2"/>
          </p:nvPr>
        </p:nvSpPr>
        <p:spPr/>
        <p:txBody>
          <a:bodyPr/>
          <a:lstStyle>
            <a:lvl1pPr>
              <a:defRPr/>
            </a:lvl1pPr>
          </a:lstStyle>
          <a:p>
            <a:endParaRPr lang="en-US" altLang="en-US"/>
          </a:p>
        </p:txBody>
      </p:sp>
      <p:sp>
        <p:nvSpPr>
          <p:cNvPr id="5125"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5126" name="Rectangle 6"/>
          <p:cNvSpPr>
            <a:spLocks noGrp="1" noChangeArrowheads="1"/>
          </p:cNvSpPr>
          <p:nvPr>
            <p:ph type="sldNum" sz="quarter" idx="4"/>
          </p:nvPr>
        </p:nvSpPr>
        <p:spPr/>
        <p:txBody>
          <a:bodyPr/>
          <a:lstStyle>
            <a:lvl1pPr>
              <a:defRPr/>
            </a:lvl1pPr>
          </a:lstStyle>
          <a:p>
            <a:fld id="{F84E9C04-354D-4D1B-87EC-D4707FE2A414}" type="slidenum">
              <a:rPr lang="en-US" altLang="en-US"/>
              <a:pPr/>
              <a:t>‹#›</a:t>
            </a:fld>
            <a:endParaRPr lang="en-US" altLang="en-US"/>
          </a:p>
        </p:txBody>
      </p:sp>
      <p:sp>
        <p:nvSpPr>
          <p:cNvPr id="5127"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5128"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7E5E2B8-081E-4F32-A77E-CF99151F1EF3}"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CDCE5C7-19F4-43C1-9943-42DF6969EDFD}"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A29B91FB-8F57-4B89-81D3-32A888BA7E9C}"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8C33303-1C18-490B-B613-68FCD2A11A0F}"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6FFCF27-B286-44B0-9B01-671B78490D9E}"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C5F07A6-F28C-45C2-BD0F-6BBF0A938088}"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9CA39AC-21C5-4A81-9EF6-223A0D2FDB2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0820066-5313-41B9-AA24-C24E7F7BA821}"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E2605E5-C765-469F-ADED-285479F5A5B2}"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6882B3F-4E04-4267-8ED3-B44A158DDB9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3B410F3-8ACE-416D-BF62-4262580BAF80}"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3C4E3079-1230-49F0-A00D-162D734CD599}" type="slidenum">
              <a:rPr lang="en-US" altLang="en-US"/>
              <a:pPr/>
              <a:t>‹#›</a:t>
            </a:fld>
            <a:endParaRPr lang="en-US"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410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hdr="0" ft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1F3CCEB9-179C-412A-9194-60EBBB0B8D36}" type="slidenum">
              <a:rPr lang="en-US" altLang="en-US"/>
              <a:pPr/>
              <a:t>1</a:t>
            </a:fld>
            <a:endParaRPr lang="en-US" altLang="en-US"/>
          </a:p>
        </p:txBody>
      </p:sp>
      <p:sp>
        <p:nvSpPr>
          <p:cNvPr id="2050" name="Rectangle 2"/>
          <p:cNvSpPr>
            <a:spLocks noGrp="1" noChangeArrowheads="1"/>
          </p:cNvSpPr>
          <p:nvPr>
            <p:ph type="ctrTitle"/>
          </p:nvPr>
        </p:nvSpPr>
        <p:spPr/>
        <p:txBody>
          <a:bodyPr/>
          <a:lstStyle/>
          <a:p>
            <a:r>
              <a:rPr lang="en-US" dirty="0"/>
              <a:t>Lecture </a:t>
            </a:r>
            <a:r>
              <a:rPr lang="en-US" dirty="0" smtClean="0"/>
              <a:t>23: </a:t>
            </a:r>
            <a:r>
              <a:rPr lang="en-US" dirty="0"/>
              <a:t>Augustine and </a:t>
            </a:r>
            <a:r>
              <a:rPr lang="en-US" i="1" dirty="0"/>
              <a:t>Confessions</a:t>
            </a:r>
            <a:endParaRPr lang="en-US" dirty="0"/>
          </a:p>
        </p:txBody>
      </p:sp>
      <p:sp>
        <p:nvSpPr>
          <p:cNvPr id="2051" name="Rectangle 3"/>
          <p:cNvSpPr>
            <a:spLocks noGrp="1" noChangeArrowheads="1"/>
          </p:cNvSpPr>
          <p:nvPr>
            <p:ph type="subTitle" idx="1"/>
          </p:nvPr>
        </p:nvSpPr>
        <p:spPr/>
        <p:txBody>
          <a:bodyPr/>
          <a:lstStyle/>
          <a:p>
            <a:r>
              <a:rPr lang="en-US" dirty="0" smtClean="0"/>
              <a:t>Dr. Ann T. Orlando</a:t>
            </a:r>
          </a:p>
          <a:p>
            <a:r>
              <a:rPr lang="en-US" dirty="0" smtClean="0"/>
              <a:t>19 November 2019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a:t>On Christian Teaching </a:t>
            </a:r>
            <a:r>
              <a:rPr lang="en-US"/>
              <a:t>(Cont)</a:t>
            </a:r>
          </a:p>
        </p:txBody>
      </p:sp>
      <p:sp>
        <p:nvSpPr>
          <p:cNvPr id="31747" name="Rectangle 3"/>
          <p:cNvSpPr>
            <a:spLocks noGrp="1" noChangeArrowheads="1"/>
          </p:cNvSpPr>
          <p:nvPr>
            <p:ph type="body" idx="1"/>
          </p:nvPr>
        </p:nvSpPr>
        <p:spPr/>
        <p:txBody>
          <a:bodyPr/>
          <a:lstStyle/>
          <a:p>
            <a:pPr>
              <a:lnSpc>
                <a:spcPct val="80000"/>
              </a:lnSpc>
            </a:pPr>
            <a:r>
              <a:rPr lang="en-US" sz="2600"/>
              <a:t>Book IV</a:t>
            </a:r>
          </a:p>
          <a:p>
            <a:pPr lvl="1">
              <a:lnSpc>
                <a:spcPct val="80000"/>
              </a:lnSpc>
            </a:pPr>
            <a:r>
              <a:rPr lang="en-US" sz="2200"/>
              <a:t>Rhetoric can be used to convince people of falsehood; Christian preacher should first of all be concerned to preach the truth</a:t>
            </a:r>
          </a:p>
          <a:p>
            <a:pPr lvl="1">
              <a:lnSpc>
                <a:spcPct val="80000"/>
              </a:lnSpc>
            </a:pPr>
            <a:r>
              <a:rPr lang="en-US" sz="2200"/>
              <a:t>By reading and studying Christian literature outside of canon, preacher can learn how to preach</a:t>
            </a:r>
          </a:p>
          <a:p>
            <a:pPr lvl="1">
              <a:lnSpc>
                <a:spcPct val="80000"/>
              </a:lnSpc>
            </a:pPr>
            <a:r>
              <a:rPr lang="en-US" sz="2200"/>
              <a:t>“The wisdom of what a person says is in direct proportion to his progress in learning the holy Scriptures – and I am not speaking of intensive reading or memorization, but real understanding and careful investigation of their meaning.” (IV.v)</a:t>
            </a:r>
          </a:p>
          <a:p>
            <a:pPr lvl="1">
              <a:lnSpc>
                <a:spcPct val="80000"/>
              </a:lnSpc>
            </a:pPr>
            <a:r>
              <a:rPr lang="en-US" sz="2200"/>
              <a:t>Before preaching, the preacher should lift his soul to God</a:t>
            </a:r>
          </a:p>
          <a:p>
            <a:pPr lvl="1">
              <a:lnSpc>
                <a:spcPct val="80000"/>
              </a:lnSpc>
            </a:pPr>
            <a:r>
              <a:rPr lang="en-US" sz="2200"/>
              <a:t>The benefit of preaching is effected by God</a:t>
            </a:r>
          </a:p>
          <a:p>
            <a:pPr lvl="1">
              <a:lnSpc>
                <a:spcPct val="80000"/>
              </a:lnSpc>
            </a:pPr>
            <a:r>
              <a:rPr lang="en-US" sz="2200"/>
              <a:t>Styles of preaching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Confession (</a:t>
            </a:r>
            <a:r>
              <a:rPr lang="en-US" i="1" dirty="0" err="1" smtClean="0"/>
              <a:t>confessio</a:t>
            </a:r>
            <a:r>
              <a:rPr lang="en-US" dirty="0" smtClean="0"/>
              <a:t>) mean</a:t>
            </a:r>
            <a:endParaRPr lang="en-US" dirty="0"/>
          </a:p>
        </p:txBody>
      </p:sp>
      <p:sp>
        <p:nvSpPr>
          <p:cNvPr id="3" name="Content Placeholder 2"/>
          <p:cNvSpPr>
            <a:spLocks noGrp="1"/>
          </p:cNvSpPr>
          <p:nvPr>
            <p:ph idx="1"/>
          </p:nvPr>
        </p:nvSpPr>
        <p:spPr/>
        <p:txBody>
          <a:bodyPr/>
          <a:lstStyle/>
          <a:p>
            <a:r>
              <a:rPr lang="en-US" sz="2400" i="1" dirty="0" err="1"/>
              <a:t>Confessio</a:t>
            </a:r>
            <a:r>
              <a:rPr lang="en-US" sz="2400" dirty="0"/>
              <a:t>: both ‘accusation of oneself and praise for God’ </a:t>
            </a:r>
            <a:r>
              <a:rPr lang="en-US" sz="2400" i="1" dirty="0"/>
              <a:t>Sermon </a:t>
            </a:r>
            <a:r>
              <a:rPr lang="en-US" sz="2400" i="1" dirty="0" smtClean="0"/>
              <a:t>67.2</a:t>
            </a:r>
          </a:p>
          <a:p>
            <a:r>
              <a:rPr lang="en-US" sz="2400" dirty="0" smtClean="0"/>
              <a:t>Sermon 29B (</a:t>
            </a:r>
            <a:r>
              <a:rPr lang="en-US" sz="2400" dirty="0" err="1" smtClean="0"/>
              <a:t>Dolbeau</a:t>
            </a:r>
            <a:r>
              <a:rPr lang="en-US" sz="2400" dirty="0" smtClean="0"/>
              <a:t> 8; Mainz 21)</a:t>
            </a:r>
          </a:p>
          <a:p>
            <a:pPr lvl="1"/>
            <a:r>
              <a:rPr lang="en-US" sz="2000" dirty="0" smtClean="0"/>
              <a:t>Part of recently discovered sermons in Carthusian monastery in Mainz</a:t>
            </a:r>
          </a:p>
          <a:p>
            <a:pPr lvl="1"/>
            <a:r>
              <a:rPr lang="en-US" sz="2000" dirty="0" smtClean="0"/>
              <a:t>Analyzed by Francois </a:t>
            </a:r>
            <a:r>
              <a:rPr lang="en-US" sz="2000" dirty="0" err="1" smtClean="0"/>
              <a:t>Dolbeau</a:t>
            </a:r>
            <a:endParaRPr lang="en-US" sz="2000" dirty="0" smtClean="0"/>
          </a:p>
          <a:p>
            <a:pPr lvl="1"/>
            <a:r>
              <a:rPr lang="en-US" sz="2000" dirty="0" smtClean="0"/>
              <a:t>Written the same time Augustine was writing </a:t>
            </a:r>
            <a:r>
              <a:rPr lang="en-US" sz="2000" i="1" dirty="0" smtClean="0"/>
              <a:t>Confessions</a:t>
            </a:r>
          </a:p>
          <a:p>
            <a:r>
              <a:rPr lang="en-US" sz="2400" dirty="0" smtClean="0"/>
              <a:t>Preached at vigil of Pentecost on Ps 118:1, “Confess to the Lord, since He is good”</a:t>
            </a:r>
            <a:endParaRPr lang="en-US" sz="2400" dirty="0"/>
          </a:p>
          <a:p>
            <a:pPr lvl="1"/>
            <a:r>
              <a:rPr lang="en-US" sz="2000" dirty="0" smtClean="0"/>
              <a:t>Exposition on two </a:t>
            </a:r>
            <a:r>
              <a:rPr lang="en-US" sz="2000" smtClean="0"/>
              <a:t>different meanings </a:t>
            </a:r>
            <a:r>
              <a:rPr lang="en-US" sz="2000" dirty="0" smtClean="0"/>
              <a:t>of </a:t>
            </a:r>
            <a:r>
              <a:rPr lang="en-US" sz="2000" i="1" dirty="0" err="1" smtClean="0"/>
              <a:t>confessio</a:t>
            </a:r>
            <a:endParaRPr lang="en-US" sz="2000" dirty="0"/>
          </a:p>
        </p:txBody>
      </p:sp>
      <p:sp>
        <p:nvSpPr>
          <p:cNvPr id="4" name="Slide Number Placeholder 3"/>
          <p:cNvSpPr>
            <a:spLocks noGrp="1"/>
          </p:cNvSpPr>
          <p:nvPr>
            <p:ph type="sldNum" sz="quarter" idx="12"/>
          </p:nvPr>
        </p:nvSpPr>
        <p:spPr/>
        <p:txBody>
          <a:bodyPr/>
          <a:lstStyle/>
          <a:p>
            <a:fld id="{D8C33303-1C18-490B-B613-68FCD2A11A0F}" type="slidenum">
              <a:rPr lang="en-US" altLang="en-US" smtClean="0"/>
              <a:pPr/>
              <a:t>11</a:t>
            </a:fld>
            <a:endParaRPr lang="en-US" altLang="en-US"/>
          </a:p>
        </p:txBody>
      </p:sp>
    </p:spTree>
    <p:extLst>
      <p:ext uri="{BB962C8B-B14F-4D97-AF65-F5344CB8AC3E}">
        <p14:creationId xmlns:p14="http://schemas.microsoft.com/office/powerpoint/2010/main" val="1385225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FBB6F6F-F4D5-4F64-B662-8F995CE5DB83}" type="slidenum">
              <a:rPr lang="en-US" altLang="en-US"/>
              <a:pPr/>
              <a:t>12</a:t>
            </a:fld>
            <a:endParaRPr lang="en-US" altLang="en-US"/>
          </a:p>
        </p:txBody>
      </p:sp>
      <p:sp>
        <p:nvSpPr>
          <p:cNvPr id="35842" name="Rectangle 2"/>
          <p:cNvSpPr>
            <a:spLocks noGrp="1" noChangeArrowheads="1"/>
          </p:cNvSpPr>
          <p:nvPr>
            <p:ph type="title"/>
          </p:nvPr>
        </p:nvSpPr>
        <p:spPr/>
        <p:txBody>
          <a:bodyPr/>
          <a:lstStyle/>
          <a:p>
            <a:r>
              <a:rPr lang="en-US"/>
              <a:t>Introduction to </a:t>
            </a:r>
            <a:r>
              <a:rPr lang="en-US" i="1"/>
              <a:t>Confessions</a:t>
            </a:r>
            <a:endParaRPr lang="en-US"/>
          </a:p>
        </p:txBody>
      </p:sp>
      <p:sp>
        <p:nvSpPr>
          <p:cNvPr id="35843" name="Rectangle 3"/>
          <p:cNvSpPr>
            <a:spLocks noGrp="1" noChangeArrowheads="1"/>
          </p:cNvSpPr>
          <p:nvPr>
            <p:ph type="body" idx="1"/>
          </p:nvPr>
        </p:nvSpPr>
        <p:spPr/>
        <p:txBody>
          <a:bodyPr/>
          <a:lstStyle/>
          <a:p>
            <a:pPr>
              <a:lnSpc>
                <a:spcPct val="80000"/>
              </a:lnSpc>
            </a:pPr>
            <a:r>
              <a:rPr lang="en-US" sz="2600"/>
              <a:t>Written shortly after Augustine was named bishop of Hippo (395-400)</a:t>
            </a:r>
          </a:p>
          <a:p>
            <a:pPr>
              <a:lnSpc>
                <a:spcPct val="80000"/>
              </a:lnSpc>
            </a:pPr>
            <a:r>
              <a:rPr lang="en-US" sz="2600"/>
              <a:t>Written at the request of his friend Paulinus of Nola; written 11 years after his baptism</a:t>
            </a:r>
          </a:p>
          <a:p>
            <a:pPr lvl="1">
              <a:lnSpc>
                <a:spcPct val="80000"/>
              </a:lnSpc>
            </a:pPr>
            <a:r>
              <a:rPr lang="en-US" sz="2200"/>
              <a:t>It is Augustine the bishop reflecting in middle age on events in his youth; </a:t>
            </a:r>
          </a:p>
          <a:p>
            <a:pPr lvl="1">
              <a:lnSpc>
                <a:spcPct val="80000"/>
              </a:lnSpc>
            </a:pPr>
            <a:r>
              <a:rPr lang="en-US" sz="2200"/>
              <a:t>It is not telling the story of his youth; it is a reflection</a:t>
            </a:r>
          </a:p>
          <a:p>
            <a:pPr>
              <a:lnSpc>
                <a:spcPct val="80000"/>
              </a:lnSpc>
            </a:pPr>
            <a:r>
              <a:rPr lang="en-US" sz="2600"/>
              <a:t>May have been written as a defense against charge that Augustine was still a Manichean</a:t>
            </a:r>
          </a:p>
          <a:p>
            <a:pPr>
              <a:lnSpc>
                <a:spcPct val="80000"/>
              </a:lnSpc>
            </a:pPr>
            <a:r>
              <a:rPr lang="en-US" sz="2600"/>
              <a:t>Became an instant best seller</a:t>
            </a:r>
          </a:p>
          <a:p>
            <a:pPr>
              <a:lnSpc>
                <a:spcPct val="80000"/>
              </a:lnSpc>
            </a:pPr>
            <a:r>
              <a:rPr lang="en-US" sz="2600"/>
              <a:t>It is first and foremost a prayer, not an autobiography; there should be an AMEN at end of Book XIII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DE6D90B-7C3E-4C9A-965C-C840F2D160DC}" type="slidenum">
              <a:rPr lang="en-US" altLang="en-US"/>
              <a:pPr/>
              <a:t>13</a:t>
            </a:fld>
            <a:endParaRPr lang="en-US" altLang="en-US"/>
          </a:p>
        </p:txBody>
      </p:sp>
      <p:sp>
        <p:nvSpPr>
          <p:cNvPr id="36866" name="Rectangle 2"/>
          <p:cNvSpPr>
            <a:spLocks noGrp="1" noChangeArrowheads="1"/>
          </p:cNvSpPr>
          <p:nvPr>
            <p:ph type="title"/>
          </p:nvPr>
        </p:nvSpPr>
        <p:spPr/>
        <p:txBody>
          <a:bodyPr/>
          <a:lstStyle/>
          <a:p>
            <a:r>
              <a:rPr lang="en-US"/>
              <a:t>Structure</a:t>
            </a:r>
          </a:p>
        </p:txBody>
      </p:sp>
      <p:sp>
        <p:nvSpPr>
          <p:cNvPr id="36867" name="Rectangle 3"/>
          <p:cNvSpPr>
            <a:spLocks noGrp="1" noChangeArrowheads="1"/>
          </p:cNvSpPr>
          <p:nvPr>
            <p:ph type="body" idx="1"/>
          </p:nvPr>
        </p:nvSpPr>
        <p:spPr/>
        <p:txBody>
          <a:bodyPr/>
          <a:lstStyle/>
          <a:p>
            <a:pPr>
              <a:lnSpc>
                <a:spcPct val="90000"/>
              </a:lnSpc>
            </a:pPr>
            <a:r>
              <a:rPr lang="en-US"/>
              <a:t>Division of 13 Books is Augustine’s division</a:t>
            </a:r>
          </a:p>
          <a:p>
            <a:pPr>
              <a:lnSpc>
                <a:spcPct val="90000"/>
              </a:lnSpc>
            </a:pPr>
            <a:r>
              <a:rPr lang="en-US"/>
              <a:t>Usually considered in two parts:</a:t>
            </a:r>
          </a:p>
          <a:p>
            <a:pPr lvl="1">
              <a:lnSpc>
                <a:spcPct val="90000"/>
              </a:lnSpc>
            </a:pPr>
            <a:r>
              <a:rPr lang="en-US"/>
              <a:t>Augustine’s past (I-IX)</a:t>
            </a:r>
          </a:p>
          <a:p>
            <a:pPr lvl="1">
              <a:lnSpc>
                <a:spcPct val="90000"/>
              </a:lnSpc>
            </a:pPr>
            <a:r>
              <a:rPr lang="en-US"/>
              <a:t>Augustine's present (X-XIII)</a:t>
            </a:r>
          </a:p>
          <a:p>
            <a:pPr>
              <a:lnSpc>
                <a:spcPct val="90000"/>
              </a:lnSpc>
            </a:pPr>
            <a:r>
              <a:rPr lang="en-US"/>
              <a:t>NB: The last 4 books (Part 2) are an integral part of the whole</a:t>
            </a:r>
          </a:p>
          <a:p>
            <a:pPr lvl="1">
              <a:lnSpc>
                <a:spcPct val="90000"/>
              </a:lnSpc>
            </a:pPr>
            <a:r>
              <a:rPr lang="en-US"/>
              <a:t>In spite of the fact that some editors either abbreviate them or leave them out altogether</a:t>
            </a:r>
          </a:p>
          <a:p>
            <a:pPr lvl="1">
              <a:lnSpc>
                <a:spcPct val="90000"/>
              </a:lnSpc>
            </a:pPr>
            <a:r>
              <a:rPr lang="en-US"/>
              <a:t>Which we will NOT do; Books X-XIII will be studied with equal vigor in this class</a:t>
            </a:r>
          </a:p>
          <a:p>
            <a:pPr>
              <a:lnSpc>
                <a:spcPct val="90000"/>
              </a:lnSpc>
              <a:buFont typeface="Wingdings" pitchFamily="2" charset="2"/>
              <a:buNone/>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C58EE3D-BD34-4F2B-B05D-862C1CCC7802}" type="slidenum">
              <a:rPr lang="en-US" altLang="en-US"/>
              <a:pPr/>
              <a:t>14</a:t>
            </a:fld>
            <a:endParaRPr lang="en-US" altLang="en-US"/>
          </a:p>
        </p:txBody>
      </p:sp>
      <p:sp>
        <p:nvSpPr>
          <p:cNvPr id="37890" name="Rectangle 2"/>
          <p:cNvSpPr>
            <a:spLocks noGrp="1" noChangeArrowheads="1"/>
          </p:cNvSpPr>
          <p:nvPr>
            <p:ph type="title"/>
          </p:nvPr>
        </p:nvSpPr>
        <p:spPr/>
        <p:txBody>
          <a:bodyPr/>
          <a:lstStyle/>
          <a:p>
            <a:r>
              <a:rPr lang="en-US"/>
              <a:t>Structure of Part 1: Augustine’s Past</a:t>
            </a:r>
          </a:p>
        </p:txBody>
      </p:sp>
      <p:sp>
        <p:nvSpPr>
          <p:cNvPr id="37891" name="Rectangle 3"/>
          <p:cNvSpPr>
            <a:spLocks noGrp="1" noChangeArrowheads="1"/>
          </p:cNvSpPr>
          <p:nvPr>
            <p:ph type="body" idx="1"/>
          </p:nvPr>
        </p:nvSpPr>
        <p:spPr/>
        <p:txBody>
          <a:bodyPr/>
          <a:lstStyle/>
          <a:p>
            <a:r>
              <a:rPr lang="en-US"/>
              <a:t>Can be viewed as a chiasm</a:t>
            </a:r>
          </a:p>
          <a:p>
            <a:r>
              <a:rPr lang="en-US" sz="2000"/>
              <a:t>Book I: From God; birth and relationship of infant with mother</a:t>
            </a:r>
          </a:p>
          <a:p>
            <a:pPr lvl="1"/>
            <a:r>
              <a:rPr lang="en-US" sz="2000"/>
              <a:t>Book II: Bondage of Flesh</a:t>
            </a:r>
          </a:p>
          <a:p>
            <a:pPr lvl="2"/>
            <a:r>
              <a:rPr lang="en-US" sz="2000"/>
              <a:t>Book III: Slavery of eyes and mind; problem of evil</a:t>
            </a:r>
          </a:p>
          <a:p>
            <a:pPr lvl="3"/>
            <a:r>
              <a:rPr lang="en-US"/>
              <a:t>Book IV Ambition of World</a:t>
            </a:r>
          </a:p>
          <a:p>
            <a:pPr lvl="4"/>
            <a:r>
              <a:rPr lang="en-US"/>
              <a:t>Book V Encounter with Faustus, Manichaeism, philosophy; moving from Carthage to Rome</a:t>
            </a:r>
          </a:p>
          <a:p>
            <a:pPr lvl="3"/>
            <a:r>
              <a:rPr lang="en-US"/>
              <a:t>Book VI: Recognition of emptiness of world’s ambition</a:t>
            </a:r>
          </a:p>
          <a:p>
            <a:pPr lvl="2"/>
            <a:r>
              <a:rPr lang="en-US" sz="2000"/>
              <a:t>Book VII: Freedom of mind; resolution of problem of evil</a:t>
            </a:r>
          </a:p>
          <a:p>
            <a:pPr lvl="1"/>
            <a:r>
              <a:rPr lang="en-US" sz="2000"/>
              <a:t>Book VIII: Liberation from bondage of flesh</a:t>
            </a:r>
          </a:p>
          <a:p>
            <a:r>
              <a:rPr lang="en-US" sz="2000"/>
              <a:t>Book IX: Relation to Monica, her death, return to God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02A0410-07E7-4240-9CFE-8ADB1B74A451}" type="slidenum">
              <a:rPr lang="en-US" altLang="en-US"/>
              <a:pPr/>
              <a:t>15</a:t>
            </a:fld>
            <a:endParaRPr lang="en-US" altLang="en-US"/>
          </a:p>
        </p:txBody>
      </p:sp>
      <p:sp>
        <p:nvSpPr>
          <p:cNvPr id="38914" name="Rectangle 2"/>
          <p:cNvSpPr>
            <a:spLocks noGrp="1" noChangeArrowheads="1"/>
          </p:cNvSpPr>
          <p:nvPr>
            <p:ph type="title"/>
          </p:nvPr>
        </p:nvSpPr>
        <p:spPr/>
        <p:txBody>
          <a:bodyPr/>
          <a:lstStyle/>
          <a:p>
            <a:r>
              <a:rPr lang="en-US" sz="3800"/>
              <a:t>Structure of Part 2: Augustine’s Present</a:t>
            </a:r>
          </a:p>
        </p:txBody>
      </p:sp>
      <p:sp>
        <p:nvSpPr>
          <p:cNvPr id="38915" name="Rectangle 3"/>
          <p:cNvSpPr>
            <a:spLocks noGrp="1" noChangeArrowheads="1"/>
          </p:cNvSpPr>
          <p:nvPr>
            <p:ph type="body" idx="1"/>
          </p:nvPr>
        </p:nvSpPr>
        <p:spPr/>
        <p:txBody>
          <a:bodyPr/>
          <a:lstStyle/>
          <a:p>
            <a:pPr>
              <a:lnSpc>
                <a:spcPct val="80000"/>
              </a:lnSpc>
            </a:pPr>
            <a:r>
              <a:rPr lang="en-US" sz="1900" dirty="0"/>
              <a:t>Book X: Augustine the Bishop at the end of his reflection on his youth, meditates on </a:t>
            </a:r>
          </a:p>
          <a:p>
            <a:pPr lvl="1">
              <a:lnSpc>
                <a:spcPct val="80000"/>
              </a:lnSpc>
            </a:pPr>
            <a:r>
              <a:rPr lang="en-US" sz="1700" dirty="0"/>
              <a:t>Memory and knowledge</a:t>
            </a:r>
          </a:p>
          <a:p>
            <a:pPr lvl="1">
              <a:lnSpc>
                <a:spcPct val="80000"/>
              </a:lnSpc>
            </a:pPr>
            <a:r>
              <a:rPr lang="en-US" sz="1700" dirty="0"/>
              <a:t>Sin</a:t>
            </a:r>
          </a:p>
          <a:p>
            <a:pPr>
              <a:lnSpc>
                <a:spcPct val="80000"/>
              </a:lnSpc>
            </a:pPr>
            <a:r>
              <a:rPr lang="en-US" sz="1900" dirty="0"/>
              <a:t>Book XI: Augustine the Bishop meditates on</a:t>
            </a:r>
          </a:p>
          <a:p>
            <a:pPr lvl="1">
              <a:lnSpc>
                <a:spcPct val="80000"/>
              </a:lnSpc>
            </a:pPr>
            <a:r>
              <a:rPr lang="en-US" sz="1700" dirty="0"/>
              <a:t>“In the beginning”</a:t>
            </a:r>
          </a:p>
          <a:p>
            <a:pPr lvl="1">
              <a:lnSpc>
                <a:spcPct val="80000"/>
              </a:lnSpc>
            </a:pPr>
            <a:r>
              <a:rPr lang="en-US" sz="1700" dirty="0"/>
              <a:t>What is Time</a:t>
            </a:r>
          </a:p>
          <a:p>
            <a:pPr>
              <a:lnSpc>
                <a:spcPct val="80000"/>
              </a:lnSpc>
            </a:pPr>
            <a:r>
              <a:rPr lang="en-US" sz="1900" dirty="0"/>
              <a:t>Book XII: Augustine the Bishop meditates on </a:t>
            </a:r>
          </a:p>
          <a:p>
            <a:pPr lvl="1">
              <a:lnSpc>
                <a:spcPct val="80000"/>
              </a:lnSpc>
            </a:pPr>
            <a:r>
              <a:rPr lang="en-US" sz="1700" dirty="0"/>
              <a:t>“God created the heavens and the earth”</a:t>
            </a:r>
          </a:p>
          <a:p>
            <a:pPr lvl="1">
              <a:lnSpc>
                <a:spcPct val="80000"/>
              </a:lnSpc>
            </a:pPr>
            <a:r>
              <a:rPr lang="en-US" sz="1700" dirty="0"/>
              <a:t>How to interpret Scripture and authorial intent</a:t>
            </a:r>
          </a:p>
          <a:p>
            <a:pPr>
              <a:lnSpc>
                <a:spcPct val="80000"/>
              </a:lnSpc>
            </a:pPr>
            <a:r>
              <a:rPr lang="en-US" sz="1900" dirty="0"/>
              <a:t>Book XIII: Augustine the Bishop meditates on </a:t>
            </a:r>
          </a:p>
          <a:p>
            <a:pPr lvl="1">
              <a:lnSpc>
                <a:spcPct val="80000"/>
              </a:lnSpc>
            </a:pPr>
            <a:r>
              <a:rPr lang="en-US" sz="1700" dirty="0"/>
              <a:t>Trinity</a:t>
            </a:r>
          </a:p>
          <a:p>
            <a:pPr lvl="1">
              <a:lnSpc>
                <a:spcPct val="80000"/>
              </a:lnSpc>
            </a:pPr>
            <a:r>
              <a:rPr lang="en-US" sz="1700" dirty="0"/>
              <a:t>Church</a:t>
            </a:r>
          </a:p>
          <a:p>
            <a:pPr>
              <a:lnSpc>
                <a:spcPct val="80000"/>
              </a:lnSpc>
            </a:pPr>
            <a:r>
              <a:rPr lang="en-US" sz="1900" dirty="0"/>
              <a:t>NB: Augustine uses the word ‘confessions’ more often in these last four than the previous nine </a:t>
            </a:r>
            <a:r>
              <a:rPr lang="en-US" sz="1900" dirty="0" smtClean="0"/>
              <a:t>books</a:t>
            </a:r>
            <a:endParaRPr lang="en-US" sz="1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103210F-16A1-49F2-8521-5706D70E4B24}" type="slidenum">
              <a:rPr lang="en-US" altLang="en-US"/>
              <a:pPr/>
              <a:t>16</a:t>
            </a:fld>
            <a:endParaRPr lang="en-US" altLang="en-US"/>
          </a:p>
        </p:txBody>
      </p:sp>
      <p:sp>
        <p:nvSpPr>
          <p:cNvPr id="39938" name="Rectangle 2"/>
          <p:cNvSpPr>
            <a:spLocks noGrp="1" noChangeArrowheads="1"/>
          </p:cNvSpPr>
          <p:nvPr>
            <p:ph type="title"/>
          </p:nvPr>
        </p:nvSpPr>
        <p:spPr/>
        <p:txBody>
          <a:bodyPr/>
          <a:lstStyle/>
          <a:p>
            <a:r>
              <a:rPr lang="en-US" sz="3800"/>
              <a:t>But the entire work is one grand prayer</a:t>
            </a:r>
          </a:p>
        </p:txBody>
      </p:sp>
      <p:sp>
        <p:nvSpPr>
          <p:cNvPr id="39939" name="Rectangle 3"/>
          <p:cNvSpPr>
            <a:spLocks noGrp="1" noChangeArrowheads="1"/>
          </p:cNvSpPr>
          <p:nvPr>
            <p:ph type="body" idx="1"/>
          </p:nvPr>
        </p:nvSpPr>
        <p:spPr/>
        <p:txBody>
          <a:bodyPr/>
          <a:lstStyle/>
          <a:p>
            <a:pPr>
              <a:lnSpc>
                <a:spcPct val="90000"/>
              </a:lnSpc>
            </a:pPr>
            <a:r>
              <a:rPr lang="en-US" sz="2600" dirty="0" err="1"/>
              <a:t>I.i</a:t>
            </a:r>
            <a:r>
              <a:rPr lang="en-US" sz="2600" dirty="0"/>
              <a:t> (1) ‘Our heart is restless until it rests in you’</a:t>
            </a:r>
          </a:p>
          <a:p>
            <a:pPr lvl="1">
              <a:lnSpc>
                <a:spcPct val="90000"/>
              </a:lnSpc>
            </a:pPr>
            <a:r>
              <a:rPr lang="en-US" sz="2200" dirty="0"/>
              <a:t>In seeking him they will find him, and in finding they will praise him.  Lord I would seek you, calling upon you – and calling upon you is an act of believing in you.  It is your gift to me. You breathe it into me by the humanity of your Son</a:t>
            </a:r>
          </a:p>
          <a:p>
            <a:pPr>
              <a:lnSpc>
                <a:spcPct val="90000"/>
              </a:lnSpc>
            </a:pPr>
            <a:r>
              <a:rPr lang="en-US" sz="2600" dirty="0" err="1"/>
              <a:t>XIII.xxxvii</a:t>
            </a:r>
            <a:r>
              <a:rPr lang="en-US" sz="2600" dirty="0"/>
              <a:t> (52) There also you will rest in us, just as now you work in us</a:t>
            </a:r>
          </a:p>
          <a:p>
            <a:pPr lvl="1">
              <a:lnSpc>
                <a:spcPct val="90000"/>
              </a:lnSpc>
            </a:pPr>
            <a:r>
              <a:rPr lang="en-US" sz="2200" dirty="0" err="1"/>
              <a:t>XIII.xxxviii</a:t>
            </a:r>
            <a:r>
              <a:rPr lang="en-US" sz="2200" dirty="0"/>
              <a:t> (53) Only you can be asked, only you can be begged, only on your door can we knock.  Yes, indeed, that is how it is received, how it is found, how the door is </a:t>
            </a:r>
            <a:r>
              <a:rPr lang="en-US" sz="2200" dirty="0" smtClean="0"/>
              <a:t>opened.</a:t>
            </a:r>
            <a:endParaRPr lang="en-US" sz="2200" dirty="0"/>
          </a:p>
          <a:p>
            <a:pPr lvl="1">
              <a:lnSpc>
                <a:spcPct val="90000"/>
              </a:lnSpc>
            </a:pPr>
            <a:r>
              <a:rPr lang="en-US" sz="2200" dirty="0"/>
              <a:t>AMEN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1BE49A4-E1AC-4B3C-88FA-61EC73B2A9EF}" type="slidenum">
              <a:rPr lang="en-US" altLang="en-US"/>
              <a:pPr/>
              <a:t>17</a:t>
            </a:fld>
            <a:endParaRPr lang="en-US" altLang="en-US"/>
          </a:p>
        </p:txBody>
      </p:sp>
      <p:sp>
        <p:nvSpPr>
          <p:cNvPr id="40962" name="Rectangle 2"/>
          <p:cNvSpPr>
            <a:spLocks noGrp="1" noChangeArrowheads="1"/>
          </p:cNvSpPr>
          <p:nvPr>
            <p:ph type="title"/>
          </p:nvPr>
        </p:nvSpPr>
        <p:spPr/>
        <p:txBody>
          <a:bodyPr/>
          <a:lstStyle/>
          <a:p>
            <a:r>
              <a:rPr lang="en-US" dirty="0"/>
              <a:t>How We Will Read </a:t>
            </a:r>
            <a:r>
              <a:rPr lang="en-US" dirty="0" smtClean="0"/>
              <a:t>The Confessions</a:t>
            </a:r>
            <a:endParaRPr lang="en-US" dirty="0"/>
          </a:p>
        </p:txBody>
      </p:sp>
      <p:sp>
        <p:nvSpPr>
          <p:cNvPr id="40963" name="Rectangle 3"/>
          <p:cNvSpPr>
            <a:spLocks noGrp="1" noChangeArrowheads="1"/>
          </p:cNvSpPr>
          <p:nvPr>
            <p:ph type="body" idx="1"/>
          </p:nvPr>
        </p:nvSpPr>
        <p:spPr/>
        <p:txBody>
          <a:bodyPr/>
          <a:lstStyle/>
          <a:p>
            <a:pPr>
              <a:lnSpc>
                <a:spcPct val="90000"/>
              </a:lnSpc>
            </a:pPr>
            <a:r>
              <a:rPr lang="en-US" sz="2400" dirty="0"/>
              <a:t>Class discussion for entire period </a:t>
            </a:r>
            <a:r>
              <a:rPr lang="en-US" sz="2400" dirty="0" smtClean="0"/>
              <a:t>of </a:t>
            </a:r>
            <a:r>
              <a:rPr lang="en-US" sz="2400" dirty="0" smtClean="0"/>
              <a:t>four</a:t>
            </a:r>
            <a:r>
              <a:rPr lang="en-US" sz="2400" dirty="0" smtClean="0"/>
              <a:t> </a:t>
            </a:r>
            <a:r>
              <a:rPr lang="en-US" sz="2400" dirty="0"/>
              <a:t>classes</a:t>
            </a:r>
          </a:p>
          <a:p>
            <a:pPr>
              <a:lnSpc>
                <a:spcPct val="90000"/>
              </a:lnSpc>
            </a:pPr>
            <a:r>
              <a:rPr lang="en-US" sz="2400" dirty="0"/>
              <a:t>You </a:t>
            </a:r>
            <a:r>
              <a:rPr lang="en-US" sz="2400" dirty="0" smtClean="0"/>
              <a:t>must select a </a:t>
            </a:r>
            <a:r>
              <a:rPr lang="en-US" sz="2400" dirty="0"/>
              <a:t>topic </a:t>
            </a:r>
            <a:r>
              <a:rPr lang="en-US" sz="2400" dirty="0" smtClean="0"/>
              <a:t>by next class (Thurs)</a:t>
            </a:r>
          </a:p>
          <a:p>
            <a:pPr>
              <a:lnSpc>
                <a:spcPct val="90000"/>
              </a:lnSpc>
            </a:pPr>
            <a:r>
              <a:rPr lang="en-US" sz="2400"/>
              <a:t> </a:t>
            </a:r>
            <a:r>
              <a:rPr lang="en-US" sz="2400" smtClean="0"/>
              <a:t>Prepare a </a:t>
            </a:r>
            <a:r>
              <a:rPr lang="en-US" sz="2400" dirty="0" smtClean="0"/>
              <a:t>discussion on your topic and </a:t>
            </a:r>
            <a:r>
              <a:rPr lang="en-US" sz="2400" dirty="0" smtClean="0"/>
              <a:t>hand in short paper each class</a:t>
            </a:r>
          </a:p>
          <a:p>
            <a:pPr lvl="1">
              <a:lnSpc>
                <a:spcPct val="90000"/>
              </a:lnSpc>
            </a:pPr>
            <a:r>
              <a:rPr lang="en-US" sz="2000" dirty="0" smtClean="0"/>
              <a:t>Tues, Dec </a:t>
            </a:r>
            <a:r>
              <a:rPr lang="en-US" sz="2000" dirty="0" smtClean="0"/>
              <a:t>3: </a:t>
            </a:r>
            <a:r>
              <a:rPr lang="en-US" sz="2000" dirty="0" smtClean="0"/>
              <a:t>Books I-IV</a:t>
            </a:r>
          </a:p>
          <a:p>
            <a:pPr lvl="1">
              <a:lnSpc>
                <a:spcPct val="90000"/>
              </a:lnSpc>
            </a:pPr>
            <a:r>
              <a:rPr lang="en-US" sz="2000" dirty="0" smtClean="0"/>
              <a:t>Thurs., Dec </a:t>
            </a:r>
            <a:r>
              <a:rPr lang="en-US" sz="2000" dirty="0" smtClean="0"/>
              <a:t>5: </a:t>
            </a:r>
            <a:r>
              <a:rPr lang="en-US" sz="2000" dirty="0" smtClean="0"/>
              <a:t>Books V – VIII</a:t>
            </a:r>
          </a:p>
          <a:p>
            <a:pPr lvl="1">
              <a:lnSpc>
                <a:spcPct val="90000"/>
              </a:lnSpc>
            </a:pPr>
            <a:r>
              <a:rPr lang="en-US" sz="2000" dirty="0" smtClean="0"/>
              <a:t>Tues, Dec </a:t>
            </a:r>
            <a:r>
              <a:rPr lang="en-US" sz="2000" dirty="0" smtClean="0"/>
              <a:t>10: </a:t>
            </a:r>
            <a:r>
              <a:rPr lang="en-US" sz="2000" dirty="0" smtClean="0"/>
              <a:t>Books IX - X</a:t>
            </a:r>
          </a:p>
          <a:p>
            <a:pPr lvl="1">
              <a:lnSpc>
                <a:spcPct val="90000"/>
              </a:lnSpc>
            </a:pPr>
            <a:r>
              <a:rPr lang="en-US" sz="2000" dirty="0" smtClean="0"/>
              <a:t>Thurs., Dec. </a:t>
            </a:r>
            <a:r>
              <a:rPr lang="en-US" sz="2000" dirty="0" smtClean="0"/>
              <a:t>12: </a:t>
            </a:r>
            <a:r>
              <a:rPr lang="en-US" sz="2000" dirty="0" smtClean="0"/>
              <a:t>Books XI - XIII</a:t>
            </a:r>
          </a:p>
          <a:p>
            <a:pPr>
              <a:lnSpc>
                <a:spcPct val="90000"/>
              </a:lnSpc>
            </a:pPr>
            <a:r>
              <a:rPr lang="en-US" sz="2400" dirty="0" smtClean="0"/>
              <a:t>You </a:t>
            </a:r>
            <a:r>
              <a:rPr lang="en-US" sz="2400" dirty="0"/>
              <a:t>MUST get these papers done on time for the assigned class with the assigned </a:t>
            </a:r>
            <a:r>
              <a:rPr lang="en-US" sz="2400" dirty="0" smtClean="0"/>
              <a:t>topic.</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21849F6-E67B-4609-96A9-E646214620FF}" type="slidenum">
              <a:rPr lang="en-US" altLang="en-US"/>
              <a:pPr/>
              <a:t>18</a:t>
            </a:fld>
            <a:endParaRPr lang="en-US" altLang="en-US"/>
          </a:p>
        </p:txBody>
      </p:sp>
      <p:sp>
        <p:nvSpPr>
          <p:cNvPr id="41986" name="Rectangle 2"/>
          <p:cNvSpPr>
            <a:spLocks noGrp="1" noChangeArrowheads="1"/>
          </p:cNvSpPr>
          <p:nvPr>
            <p:ph type="title"/>
          </p:nvPr>
        </p:nvSpPr>
        <p:spPr/>
        <p:txBody>
          <a:bodyPr/>
          <a:lstStyle/>
          <a:p>
            <a:r>
              <a:rPr lang="en-US"/>
              <a:t>Topics</a:t>
            </a:r>
          </a:p>
        </p:txBody>
      </p:sp>
      <p:sp>
        <p:nvSpPr>
          <p:cNvPr id="41987" name="Rectangle 3"/>
          <p:cNvSpPr>
            <a:spLocks noGrp="1" noChangeArrowheads="1"/>
          </p:cNvSpPr>
          <p:nvPr>
            <p:ph type="body" idx="1"/>
          </p:nvPr>
        </p:nvSpPr>
        <p:spPr>
          <a:xfrm>
            <a:off x="228600" y="1371600"/>
            <a:ext cx="8229600" cy="4530725"/>
          </a:xfrm>
        </p:spPr>
        <p:txBody>
          <a:bodyPr/>
          <a:lstStyle/>
          <a:p>
            <a:pPr marL="571500" indent="-571500">
              <a:lnSpc>
                <a:spcPct val="90000"/>
              </a:lnSpc>
              <a:buFont typeface="Wingdings" pitchFamily="2" charset="2"/>
              <a:buAutoNum type="arabicPeriod"/>
            </a:pPr>
            <a:r>
              <a:rPr lang="en-US" dirty="0"/>
              <a:t>Questions </a:t>
            </a:r>
            <a:r>
              <a:rPr lang="en-US" dirty="0" smtClean="0"/>
              <a:t>(2)</a:t>
            </a:r>
            <a:endParaRPr lang="en-US" dirty="0"/>
          </a:p>
          <a:p>
            <a:pPr marL="571500" indent="-571500">
              <a:lnSpc>
                <a:spcPct val="90000"/>
              </a:lnSpc>
              <a:buFont typeface="Wingdings" pitchFamily="2" charset="2"/>
              <a:buAutoNum type="arabicPeriod"/>
            </a:pPr>
            <a:r>
              <a:rPr lang="en-US" dirty="0" smtClean="0"/>
              <a:t>Philosophy, Epistemology (2)</a:t>
            </a:r>
            <a:endParaRPr lang="en-US" dirty="0"/>
          </a:p>
          <a:p>
            <a:pPr marL="571500" indent="-571500">
              <a:lnSpc>
                <a:spcPct val="90000"/>
              </a:lnSpc>
              <a:buFont typeface="Wingdings" pitchFamily="2" charset="2"/>
              <a:buAutoNum type="arabicPeriod"/>
            </a:pPr>
            <a:r>
              <a:rPr lang="en-US" dirty="0"/>
              <a:t>Evil and </a:t>
            </a:r>
            <a:r>
              <a:rPr lang="en-US" dirty="0" smtClean="0"/>
              <a:t>Sin (2)</a:t>
            </a:r>
          </a:p>
          <a:p>
            <a:pPr marL="571500" indent="-571500">
              <a:lnSpc>
                <a:spcPct val="90000"/>
              </a:lnSpc>
              <a:buFont typeface="Wingdings" pitchFamily="2" charset="2"/>
              <a:buAutoNum type="arabicPeriod"/>
            </a:pPr>
            <a:r>
              <a:rPr lang="en-US" dirty="0" smtClean="0"/>
              <a:t>Law and Justice (2)</a:t>
            </a:r>
            <a:endParaRPr lang="en-US" dirty="0"/>
          </a:p>
          <a:p>
            <a:pPr marL="571500" indent="-571500">
              <a:lnSpc>
                <a:spcPct val="90000"/>
              </a:lnSpc>
              <a:buFont typeface="Wingdings" pitchFamily="2" charset="2"/>
              <a:buAutoNum type="arabicPeriod"/>
            </a:pPr>
            <a:r>
              <a:rPr lang="en-US" dirty="0" smtClean="0"/>
              <a:t>Friendship </a:t>
            </a:r>
            <a:r>
              <a:rPr lang="en-US" dirty="0"/>
              <a:t>and love </a:t>
            </a:r>
            <a:r>
              <a:rPr lang="en-US" dirty="0" smtClean="0"/>
              <a:t>(3)</a:t>
            </a:r>
          </a:p>
          <a:p>
            <a:pPr marL="571500" indent="-571500">
              <a:lnSpc>
                <a:spcPct val="90000"/>
              </a:lnSpc>
              <a:buFont typeface="Wingdings" pitchFamily="2" charset="2"/>
              <a:buAutoNum type="arabicPeriod"/>
            </a:pPr>
            <a:r>
              <a:rPr lang="en-US" dirty="0" smtClean="0"/>
              <a:t>Scripture (2)</a:t>
            </a:r>
          </a:p>
          <a:p>
            <a:pPr marL="571500" indent="-571500">
              <a:lnSpc>
                <a:spcPct val="90000"/>
              </a:lnSpc>
              <a:buFont typeface="Wingdings" pitchFamily="2" charset="2"/>
              <a:buAutoNum type="arabicPeriod"/>
            </a:pPr>
            <a:r>
              <a:rPr lang="en-US" dirty="0" smtClean="0"/>
              <a:t>Latin ??? (1)</a:t>
            </a:r>
          </a:p>
          <a:p>
            <a:pPr marL="0" indent="0">
              <a:lnSpc>
                <a:spcPct val="90000"/>
              </a:lnSpc>
              <a:buNone/>
            </a:pPr>
            <a:endParaRPr lang="en-US" dirty="0" smtClean="0"/>
          </a:p>
          <a:p>
            <a:pPr marL="571500" indent="-571500">
              <a:lnSpc>
                <a:spcPct val="90000"/>
              </a:lnSpc>
              <a:buNone/>
            </a:pPr>
            <a:r>
              <a:rPr lang="en-US" sz="2000" b="1" dirty="0" smtClean="0"/>
              <a:t> </a:t>
            </a:r>
            <a:endParaRPr lang="en-US" sz="20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2FF51D8-708E-4712-9DE5-69BEFDC923E0}" type="slidenum">
              <a:rPr lang="en-US" altLang="en-US"/>
              <a:pPr/>
              <a:t>19</a:t>
            </a:fld>
            <a:endParaRPr lang="en-US" altLang="en-US"/>
          </a:p>
        </p:txBody>
      </p:sp>
      <p:sp>
        <p:nvSpPr>
          <p:cNvPr id="44034" name="Rectangle 2"/>
          <p:cNvSpPr>
            <a:spLocks noGrp="1" noChangeArrowheads="1"/>
          </p:cNvSpPr>
          <p:nvPr>
            <p:ph type="title"/>
          </p:nvPr>
        </p:nvSpPr>
        <p:spPr/>
        <p:txBody>
          <a:bodyPr/>
          <a:lstStyle/>
          <a:p>
            <a:r>
              <a:rPr lang="en-US"/>
              <a:t>Augustine’s Reflection on </a:t>
            </a:r>
            <a:r>
              <a:rPr lang="en-US" i="1"/>
              <a:t>Confessions</a:t>
            </a:r>
            <a:endParaRPr lang="en-US"/>
          </a:p>
        </p:txBody>
      </p:sp>
      <p:sp>
        <p:nvSpPr>
          <p:cNvPr id="44035" name="Rectangle 3"/>
          <p:cNvSpPr>
            <a:spLocks noGrp="1" noChangeArrowheads="1"/>
          </p:cNvSpPr>
          <p:nvPr>
            <p:ph type="body" idx="1"/>
          </p:nvPr>
        </p:nvSpPr>
        <p:spPr/>
        <p:txBody>
          <a:bodyPr/>
          <a:lstStyle/>
          <a:p>
            <a:pPr>
              <a:lnSpc>
                <a:spcPct val="80000"/>
              </a:lnSpc>
            </a:pPr>
            <a:r>
              <a:rPr lang="en-US" sz="2600" i="1" dirty="0" err="1"/>
              <a:t>confessionum</a:t>
            </a:r>
            <a:r>
              <a:rPr lang="en-US" sz="2600" i="1" dirty="0"/>
              <a:t> </a:t>
            </a:r>
            <a:r>
              <a:rPr lang="en-US" sz="2600" i="1" dirty="0" err="1"/>
              <a:t>mearum</a:t>
            </a:r>
            <a:r>
              <a:rPr lang="en-US" sz="2600" i="1" dirty="0"/>
              <a:t> </a:t>
            </a:r>
            <a:r>
              <a:rPr lang="en-US" sz="2600" i="1" dirty="0" err="1"/>
              <a:t>libri</a:t>
            </a:r>
            <a:r>
              <a:rPr lang="en-US" sz="2600" i="1" dirty="0"/>
              <a:t> </a:t>
            </a:r>
            <a:r>
              <a:rPr lang="en-US" sz="2600" i="1" dirty="0" err="1"/>
              <a:t>tredecim</a:t>
            </a:r>
            <a:r>
              <a:rPr lang="en-US" sz="2600" i="1" dirty="0"/>
              <a:t> et de </a:t>
            </a:r>
            <a:r>
              <a:rPr lang="en-US" sz="2600" i="1" dirty="0" err="1"/>
              <a:t>malis</a:t>
            </a:r>
            <a:r>
              <a:rPr lang="en-US" sz="2600" i="1" dirty="0"/>
              <a:t> et de </a:t>
            </a:r>
            <a:r>
              <a:rPr lang="en-US" sz="2600" i="1" dirty="0" err="1"/>
              <a:t>bonis</a:t>
            </a:r>
            <a:r>
              <a:rPr lang="en-US" sz="2600" i="1" dirty="0"/>
              <a:t> </a:t>
            </a:r>
            <a:r>
              <a:rPr lang="en-US" sz="2600" i="1" dirty="0" err="1"/>
              <a:t>meis</a:t>
            </a:r>
            <a:r>
              <a:rPr lang="en-US" sz="2600" i="1" dirty="0"/>
              <a:t> </a:t>
            </a:r>
            <a:r>
              <a:rPr lang="en-US" sz="2600" i="1" dirty="0" err="1"/>
              <a:t>deum</a:t>
            </a:r>
            <a:r>
              <a:rPr lang="en-US" sz="2600" i="1" dirty="0"/>
              <a:t> </a:t>
            </a:r>
            <a:r>
              <a:rPr lang="en-US" sz="2600" i="1" dirty="0" err="1"/>
              <a:t>laudant</a:t>
            </a:r>
            <a:r>
              <a:rPr lang="en-US" sz="2600" i="1" dirty="0"/>
              <a:t> </a:t>
            </a:r>
            <a:r>
              <a:rPr lang="en-US" sz="2600" i="1" dirty="0" err="1"/>
              <a:t>iustum</a:t>
            </a:r>
            <a:r>
              <a:rPr lang="en-US" sz="2600" i="1" dirty="0"/>
              <a:t> et </a:t>
            </a:r>
            <a:r>
              <a:rPr lang="en-US" sz="2600" i="1" dirty="0" err="1"/>
              <a:t>bonum</a:t>
            </a:r>
            <a:r>
              <a:rPr lang="en-US" sz="2600" i="1" dirty="0"/>
              <a:t> </a:t>
            </a:r>
            <a:r>
              <a:rPr lang="en-US" sz="2600" i="1" dirty="0" err="1"/>
              <a:t>atque</a:t>
            </a:r>
            <a:r>
              <a:rPr lang="en-US" sz="2600" i="1" dirty="0"/>
              <a:t> in </a:t>
            </a:r>
            <a:r>
              <a:rPr lang="en-US" sz="2600" i="1" dirty="0" err="1"/>
              <a:t>eum</a:t>
            </a:r>
            <a:r>
              <a:rPr lang="en-US" sz="2600" i="1" dirty="0"/>
              <a:t> excitant </a:t>
            </a:r>
            <a:r>
              <a:rPr lang="en-US" sz="2600" i="1" dirty="0" err="1"/>
              <a:t>humanum</a:t>
            </a:r>
            <a:r>
              <a:rPr lang="en-US" sz="2600" i="1" dirty="0"/>
              <a:t> </a:t>
            </a:r>
            <a:r>
              <a:rPr lang="en-US" sz="2600" i="1" dirty="0" err="1"/>
              <a:t>intellectum</a:t>
            </a:r>
            <a:r>
              <a:rPr lang="en-US" sz="2600" i="1" dirty="0"/>
              <a:t> et </a:t>
            </a:r>
            <a:r>
              <a:rPr lang="en-US" sz="2600" i="1" dirty="0" err="1"/>
              <a:t>affectum</a:t>
            </a:r>
            <a:r>
              <a:rPr lang="en-US" sz="2600" i="1" dirty="0"/>
              <a:t>. interim quod ad me </a:t>
            </a:r>
            <a:r>
              <a:rPr lang="en-US" sz="2600" i="1" dirty="0" err="1"/>
              <a:t>attinet</a:t>
            </a:r>
            <a:r>
              <a:rPr lang="en-US" sz="2600" i="1" dirty="0"/>
              <a:t>, hoc in me </a:t>
            </a:r>
            <a:r>
              <a:rPr lang="en-US" sz="2600" i="1" dirty="0" err="1"/>
              <a:t>egerunt</a:t>
            </a:r>
            <a:r>
              <a:rPr lang="en-US" sz="2600" i="1" dirty="0"/>
              <a:t> cum </a:t>
            </a:r>
            <a:r>
              <a:rPr lang="en-US" sz="2600" i="1" dirty="0" err="1"/>
              <a:t>scriberentur</a:t>
            </a:r>
            <a:r>
              <a:rPr lang="en-US" sz="2600" i="1" dirty="0"/>
              <a:t> et </a:t>
            </a:r>
            <a:r>
              <a:rPr lang="en-US" sz="2600" i="1" dirty="0" err="1"/>
              <a:t>agunt</a:t>
            </a:r>
            <a:r>
              <a:rPr lang="en-US" sz="2600" i="1" dirty="0"/>
              <a:t> cum </a:t>
            </a:r>
            <a:r>
              <a:rPr lang="en-US" sz="2600" i="1" dirty="0" err="1"/>
              <a:t>leguntur</a:t>
            </a:r>
            <a:r>
              <a:rPr lang="en-US" sz="2600" i="1" dirty="0"/>
              <a:t>. </a:t>
            </a:r>
          </a:p>
          <a:p>
            <a:pPr>
              <a:lnSpc>
                <a:spcPct val="80000"/>
              </a:lnSpc>
              <a:buFont typeface="Wingdings" pitchFamily="2" charset="2"/>
              <a:buNone/>
            </a:pPr>
            <a:r>
              <a:rPr lang="en-US" sz="2600" dirty="0"/>
              <a:t>    </a:t>
            </a:r>
            <a:r>
              <a:rPr lang="en-US" sz="2600" i="1" dirty="0" smtClean="0"/>
              <a:t>Revisions </a:t>
            </a:r>
            <a:r>
              <a:rPr lang="en-US" sz="2600" i="1" dirty="0"/>
              <a:t>2.6.1</a:t>
            </a:r>
          </a:p>
          <a:p>
            <a:pPr>
              <a:lnSpc>
                <a:spcPct val="80000"/>
              </a:lnSpc>
            </a:pPr>
            <a:r>
              <a:rPr lang="en-US" sz="2600" dirty="0"/>
              <a:t>The 13 books of my confession, of both my bad and good, praise the just and good God, and moreover they excite the human intellect and affection towards Him. As for what pertains to me, they did this in me when they were written, and they do this when they are read.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Outline</a:t>
            </a:r>
          </a:p>
        </p:txBody>
      </p:sp>
      <p:sp>
        <p:nvSpPr>
          <p:cNvPr id="6147" name="Rectangle 3"/>
          <p:cNvSpPr>
            <a:spLocks noGrp="1" noChangeArrowheads="1"/>
          </p:cNvSpPr>
          <p:nvPr>
            <p:ph type="body" idx="1"/>
          </p:nvPr>
        </p:nvSpPr>
        <p:spPr/>
        <p:txBody>
          <a:bodyPr/>
          <a:lstStyle/>
          <a:p>
            <a:r>
              <a:rPr lang="en-US" dirty="0"/>
              <a:t>Historical background</a:t>
            </a:r>
          </a:p>
          <a:p>
            <a:r>
              <a:rPr lang="en-US" dirty="0"/>
              <a:t>Brief sketch of his life</a:t>
            </a:r>
          </a:p>
          <a:p>
            <a:r>
              <a:rPr lang="en-US" dirty="0"/>
              <a:t>Some Key Themes in </a:t>
            </a:r>
            <a:r>
              <a:rPr lang="en-US" dirty="0" smtClean="0"/>
              <a:t>Augustine</a:t>
            </a:r>
          </a:p>
          <a:p>
            <a:r>
              <a:rPr lang="en-US" i="1" dirty="0" smtClean="0"/>
              <a:t>On Christian Doctrine</a:t>
            </a:r>
          </a:p>
          <a:p>
            <a:r>
              <a:rPr lang="en-US" i="1" dirty="0" smtClean="0"/>
              <a:t>Confessions</a:t>
            </a:r>
            <a:endParaRPr lang="en-US"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738D58B-8295-4B83-A1C2-77F493675597}" type="slidenum">
              <a:rPr lang="en-US" altLang="en-US"/>
              <a:pPr/>
              <a:t>20</a:t>
            </a:fld>
            <a:endParaRPr lang="en-US" altLang="en-US"/>
          </a:p>
        </p:txBody>
      </p:sp>
      <p:sp>
        <p:nvSpPr>
          <p:cNvPr id="45058" name="Rectangle 2"/>
          <p:cNvSpPr>
            <a:spLocks noGrp="1" noChangeArrowheads="1"/>
          </p:cNvSpPr>
          <p:nvPr>
            <p:ph type="title"/>
          </p:nvPr>
        </p:nvSpPr>
        <p:spPr/>
        <p:txBody>
          <a:bodyPr/>
          <a:lstStyle/>
          <a:p>
            <a:r>
              <a:rPr lang="en-US"/>
              <a:t>Assignments</a:t>
            </a:r>
          </a:p>
        </p:txBody>
      </p:sp>
      <p:sp>
        <p:nvSpPr>
          <p:cNvPr id="45059" name="Rectangle 3"/>
          <p:cNvSpPr>
            <a:spLocks noGrp="1" noChangeArrowheads="1"/>
          </p:cNvSpPr>
          <p:nvPr>
            <p:ph type="body" idx="1"/>
          </p:nvPr>
        </p:nvSpPr>
        <p:spPr/>
        <p:txBody>
          <a:bodyPr/>
          <a:lstStyle/>
          <a:p>
            <a:pPr>
              <a:lnSpc>
                <a:spcPct val="90000"/>
              </a:lnSpc>
            </a:pPr>
            <a:r>
              <a:rPr lang="en-US" sz="1800" b="1" i="1" dirty="0"/>
              <a:t>Tolle, </a:t>
            </a:r>
            <a:r>
              <a:rPr lang="en-US" sz="1800" b="1" i="1" dirty="0" err="1" smtClean="0"/>
              <a:t>lege</a:t>
            </a:r>
            <a:endParaRPr lang="en-US" sz="1800" b="1" i="1" dirty="0" smtClean="0"/>
          </a:p>
          <a:p>
            <a:pPr>
              <a:lnSpc>
                <a:spcPct val="90000"/>
              </a:lnSpc>
            </a:pPr>
            <a:r>
              <a:rPr lang="en-US" sz="1800" dirty="0" smtClean="0"/>
              <a:t>Topic selection by Thursday, Nov 21</a:t>
            </a:r>
          </a:p>
          <a:p>
            <a:pPr>
              <a:lnSpc>
                <a:spcPct val="90000"/>
              </a:lnSpc>
            </a:pPr>
            <a:r>
              <a:rPr lang="en-US" sz="1800" dirty="0" smtClean="0"/>
              <a:t>ONLY two allowable translations:</a:t>
            </a:r>
          </a:p>
          <a:p>
            <a:pPr lvl="1">
              <a:lnSpc>
                <a:spcPct val="90000"/>
              </a:lnSpc>
            </a:pPr>
            <a:r>
              <a:rPr lang="en-US" sz="1400" dirty="0" smtClean="0"/>
              <a:t>Chadwick, Oxford University Press</a:t>
            </a:r>
          </a:p>
          <a:p>
            <a:pPr lvl="1">
              <a:lnSpc>
                <a:spcPct val="90000"/>
              </a:lnSpc>
            </a:pPr>
            <a:r>
              <a:rPr lang="en-US" sz="1400" dirty="0" err="1" smtClean="0"/>
              <a:t>Boulding</a:t>
            </a:r>
            <a:r>
              <a:rPr lang="en-US" sz="1400" dirty="0" smtClean="0"/>
              <a:t>, New City Press (also Ignatius Press Critical Edition)</a:t>
            </a:r>
            <a:endParaRPr lang="en-US" sz="1400" dirty="0"/>
          </a:p>
          <a:p>
            <a:pPr>
              <a:lnSpc>
                <a:spcPct val="90000"/>
              </a:lnSpc>
            </a:pPr>
            <a:r>
              <a:rPr lang="en-US" sz="1800" dirty="0" smtClean="0"/>
              <a:t>Secondary </a:t>
            </a:r>
            <a:r>
              <a:rPr lang="en-US" sz="1800" dirty="0"/>
              <a:t>Reading: </a:t>
            </a:r>
          </a:p>
          <a:p>
            <a:pPr lvl="1">
              <a:lnSpc>
                <a:spcPct val="90000"/>
              </a:lnSpc>
            </a:pPr>
            <a:r>
              <a:rPr lang="en-US" sz="1800" dirty="0"/>
              <a:t>EITHER Chadwick “Augustine” in </a:t>
            </a:r>
            <a:r>
              <a:rPr lang="en-US" sz="1800" i="1" dirty="0"/>
              <a:t>Early Christian Literature</a:t>
            </a:r>
            <a:r>
              <a:rPr lang="en-US" sz="1800" dirty="0"/>
              <a:t>, p 328-341</a:t>
            </a:r>
          </a:p>
          <a:p>
            <a:pPr lvl="1">
              <a:lnSpc>
                <a:spcPct val="90000"/>
              </a:lnSpc>
            </a:pPr>
            <a:r>
              <a:rPr lang="en-US" sz="1800" dirty="0"/>
              <a:t>OR Introduction by Chadwick in text</a:t>
            </a:r>
          </a:p>
          <a:p>
            <a:pPr lvl="1">
              <a:lnSpc>
                <a:spcPct val="90000"/>
              </a:lnSpc>
            </a:pPr>
            <a:r>
              <a:rPr lang="en-US" sz="1800" dirty="0"/>
              <a:t>OR Brown </a:t>
            </a:r>
            <a:r>
              <a:rPr lang="en-US" sz="1800" i="1" dirty="0"/>
              <a:t>Augustine of Hippo, </a:t>
            </a:r>
            <a:r>
              <a:rPr lang="en-US" sz="1800" dirty="0"/>
              <a:t>Chapter 16</a:t>
            </a:r>
          </a:p>
          <a:p>
            <a:pPr>
              <a:lnSpc>
                <a:spcPct val="90000"/>
              </a:lnSpc>
            </a:pPr>
            <a:r>
              <a:rPr lang="en-US" sz="1800" dirty="0"/>
              <a:t>For even more detail, JJ O’Donnell’s three volume </a:t>
            </a:r>
            <a:r>
              <a:rPr lang="en-US" sz="1800" dirty="0" smtClean="0"/>
              <a:t>commentary on Latin  </a:t>
            </a:r>
            <a:r>
              <a:rPr lang="en-US" sz="1800" dirty="0"/>
              <a:t>(Oxford: Clarendon Press, 1992) on the </a:t>
            </a:r>
            <a:r>
              <a:rPr lang="en-US" sz="1800" i="1" dirty="0"/>
              <a:t>Confessions </a:t>
            </a:r>
            <a:r>
              <a:rPr lang="en-US" sz="1800" dirty="0"/>
              <a:t>is available online at http://www9.georgetown.edu/faculty/jod/conf</a:t>
            </a:r>
            <a:r>
              <a:rPr lang="en-US" sz="1800" dirty="0" smtClean="0"/>
              <a: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52400"/>
            <a:ext cx="8229600" cy="1139825"/>
          </a:xfrm>
        </p:spPr>
        <p:txBody>
          <a:bodyPr/>
          <a:lstStyle/>
          <a:p>
            <a:r>
              <a:rPr lang="en-US" sz="3800"/>
              <a:t>Importance of Augustine to Western Theology Cannot Be Overstated</a:t>
            </a:r>
          </a:p>
        </p:txBody>
      </p:sp>
      <p:sp>
        <p:nvSpPr>
          <p:cNvPr id="7171" name="Rectangle 3"/>
          <p:cNvSpPr>
            <a:spLocks noGrp="1" noChangeArrowheads="1"/>
          </p:cNvSpPr>
          <p:nvPr>
            <p:ph type="body" idx="1"/>
          </p:nvPr>
        </p:nvSpPr>
        <p:spPr>
          <a:xfrm>
            <a:off x="457200" y="1371600"/>
            <a:ext cx="8229600" cy="4530725"/>
          </a:xfrm>
        </p:spPr>
        <p:txBody>
          <a:bodyPr/>
          <a:lstStyle/>
          <a:p>
            <a:pPr>
              <a:lnSpc>
                <a:spcPct val="80000"/>
              </a:lnSpc>
            </a:pPr>
            <a:r>
              <a:rPr lang="en-US" sz="1700"/>
              <a:t>For Western Christianity, he is the most important theologian from this period</a:t>
            </a:r>
          </a:p>
          <a:p>
            <a:pPr lvl="1">
              <a:lnSpc>
                <a:spcPct val="80000"/>
              </a:lnSpc>
            </a:pPr>
            <a:r>
              <a:rPr lang="en-US" sz="1500"/>
              <a:t>Arguably the most important theologian from any period</a:t>
            </a:r>
          </a:p>
          <a:p>
            <a:pPr>
              <a:lnSpc>
                <a:spcPct val="80000"/>
              </a:lnSpc>
            </a:pPr>
            <a:r>
              <a:rPr lang="en-US" sz="1700"/>
              <a:t>Every serious Western theologian after Augustine must in some way ‘deal’ with Augustine</a:t>
            </a:r>
          </a:p>
          <a:p>
            <a:pPr>
              <a:lnSpc>
                <a:spcPct val="80000"/>
              </a:lnSpc>
            </a:pPr>
            <a:r>
              <a:rPr lang="en-US" sz="1700"/>
              <a:t>Augustine was the standard for doctrinal truth and theological method throughout the Middle Ages</a:t>
            </a:r>
          </a:p>
          <a:p>
            <a:pPr lvl="1">
              <a:lnSpc>
                <a:spcPct val="80000"/>
              </a:lnSpc>
            </a:pPr>
            <a:r>
              <a:rPr lang="en-US" sz="1500"/>
              <a:t>Anselm on Trinity</a:t>
            </a:r>
          </a:p>
          <a:p>
            <a:pPr>
              <a:lnSpc>
                <a:spcPct val="80000"/>
              </a:lnSpc>
            </a:pPr>
            <a:r>
              <a:rPr lang="en-US" sz="1700"/>
              <a:t>Aquinas (13</a:t>
            </a:r>
            <a:r>
              <a:rPr lang="en-US" sz="1700" baseline="30000"/>
              <a:t>th</a:t>
            </a:r>
            <a:r>
              <a:rPr lang="en-US" sz="1700"/>
              <a:t> C) runs into trouble because </a:t>
            </a:r>
          </a:p>
          <a:p>
            <a:pPr lvl="1">
              <a:lnSpc>
                <a:spcPct val="80000"/>
              </a:lnSpc>
            </a:pPr>
            <a:r>
              <a:rPr lang="en-US" sz="1500"/>
              <a:t>He seems to abandon Augustine’s theological method (Neoplatonism) for Aristotle</a:t>
            </a:r>
          </a:p>
          <a:p>
            <a:pPr lvl="1">
              <a:lnSpc>
                <a:spcPct val="80000"/>
              </a:lnSpc>
            </a:pPr>
            <a:r>
              <a:rPr lang="en-US" sz="1500"/>
              <a:t>Open any page of ST and see number of references to Augustine</a:t>
            </a:r>
          </a:p>
          <a:p>
            <a:pPr>
              <a:lnSpc>
                <a:spcPct val="80000"/>
              </a:lnSpc>
            </a:pPr>
            <a:r>
              <a:rPr lang="en-US" sz="1700"/>
              <a:t>Renaissance begins when Petrarch reads </a:t>
            </a:r>
            <a:r>
              <a:rPr lang="en-US" sz="1700" i="1"/>
              <a:t>Confessions</a:t>
            </a:r>
          </a:p>
          <a:p>
            <a:pPr>
              <a:lnSpc>
                <a:spcPct val="80000"/>
              </a:lnSpc>
            </a:pPr>
            <a:r>
              <a:rPr lang="en-US" sz="1700"/>
              <a:t>Luther and Calvin claim Augustine for themselves in opposition to Scholasticism</a:t>
            </a:r>
          </a:p>
          <a:p>
            <a:pPr>
              <a:lnSpc>
                <a:spcPct val="80000"/>
              </a:lnSpc>
            </a:pPr>
            <a:r>
              <a:rPr lang="en-US" sz="1700"/>
              <a:t>Augustine is patron saint of Jansenists, </a:t>
            </a:r>
            <a:r>
              <a:rPr lang="en-US" sz="1700" i="1"/>
              <a:t>Augustinus</a:t>
            </a:r>
            <a:endParaRPr lang="en-US" sz="1700"/>
          </a:p>
          <a:p>
            <a:pPr>
              <a:lnSpc>
                <a:spcPct val="80000"/>
              </a:lnSpc>
            </a:pPr>
            <a:r>
              <a:rPr lang="en-US" sz="1700"/>
              <a:t>Enlightenment rejection of Christianity is specifically a rejection of Augustine</a:t>
            </a:r>
          </a:p>
          <a:p>
            <a:pPr>
              <a:lnSpc>
                <a:spcPct val="80000"/>
              </a:lnSpc>
            </a:pPr>
            <a:r>
              <a:rPr lang="en-US" sz="1700"/>
              <a:t>But some of his philosophical efforts still command the attention of contemporary philosophers: Wittgenstein (language), Heidegger (memory), Derrida (structuralism/deconstruction), Camus and Hick (evil), Hawking (time) and many others</a:t>
            </a:r>
          </a:p>
          <a:p>
            <a:pPr>
              <a:lnSpc>
                <a:spcPct val="80000"/>
              </a:lnSpc>
            </a:pPr>
            <a:r>
              <a:rPr lang="en-US" sz="1700"/>
              <a:t>Recent new translations of and ‘popular’ interest in Augustine: New City Press; J.J. O’Donnell, Garry Wills</a:t>
            </a:r>
          </a:p>
          <a:p>
            <a:pPr>
              <a:lnSpc>
                <a:spcPct val="80000"/>
              </a:lnSpc>
            </a:pPr>
            <a:r>
              <a:rPr lang="en-US" sz="1700"/>
              <a:t>Pope Benedict XVI has defined himself, and is often referred to as, an Augustinian theologian; Five General Audience Talks on Augustine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3800"/>
              <a:t>Critical and Defining Issues for Augustine</a:t>
            </a:r>
          </a:p>
        </p:txBody>
      </p:sp>
      <p:sp>
        <p:nvSpPr>
          <p:cNvPr id="8195" name="Rectangle 3"/>
          <p:cNvSpPr>
            <a:spLocks noGrp="1" noChangeArrowheads="1"/>
          </p:cNvSpPr>
          <p:nvPr>
            <p:ph type="body" idx="1"/>
          </p:nvPr>
        </p:nvSpPr>
        <p:spPr/>
        <p:txBody>
          <a:bodyPr/>
          <a:lstStyle/>
          <a:p>
            <a:pPr>
              <a:lnSpc>
                <a:spcPct val="80000"/>
              </a:lnSpc>
            </a:pPr>
            <a:r>
              <a:rPr lang="en-US" sz="1800"/>
              <a:t>Happiness</a:t>
            </a:r>
          </a:p>
          <a:p>
            <a:pPr>
              <a:lnSpc>
                <a:spcPct val="80000"/>
              </a:lnSpc>
            </a:pPr>
            <a:r>
              <a:rPr lang="en-US" sz="1800"/>
              <a:t>Theodicy</a:t>
            </a:r>
          </a:p>
          <a:p>
            <a:pPr>
              <a:lnSpc>
                <a:spcPct val="80000"/>
              </a:lnSpc>
            </a:pPr>
            <a:r>
              <a:rPr lang="en-US" sz="1800"/>
              <a:t>Relation between human nature and God’s grace</a:t>
            </a:r>
          </a:p>
          <a:p>
            <a:pPr>
              <a:lnSpc>
                <a:spcPct val="80000"/>
              </a:lnSpc>
            </a:pPr>
            <a:r>
              <a:rPr lang="en-US" sz="1800"/>
              <a:t>Trinity</a:t>
            </a:r>
          </a:p>
          <a:p>
            <a:pPr>
              <a:lnSpc>
                <a:spcPct val="80000"/>
              </a:lnSpc>
            </a:pPr>
            <a:r>
              <a:rPr lang="en-US" sz="1800"/>
              <a:t>Epistemology</a:t>
            </a:r>
          </a:p>
          <a:p>
            <a:pPr>
              <a:lnSpc>
                <a:spcPct val="80000"/>
              </a:lnSpc>
            </a:pPr>
            <a:r>
              <a:rPr lang="en-US" sz="1800"/>
              <a:t>Theories of Language</a:t>
            </a:r>
          </a:p>
          <a:p>
            <a:pPr>
              <a:lnSpc>
                <a:spcPct val="80000"/>
              </a:lnSpc>
            </a:pPr>
            <a:r>
              <a:rPr lang="en-US" sz="1800"/>
              <a:t>Primacy of love; </a:t>
            </a:r>
          </a:p>
          <a:p>
            <a:pPr lvl="1">
              <a:lnSpc>
                <a:spcPct val="80000"/>
              </a:lnSpc>
            </a:pPr>
            <a:r>
              <a:rPr lang="en-US" sz="1800"/>
              <a:t>Man as a social being who should be completely motivated by properly ordered loves</a:t>
            </a:r>
          </a:p>
          <a:p>
            <a:pPr lvl="1">
              <a:lnSpc>
                <a:spcPct val="80000"/>
              </a:lnSpc>
            </a:pPr>
            <a:r>
              <a:rPr lang="en-US" sz="1800"/>
              <a:t>“Love and do whatever you will”</a:t>
            </a:r>
          </a:p>
          <a:p>
            <a:pPr lvl="1">
              <a:lnSpc>
                <a:spcPct val="80000"/>
              </a:lnSpc>
            </a:pPr>
            <a:r>
              <a:rPr lang="en-US" sz="1800"/>
              <a:t>Importance of friendship</a:t>
            </a:r>
          </a:p>
          <a:p>
            <a:pPr>
              <a:lnSpc>
                <a:spcPct val="80000"/>
              </a:lnSpc>
            </a:pPr>
            <a:r>
              <a:rPr lang="en-US" sz="1800"/>
              <a:t>Heresies that Augustine argued against</a:t>
            </a:r>
          </a:p>
          <a:p>
            <a:pPr lvl="1">
              <a:lnSpc>
                <a:spcPct val="80000"/>
              </a:lnSpc>
            </a:pPr>
            <a:r>
              <a:rPr lang="en-US" sz="1800"/>
              <a:t>Arianism</a:t>
            </a:r>
          </a:p>
          <a:p>
            <a:pPr lvl="1">
              <a:lnSpc>
                <a:spcPct val="80000"/>
              </a:lnSpc>
            </a:pPr>
            <a:r>
              <a:rPr lang="en-US" sz="1800"/>
              <a:t>Donatism</a:t>
            </a:r>
          </a:p>
          <a:p>
            <a:pPr lvl="1">
              <a:lnSpc>
                <a:spcPct val="80000"/>
              </a:lnSpc>
            </a:pPr>
            <a:r>
              <a:rPr lang="en-US" sz="1800"/>
              <a:t>Manichaeism</a:t>
            </a:r>
          </a:p>
          <a:p>
            <a:pPr lvl="1">
              <a:lnSpc>
                <a:spcPct val="80000"/>
              </a:lnSpc>
            </a:pPr>
            <a:r>
              <a:rPr lang="en-US" sz="1800"/>
              <a:t>Pelagianism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Brief Biographical Sketch</a:t>
            </a:r>
          </a:p>
        </p:txBody>
      </p:sp>
      <p:sp>
        <p:nvSpPr>
          <p:cNvPr id="9219" name="Rectangle 3"/>
          <p:cNvSpPr>
            <a:spLocks noGrp="1" noChangeArrowheads="1"/>
          </p:cNvSpPr>
          <p:nvPr>
            <p:ph type="body" idx="1"/>
          </p:nvPr>
        </p:nvSpPr>
        <p:spPr/>
        <p:txBody>
          <a:bodyPr/>
          <a:lstStyle/>
          <a:p>
            <a:pPr>
              <a:lnSpc>
                <a:spcPct val="90000"/>
              </a:lnSpc>
            </a:pPr>
            <a:r>
              <a:rPr lang="en-US" sz="2100" dirty="0"/>
              <a:t>Born near Carthage in 354 to a devoutly Catholic mother and worldly father</a:t>
            </a:r>
          </a:p>
          <a:p>
            <a:pPr>
              <a:lnSpc>
                <a:spcPct val="90000"/>
              </a:lnSpc>
            </a:pPr>
            <a:r>
              <a:rPr lang="en-US" sz="2100" dirty="0"/>
              <a:t>In youth leads a life of pleasure searching for happiness</a:t>
            </a:r>
          </a:p>
          <a:p>
            <a:pPr lvl="1">
              <a:lnSpc>
                <a:spcPct val="90000"/>
              </a:lnSpc>
            </a:pPr>
            <a:r>
              <a:rPr lang="en-US" sz="2000" dirty="0" smtClean="0"/>
              <a:t>Investigates and is attracted to Manichaeism</a:t>
            </a:r>
            <a:endParaRPr lang="en-US" sz="2000" dirty="0"/>
          </a:p>
          <a:p>
            <a:pPr lvl="1">
              <a:lnSpc>
                <a:spcPct val="90000"/>
              </a:lnSpc>
            </a:pPr>
            <a:r>
              <a:rPr lang="en-US" sz="2000" dirty="0"/>
              <a:t>Becomes enamored with Platonism (Plotinus)</a:t>
            </a:r>
          </a:p>
          <a:p>
            <a:pPr>
              <a:lnSpc>
                <a:spcPct val="90000"/>
              </a:lnSpc>
            </a:pPr>
            <a:r>
              <a:rPr lang="en-US" sz="2100" dirty="0"/>
              <a:t>Conversion to Catholic Christianity</a:t>
            </a:r>
          </a:p>
          <a:p>
            <a:pPr>
              <a:lnSpc>
                <a:spcPct val="90000"/>
              </a:lnSpc>
            </a:pPr>
            <a:r>
              <a:rPr lang="en-US" sz="2100" dirty="0"/>
              <a:t>Ordained priest 391, bishop of Hippo 395</a:t>
            </a:r>
          </a:p>
          <a:p>
            <a:pPr>
              <a:lnSpc>
                <a:spcPct val="90000"/>
              </a:lnSpc>
            </a:pPr>
            <a:r>
              <a:rPr lang="en-US" sz="2100" dirty="0"/>
              <a:t>Died on 28 August 430</a:t>
            </a:r>
          </a:p>
          <a:p>
            <a:pPr>
              <a:lnSpc>
                <a:spcPct val="90000"/>
              </a:lnSpc>
            </a:pPr>
            <a:r>
              <a:rPr lang="en-US" sz="2100" dirty="0"/>
              <a:t>Peter Brown’s book </a:t>
            </a:r>
            <a:r>
              <a:rPr lang="en-US" sz="2100" i="1" dirty="0"/>
              <a:t>Augustine of Hippo </a:t>
            </a:r>
            <a:r>
              <a:rPr lang="en-US" sz="2100" dirty="0"/>
              <a:t>remains the most important biography of Augustine in English</a:t>
            </a:r>
          </a:p>
          <a:p>
            <a:pPr lvl="1">
              <a:lnSpc>
                <a:spcPct val="90000"/>
              </a:lnSpc>
            </a:pPr>
            <a:r>
              <a:rPr lang="en-US" sz="2000" dirty="0"/>
              <a:t>Be sure to get the New Edition with Epilogue</a:t>
            </a:r>
          </a:p>
          <a:p>
            <a:pPr lvl="1">
              <a:lnSpc>
                <a:spcPct val="90000"/>
              </a:lnSpc>
            </a:pPr>
            <a:r>
              <a:rPr lang="en-US" sz="2000" dirty="0"/>
              <a:t>Discusses discovery of 12 previously unstudied letters and sermons of Augustine (396-404)</a:t>
            </a:r>
          </a:p>
          <a:p>
            <a:pPr>
              <a:lnSpc>
                <a:spcPct val="90000"/>
              </a:lnSpc>
            </a:pPr>
            <a:endParaRPr lang="en-US" sz="2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Augustine’s Works</a:t>
            </a:r>
          </a:p>
        </p:txBody>
      </p:sp>
      <p:sp>
        <p:nvSpPr>
          <p:cNvPr id="10243" name="Rectangle 3"/>
          <p:cNvSpPr>
            <a:spLocks noGrp="1" noChangeArrowheads="1"/>
          </p:cNvSpPr>
          <p:nvPr>
            <p:ph type="body" idx="1"/>
          </p:nvPr>
        </p:nvSpPr>
        <p:spPr/>
        <p:txBody>
          <a:bodyPr/>
          <a:lstStyle/>
          <a:p>
            <a:pPr>
              <a:lnSpc>
                <a:spcPct val="80000"/>
              </a:lnSpc>
            </a:pPr>
            <a:r>
              <a:rPr lang="en-US" sz="2200" dirty="0"/>
              <a:t>Augustine’s friend and biographer, </a:t>
            </a:r>
            <a:r>
              <a:rPr lang="en-US" sz="2200" dirty="0" err="1"/>
              <a:t>Possidius</a:t>
            </a:r>
            <a:r>
              <a:rPr lang="en-US" sz="2200" dirty="0"/>
              <a:t>, catalogued Augustine's works after his death and observed that no one would be able to read them all</a:t>
            </a:r>
          </a:p>
          <a:p>
            <a:pPr>
              <a:lnSpc>
                <a:spcPct val="80000"/>
              </a:lnSpc>
            </a:pPr>
            <a:r>
              <a:rPr lang="en-US" sz="2200" dirty="0"/>
              <a:t>Among the vitally important works which every Catholic theologian should read</a:t>
            </a:r>
          </a:p>
          <a:p>
            <a:pPr lvl="1">
              <a:lnSpc>
                <a:spcPct val="80000"/>
              </a:lnSpc>
            </a:pPr>
            <a:r>
              <a:rPr lang="en-US" sz="2200" i="1" dirty="0"/>
              <a:t>On Free Will</a:t>
            </a:r>
          </a:p>
          <a:p>
            <a:pPr lvl="1">
              <a:lnSpc>
                <a:spcPct val="80000"/>
              </a:lnSpc>
            </a:pPr>
            <a:r>
              <a:rPr lang="en-US" sz="2200" i="1" dirty="0"/>
              <a:t>Confessions</a:t>
            </a:r>
          </a:p>
          <a:p>
            <a:pPr lvl="1">
              <a:lnSpc>
                <a:spcPct val="80000"/>
              </a:lnSpc>
            </a:pPr>
            <a:r>
              <a:rPr lang="en-US" sz="2200" i="1" dirty="0"/>
              <a:t>On the Trinity</a:t>
            </a:r>
          </a:p>
          <a:p>
            <a:pPr lvl="1">
              <a:lnSpc>
                <a:spcPct val="80000"/>
              </a:lnSpc>
            </a:pPr>
            <a:r>
              <a:rPr lang="en-US" sz="2200" i="1" dirty="0"/>
              <a:t>City of God</a:t>
            </a:r>
          </a:p>
          <a:p>
            <a:pPr lvl="1">
              <a:lnSpc>
                <a:spcPct val="80000"/>
              </a:lnSpc>
            </a:pPr>
            <a:r>
              <a:rPr lang="en-US" sz="2200" i="1" dirty="0"/>
              <a:t>On Christian Teaching</a:t>
            </a:r>
          </a:p>
          <a:p>
            <a:pPr lvl="1">
              <a:lnSpc>
                <a:spcPct val="80000"/>
              </a:lnSpc>
            </a:pPr>
            <a:r>
              <a:rPr lang="en-US" sz="2200" dirty="0"/>
              <a:t>Retractions concerning</a:t>
            </a:r>
            <a:r>
              <a:rPr lang="en-US" sz="2200" i="1" dirty="0"/>
              <a:t> On Free Will</a:t>
            </a:r>
          </a:p>
          <a:p>
            <a:pPr>
              <a:lnSpc>
                <a:spcPct val="80000"/>
              </a:lnSpc>
            </a:pPr>
            <a:r>
              <a:rPr lang="en-US" sz="2200" dirty="0"/>
              <a:t>Nearly innumerable letters, treatises, homilies, commentaries</a:t>
            </a:r>
          </a:p>
          <a:p>
            <a:pPr>
              <a:lnSpc>
                <a:spcPct val="80000"/>
              </a:lnSpc>
            </a:pPr>
            <a:r>
              <a:rPr lang="en-US" sz="2200" i="1" dirty="0" smtClean="0"/>
              <a:t>Retractions (Reconsiderations) </a:t>
            </a:r>
            <a:endParaRPr lang="en-US" sz="2200"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Given Augustine’s fame as an orator, other bishops in the region asked him for ‘pointers’ to improve their homilies, c 400</a:t>
            </a:r>
          </a:p>
          <a:p>
            <a:r>
              <a:rPr lang="en-US" dirty="0" smtClean="0"/>
              <a:t>But Augustine refuses to suggest rhetorical tricks for use in homilies</a:t>
            </a:r>
          </a:p>
          <a:p>
            <a:pPr lvl="1"/>
            <a:r>
              <a:rPr lang="en-US" dirty="0" smtClean="0"/>
              <a:t>Should be based on preaching the truth of Scripture (Books I-III)</a:t>
            </a:r>
          </a:p>
          <a:p>
            <a:pPr lvl="1"/>
            <a:r>
              <a:rPr lang="en-US" dirty="0" smtClean="0"/>
              <a:t>Only have the truth of Scripture is mastered, should the homilist consider the style of his sermon, and the style should always be in service of preaching the truth (Book IV)</a:t>
            </a:r>
            <a:endParaRPr lang="en-US" dirty="0"/>
          </a:p>
        </p:txBody>
      </p:sp>
      <p:sp>
        <p:nvSpPr>
          <p:cNvPr id="3" name="Title 2"/>
          <p:cNvSpPr>
            <a:spLocks noGrp="1"/>
          </p:cNvSpPr>
          <p:nvPr>
            <p:ph type="title"/>
          </p:nvPr>
        </p:nvSpPr>
        <p:spPr/>
        <p:txBody>
          <a:bodyPr>
            <a:normAutofit fontScale="90000"/>
          </a:bodyPr>
          <a:lstStyle/>
          <a:p>
            <a:r>
              <a:rPr lang="en-US" dirty="0" smtClean="0"/>
              <a:t>Likely Occasion for Writing </a:t>
            </a:r>
            <a:r>
              <a:rPr lang="en-US" i="1" dirty="0"/>
              <a:t>On Christian </a:t>
            </a:r>
            <a:r>
              <a:rPr lang="en-US" i="1" dirty="0" smtClean="0"/>
              <a:t>Teaching (De </a:t>
            </a:r>
            <a:r>
              <a:rPr lang="en-US" i="1" dirty="0" err="1" smtClean="0"/>
              <a:t>Doctrina</a:t>
            </a:r>
            <a:r>
              <a:rPr lang="en-US" i="1" dirty="0" smtClean="0"/>
              <a:t> Christiana, </a:t>
            </a:r>
            <a:r>
              <a:rPr lang="en-US" dirty="0" smtClean="0"/>
              <a:t>DDC)</a:t>
            </a:r>
            <a:endParaRPr lang="en-US" dirty="0"/>
          </a:p>
        </p:txBody>
      </p:sp>
    </p:spTree>
    <p:extLst>
      <p:ext uri="{BB962C8B-B14F-4D97-AF65-F5344CB8AC3E}">
        <p14:creationId xmlns:p14="http://schemas.microsoft.com/office/powerpoint/2010/main" val="3839992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pPr>
              <a:lnSpc>
                <a:spcPct val="90000"/>
              </a:lnSpc>
            </a:pPr>
            <a:endParaRPr lang="en-US" altLang="en-US" sz="2000" dirty="0"/>
          </a:p>
          <a:p>
            <a:pPr>
              <a:lnSpc>
                <a:spcPct val="90000"/>
              </a:lnSpc>
            </a:pPr>
            <a:r>
              <a:rPr lang="en-US" altLang="en-US" sz="2400" dirty="0" smtClean="0"/>
              <a:t>Begins with the distinction between things and signs</a:t>
            </a:r>
          </a:p>
          <a:p>
            <a:pPr>
              <a:lnSpc>
                <a:spcPct val="90000"/>
              </a:lnSpc>
            </a:pPr>
            <a:r>
              <a:rPr lang="en-US" altLang="en-US" sz="2400" dirty="0" smtClean="0"/>
              <a:t>Consider things (res) first</a:t>
            </a:r>
          </a:p>
          <a:p>
            <a:pPr lvl="1">
              <a:lnSpc>
                <a:spcPct val="90000"/>
              </a:lnSpc>
            </a:pPr>
            <a:r>
              <a:rPr lang="en-US" altLang="en-US" sz="2000" dirty="0" smtClean="0"/>
              <a:t>Some are meant to be used, others enjoyed, still others both used and enjoyed</a:t>
            </a:r>
          </a:p>
          <a:p>
            <a:pPr lvl="1">
              <a:lnSpc>
                <a:spcPct val="90000"/>
              </a:lnSpc>
            </a:pPr>
            <a:r>
              <a:rPr lang="en-US" altLang="en-US" sz="2000" dirty="0" smtClean="0"/>
              <a:t>Things which we enjoy makes us happy; things which we use are tools we use to reach what the things that make us happy</a:t>
            </a:r>
          </a:p>
          <a:p>
            <a:pPr>
              <a:lnSpc>
                <a:spcPct val="90000"/>
              </a:lnSpc>
            </a:pPr>
            <a:r>
              <a:rPr lang="en-US" altLang="en-US" sz="2400" dirty="0" smtClean="0"/>
              <a:t>Enjoyment consists to clinging to a thing lovingly for its own sake</a:t>
            </a:r>
          </a:p>
          <a:p>
            <a:pPr>
              <a:lnSpc>
                <a:spcPct val="90000"/>
              </a:lnSpc>
            </a:pPr>
            <a:r>
              <a:rPr lang="en-US" altLang="en-US" sz="2400" dirty="0" smtClean="0"/>
              <a:t>If we enjoy (love) things that are meant to be used, we deceive ourselves</a:t>
            </a:r>
          </a:p>
          <a:p>
            <a:pPr>
              <a:lnSpc>
                <a:spcPct val="90000"/>
              </a:lnSpc>
            </a:pPr>
            <a:r>
              <a:rPr lang="en-US" altLang="en-US" sz="2400" dirty="0" smtClean="0"/>
              <a:t>The things to be enjoyed are the Trinity</a:t>
            </a:r>
          </a:p>
          <a:p>
            <a:pPr>
              <a:lnSpc>
                <a:spcPct val="90000"/>
              </a:lnSpc>
            </a:pPr>
            <a:r>
              <a:rPr lang="en-US" altLang="en-US" sz="2400" dirty="0" smtClean="0"/>
              <a:t>But there is no way to speak adequately about the Trinity</a:t>
            </a:r>
          </a:p>
          <a:p>
            <a:pPr>
              <a:lnSpc>
                <a:spcPct val="90000"/>
              </a:lnSpc>
            </a:pPr>
            <a:r>
              <a:rPr lang="en-US" altLang="en-US" sz="2400" dirty="0" smtClean="0"/>
              <a:t>Our minds must be purified to enjoy the truth of the unchanging, living God</a:t>
            </a:r>
          </a:p>
          <a:p>
            <a:pPr lvl="1">
              <a:lnSpc>
                <a:spcPct val="90000"/>
              </a:lnSpc>
            </a:pPr>
            <a:r>
              <a:rPr lang="en-US" altLang="en-US" sz="2000" dirty="0" smtClean="0"/>
              <a:t>But we can only do this because Wisdom (the Word) herself became mortal</a:t>
            </a:r>
          </a:p>
          <a:p>
            <a:pPr lvl="1">
              <a:lnSpc>
                <a:spcPct val="90000"/>
              </a:lnSpc>
            </a:pPr>
            <a:r>
              <a:rPr lang="en-US" altLang="en-US" sz="2000" dirty="0" smtClean="0"/>
              <a:t>Christ the physician to purify us</a:t>
            </a:r>
          </a:p>
          <a:p>
            <a:pPr>
              <a:lnSpc>
                <a:spcPct val="90000"/>
              </a:lnSpc>
            </a:pPr>
            <a:r>
              <a:rPr lang="en-US" altLang="en-US" sz="2400" dirty="0" smtClean="0"/>
              <a:t>Since we are made in God’s image, are we to be used or enjoyed</a:t>
            </a:r>
          </a:p>
          <a:p>
            <a:pPr>
              <a:lnSpc>
                <a:spcPct val="90000"/>
              </a:lnSpc>
            </a:pPr>
            <a:r>
              <a:rPr lang="en-US" altLang="en-US" sz="2400" dirty="0" smtClean="0"/>
              <a:t>We are to love ourselves, not for our own sake, but as something to be used toward the love (enjoyment) of God</a:t>
            </a:r>
          </a:p>
          <a:p>
            <a:pPr>
              <a:lnSpc>
                <a:spcPct val="90000"/>
              </a:lnSpc>
            </a:pPr>
            <a:r>
              <a:rPr lang="en-US" altLang="en-US" sz="2400" dirty="0" smtClean="0"/>
              <a:t>To live a holy life, we must be able to evaluate things correctly, and so understand the right ordering of things to be loved </a:t>
            </a:r>
          </a:p>
          <a:p>
            <a:pPr>
              <a:lnSpc>
                <a:spcPct val="90000"/>
              </a:lnSpc>
            </a:pPr>
            <a:r>
              <a:rPr lang="en-US" altLang="en-US" sz="2400" dirty="0" smtClean="0"/>
              <a:t>We are to love everyone equally</a:t>
            </a:r>
          </a:p>
          <a:p>
            <a:pPr lvl="1">
              <a:lnSpc>
                <a:spcPct val="90000"/>
              </a:lnSpc>
            </a:pPr>
            <a:r>
              <a:rPr lang="en-US" altLang="en-US" sz="2000" dirty="0" smtClean="0"/>
              <a:t>But we can not help (be used by) or be helped (use) all equally</a:t>
            </a:r>
          </a:p>
          <a:p>
            <a:pPr>
              <a:lnSpc>
                <a:spcPct val="90000"/>
              </a:lnSpc>
            </a:pPr>
            <a:r>
              <a:rPr lang="en-US" altLang="en-US" sz="2400" dirty="0" smtClean="0"/>
              <a:t>God uses us for our benefit</a:t>
            </a:r>
          </a:p>
          <a:p>
            <a:pPr>
              <a:lnSpc>
                <a:spcPct val="90000"/>
              </a:lnSpc>
            </a:pPr>
            <a:r>
              <a:rPr lang="en-US" altLang="en-US" sz="2400" dirty="0" smtClean="0"/>
              <a:t>When we enjoy a human being in God, we are really loving God</a:t>
            </a:r>
            <a:endParaRPr lang="en-US" altLang="en-US" sz="2400" dirty="0"/>
          </a:p>
          <a:p>
            <a:pPr>
              <a:lnSpc>
                <a:spcPct val="90000"/>
              </a:lnSpc>
            </a:pPr>
            <a:r>
              <a:rPr lang="en-US" altLang="en-US" sz="2400" dirty="0" smtClean="0"/>
              <a:t>“</a:t>
            </a:r>
            <a:r>
              <a:rPr lang="en-US" altLang="en-US" sz="2400" dirty="0"/>
              <a:t>Anyone who thinks they have understood Scripture but cannot by his understanding build up this double love of God and neighbor, has not yet succeeded in understanding it” (</a:t>
            </a:r>
            <a:r>
              <a:rPr lang="en-US" altLang="en-US" sz="2400" dirty="0" err="1"/>
              <a:t>I.xxxvi</a:t>
            </a:r>
            <a:r>
              <a:rPr lang="en-US" altLang="en-US" sz="2400" dirty="0"/>
              <a:t>)</a:t>
            </a:r>
          </a:p>
          <a:p>
            <a:endParaRPr lang="en-US" dirty="0"/>
          </a:p>
        </p:txBody>
      </p:sp>
      <p:sp>
        <p:nvSpPr>
          <p:cNvPr id="3" name="Title 2"/>
          <p:cNvSpPr>
            <a:spLocks noGrp="1"/>
          </p:cNvSpPr>
          <p:nvPr>
            <p:ph type="title"/>
          </p:nvPr>
        </p:nvSpPr>
        <p:spPr/>
        <p:txBody>
          <a:bodyPr>
            <a:normAutofit fontScale="90000"/>
          </a:bodyPr>
          <a:lstStyle/>
          <a:p>
            <a:r>
              <a:rPr lang="en-US" dirty="0" smtClean="0"/>
              <a:t>DDC Book I: </a:t>
            </a:r>
            <a:r>
              <a:rPr lang="en-US" smtClean="0"/>
              <a:t>Things and Properly </a:t>
            </a:r>
            <a:r>
              <a:rPr lang="en-US" dirty="0" smtClean="0"/>
              <a:t>Ordered Loves</a:t>
            </a:r>
            <a:endParaRPr lang="en-US" dirty="0"/>
          </a:p>
        </p:txBody>
      </p:sp>
    </p:spTree>
    <p:extLst>
      <p:ext uri="{BB962C8B-B14F-4D97-AF65-F5344CB8AC3E}">
        <p14:creationId xmlns:p14="http://schemas.microsoft.com/office/powerpoint/2010/main" val="3674340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i="1" dirty="0"/>
              <a:t>On Christian Teaching (</a:t>
            </a:r>
            <a:r>
              <a:rPr lang="en-US" dirty="0"/>
              <a:t>Cont.)</a:t>
            </a:r>
          </a:p>
        </p:txBody>
      </p:sp>
      <p:sp>
        <p:nvSpPr>
          <p:cNvPr id="28675" name="Rectangle 3"/>
          <p:cNvSpPr>
            <a:spLocks noGrp="1" noChangeArrowheads="1"/>
          </p:cNvSpPr>
          <p:nvPr>
            <p:ph type="body" idx="1"/>
          </p:nvPr>
        </p:nvSpPr>
        <p:spPr/>
        <p:txBody>
          <a:bodyPr/>
          <a:lstStyle/>
          <a:p>
            <a:pPr>
              <a:lnSpc>
                <a:spcPct val="80000"/>
              </a:lnSpc>
            </a:pPr>
            <a:r>
              <a:rPr lang="en-US" sz="1900"/>
              <a:t>Book II</a:t>
            </a:r>
          </a:p>
          <a:p>
            <a:pPr lvl="1">
              <a:lnSpc>
                <a:spcPct val="80000"/>
              </a:lnSpc>
            </a:pPr>
            <a:r>
              <a:rPr lang="en-US" sz="1700"/>
              <a:t>Theory of signs</a:t>
            </a:r>
          </a:p>
          <a:p>
            <a:pPr lvl="1">
              <a:lnSpc>
                <a:spcPct val="80000"/>
              </a:lnSpc>
            </a:pPr>
            <a:r>
              <a:rPr lang="en-US" sz="1700"/>
              <a:t>To properly read Scripture, must make spiritual ascent ; seven stages of ascent</a:t>
            </a:r>
          </a:p>
          <a:p>
            <a:pPr lvl="1">
              <a:lnSpc>
                <a:spcPct val="80000"/>
              </a:lnSpc>
            </a:pPr>
            <a:r>
              <a:rPr lang="en-US" sz="1700"/>
              <a:t>List of OT and NT canon of Scripture</a:t>
            </a:r>
          </a:p>
          <a:p>
            <a:pPr lvl="1">
              <a:lnSpc>
                <a:spcPct val="80000"/>
              </a:lnSpc>
            </a:pPr>
            <a:r>
              <a:rPr lang="en-US" sz="1700"/>
              <a:t>Use Scripture to interpret Scripture</a:t>
            </a:r>
          </a:p>
          <a:p>
            <a:pPr lvl="1">
              <a:lnSpc>
                <a:spcPct val="80000"/>
              </a:lnSpc>
            </a:pPr>
            <a:r>
              <a:rPr lang="en-US" sz="1700"/>
              <a:t>Problems of translating into Latin; preachers should know Greek and Hebrew</a:t>
            </a:r>
          </a:p>
          <a:p>
            <a:pPr lvl="1">
              <a:lnSpc>
                <a:spcPct val="80000"/>
              </a:lnSpc>
            </a:pPr>
            <a:r>
              <a:rPr lang="en-US" sz="1700"/>
              <a:t>“The authority of the Septuagint is supreme” (II.xv)</a:t>
            </a:r>
          </a:p>
          <a:p>
            <a:pPr lvl="1">
              <a:lnSpc>
                <a:spcPct val="80000"/>
              </a:lnSpc>
            </a:pPr>
            <a:r>
              <a:rPr lang="en-US" sz="1700"/>
              <a:t>Importance of knowing history, geography, astronomy, mathematics and logic in studying Scripture</a:t>
            </a:r>
          </a:p>
          <a:p>
            <a:pPr>
              <a:lnSpc>
                <a:spcPct val="80000"/>
              </a:lnSpc>
            </a:pPr>
            <a:r>
              <a:rPr lang="en-US" sz="1900"/>
              <a:t>Book III</a:t>
            </a:r>
          </a:p>
          <a:p>
            <a:pPr lvl="1">
              <a:lnSpc>
                <a:spcPct val="80000"/>
              </a:lnSpc>
            </a:pPr>
            <a:r>
              <a:rPr lang="en-US" sz="1700"/>
              <a:t>“By love I mean the impulse of one’s mind to enjoy God on his own account and to enjoy oneself and one’s neighbor on account of God; and by lust I mean the impulse of one’s mind to enjoy oneself and one’s neighbor and any corporeal thing not on account of God.” (III.x)</a:t>
            </a:r>
          </a:p>
          <a:p>
            <a:pPr lvl="1">
              <a:lnSpc>
                <a:spcPct val="80000"/>
              </a:lnSpc>
            </a:pPr>
            <a:r>
              <a:rPr lang="en-US" sz="1700"/>
              <a:t>All deeds of OT are to be interpreted figuratively as well as literally</a:t>
            </a:r>
          </a:p>
          <a:p>
            <a:pPr lvl="1">
              <a:lnSpc>
                <a:spcPct val="80000"/>
              </a:lnSpc>
            </a:pPr>
            <a:r>
              <a:rPr lang="en-US" sz="1700"/>
              <a:t>Seven rules of Tyconius</a:t>
            </a:r>
          </a:p>
          <a:p>
            <a:pPr>
              <a:lnSpc>
                <a:spcPct val="80000"/>
              </a:lnSpc>
              <a:buFont typeface="Wingdings" pitchFamily="2" charset="2"/>
              <a:buNone/>
            </a:pPr>
            <a:endParaRPr lang="en-US" sz="1900"/>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1053</TotalTime>
  <Words>2074</Words>
  <Application>Microsoft Office PowerPoint</Application>
  <PresentationFormat>On-screen Show (4:3)</PresentationFormat>
  <Paragraphs>210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Edge</vt:lpstr>
      <vt:lpstr>Lecture 23: Augustine and Confessions</vt:lpstr>
      <vt:lpstr>Outline</vt:lpstr>
      <vt:lpstr>Importance of Augustine to Western Theology Cannot Be Overstated</vt:lpstr>
      <vt:lpstr>Critical and Defining Issues for Augustine</vt:lpstr>
      <vt:lpstr>Brief Biographical Sketch</vt:lpstr>
      <vt:lpstr>Augustine’s Works</vt:lpstr>
      <vt:lpstr>Likely Occasion for Writing On Christian Teaching (De Doctrina Christiana, DDC)</vt:lpstr>
      <vt:lpstr>DDC Book I: Things and Properly Ordered Loves</vt:lpstr>
      <vt:lpstr>On Christian Teaching (Cont.)</vt:lpstr>
      <vt:lpstr>On Christian Teaching (Cont)</vt:lpstr>
      <vt:lpstr>What does Confession (confessio) mean</vt:lpstr>
      <vt:lpstr>Introduction to Confessions</vt:lpstr>
      <vt:lpstr>Structure</vt:lpstr>
      <vt:lpstr>Structure of Part 1: Augustine’s Past</vt:lpstr>
      <vt:lpstr>Structure of Part 2: Augustine’s Present</vt:lpstr>
      <vt:lpstr>But the entire work is one grand prayer</vt:lpstr>
      <vt:lpstr>How We Will Read The Confessions</vt:lpstr>
      <vt:lpstr>Topics</vt:lpstr>
      <vt:lpstr>Augustine’s Reflection on Confessions</vt:lpstr>
      <vt:lpstr>Assignments</vt:lpstr>
    </vt:vector>
  </TitlesOfParts>
  <Company>self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18: Augustine 3</dc:title>
  <dc:creator>ann orlando</dc:creator>
  <cp:lastModifiedBy>AOrlando</cp:lastModifiedBy>
  <cp:revision>127</cp:revision>
  <dcterms:created xsi:type="dcterms:W3CDTF">2005-08-31T19:42:55Z</dcterms:created>
  <dcterms:modified xsi:type="dcterms:W3CDTF">2019-11-14T13:05:23Z</dcterms:modified>
</cp:coreProperties>
</file>