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24"/>
  </p:handoutMasterIdLst>
  <p:sldIdLst>
    <p:sldId id="256" r:id="rId2"/>
    <p:sldId id="257" r:id="rId3"/>
    <p:sldId id="308" r:id="rId4"/>
    <p:sldId id="309" r:id="rId5"/>
    <p:sldId id="310" r:id="rId6"/>
    <p:sldId id="311" r:id="rId7"/>
    <p:sldId id="301" r:id="rId8"/>
    <p:sldId id="302" r:id="rId9"/>
    <p:sldId id="303" r:id="rId10"/>
    <p:sldId id="305" r:id="rId11"/>
    <p:sldId id="306" r:id="rId12"/>
    <p:sldId id="307" r:id="rId13"/>
    <p:sldId id="298" r:id="rId14"/>
    <p:sldId id="283" r:id="rId15"/>
    <p:sldId id="284" r:id="rId16"/>
    <p:sldId id="285" r:id="rId17"/>
    <p:sldId id="286" r:id="rId18"/>
    <p:sldId id="287" r:id="rId19"/>
    <p:sldId id="288" r:id="rId20"/>
    <p:sldId id="289" r:id="rId21"/>
    <p:sldId id="290" r:id="rId22"/>
    <p:sldId id="291"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120" y="-4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879F1D9-1812-4E88-B70E-5DE0461FAF02}" type="datetimeFigureOut">
              <a:rPr lang="en-US" smtClean="0"/>
              <a:t>11/21/2019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063CDC2-AF24-4FA2-B67A-0EDB619DA816}" type="slidenum">
              <a:rPr lang="en-US" smtClean="0"/>
              <a:t>‹#›</a:t>
            </a:fld>
            <a:endParaRPr lang="en-US"/>
          </a:p>
        </p:txBody>
      </p:sp>
    </p:spTree>
    <p:extLst>
      <p:ext uri="{BB962C8B-B14F-4D97-AF65-F5344CB8AC3E}">
        <p14:creationId xmlns:p14="http://schemas.microsoft.com/office/powerpoint/2010/main" val="104124067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12291"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12292" name="Rectangle 4"/>
          <p:cNvSpPr>
            <a:spLocks noGrp="1" noChangeArrowheads="1"/>
          </p:cNvSpPr>
          <p:nvPr>
            <p:ph type="dt" sz="half" idx="2"/>
          </p:nvPr>
        </p:nvSpPr>
        <p:spPr/>
        <p:txBody>
          <a:bodyPr/>
          <a:lstStyle>
            <a:lvl1pPr>
              <a:defRPr/>
            </a:lvl1pPr>
          </a:lstStyle>
          <a:p>
            <a:endParaRPr lang="en-US" altLang="en-US"/>
          </a:p>
        </p:txBody>
      </p:sp>
      <p:sp>
        <p:nvSpPr>
          <p:cNvPr id="12293"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a:p>
        </p:txBody>
      </p:sp>
      <p:sp>
        <p:nvSpPr>
          <p:cNvPr id="12294" name="Rectangle 6"/>
          <p:cNvSpPr>
            <a:spLocks noGrp="1" noChangeArrowheads="1"/>
          </p:cNvSpPr>
          <p:nvPr>
            <p:ph type="sldNum" sz="quarter" idx="4"/>
          </p:nvPr>
        </p:nvSpPr>
        <p:spPr/>
        <p:txBody>
          <a:bodyPr/>
          <a:lstStyle>
            <a:lvl1pPr>
              <a:defRPr/>
            </a:lvl1pPr>
          </a:lstStyle>
          <a:p>
            <a:fld id="{CC5297E9-805F-461E-8EE4-420B04C064C4}" type="slidenum">
              <a:rPr lang="en-US" altLang="en-US"/>
              <a:pPr/>
              <a:t>‹#›</a:t>
            </a:fld>
            <a:endParaRPr lang="en-US" altLang="en-US"/>
          </a:p>
        </p:txBody>
      </p:sp>
      <p:sp>
        <p:nvSpPr>
          <p:cNvPr id="12295"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en-US"/>
          </a:p>
        </p:txBody>
      </p:sp>
      <p:sp>
        <p:nvSpPr>
          <p:cNvPr id="12296"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9E54343-4556-49DA-9A45-B92B8A48DD07}"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52B821D-5738-4B21-B951-E2ED75C5D4D8}"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09869E2-BC60-48D1-BDCD-A702079AF44C}"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D59A608-FEED-49EA-BD9B-8597EB9DD3AD}"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6D38C64-8A79-4EE9-8C91-8254F923C372}"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1A8171BA-A297-43E3-A43F-C886478EB621}"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6080DC68-9D89-45E2-A63C-5A09B338356B}"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1BAB149D-8351-4B07-85CC-10C0A1427245}"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E443649-9B10-4430-BA69-F77C4CA142DE}"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6BC2C5A3-15AF-40D3-9574-C1D7BEA95349}"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126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1268"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en-US" altLang="en-US"/>
          </a:p>
        </p:txBody>
      </p:sp>
      <p:sp>
        <p:nvSpPr>
          <p:cNvPr id="1126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endParaRPr lang="en-US" altLang="en-US"/>
          </a:p>
        </p:txBody>
      </p:sp>
      <p:sp>
        <p:nvSpPr>
          <p:cNvPr id="11270"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fld id="{795DEB3F-629B-4369-830E-0322249C8DFA}" type="slidenum">
              <a:rPr lang="en-US" altLang="en-US"/>
              <a:pPr/>
              <a:t>‹#›</a:t>
            </a:fld>
            <a:endParaRPr lang="en-US" altLang="en-US"/>
          </a:p>
        </p:txBody>
      </p:sp>
      <p:sp>
        <p:nvSpPr>
          <p:cNvPr id="11271"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en-US"/>
          </a:p>
        </p:txBody>
      </p:sp>
      <p:sp>
        <p:nvSpPr>
          <p:cNvPr id="11272"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dirty="0"/>
              <a:t>Lecture </a:t>
            </a:r>
            <a:r>
              <a:rPr lang="en-US" dirty="0" smtClean="0"/>
              <a:t>24: Augustine After </a:t>
            </a:r>
            <a:r>
              <a:rPr lang="en-US" i="1" dirty="0" smtClean="0"/>
              <a:t>Confessions</a:t>
            </a:r>
            <a:endParaRPr lang="en-US" i="1" dirty="0"/>
          </a:p>
        </p:txBody>
      </p:sp>
      <p:sp>
        <p:nvSpPr>
          <p:cNvPr id="2051" name="Rectangle 3"/>
          <p:cNvSpPr>
            <a:spLocks noGrp="1" noChangeArrowheads="1"/>
          </p:cNvSpPr>
          <p:nvPr>
            <p:ph type="subTitle" idx="1"/>
          </p:nvPr>
        </p:nvSpPr>
        <p:spPr/>
        <p:txBody>
          <a:bodyPr/>
          <a:lstStyle/>
          <a:p>
            <a:r>
              <a:rPr lang="en-US" smtClean="0"/>
              <a:t>21 November 2019</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72C2657-5250-4E4C-9172-80308DBBEEC9}" type="slidenum">
              <a:rPr lang="en-US" altLang="en-US"/>
              <a:pPr/>
              <a:t>10</a:t>
            </a:fld>
            <a:endParaRPr lang="en-US" altLang="en-US"/>
          </a:p>
        </p:txBody>
      </p:sp>
      <p:sp>
        <p:nvSpPr>
          <p:cNvPr id="11266" name="Rectangle 2"/>
          <p:cNvSpPr>
            <a:spLocks noGrp="1" noChangeArrowheads="1"/>
          </p:cNvSpPr>
          <p:nvPr>
            <p:ph type="title"/>
          </p:nvPr>
        </p:nvSpPr>
        <p:spPr/>
        <p:txBody>
          <a:bodyPr/>
          <a:lstStyle/>
          <a:p>
            <a:r>
              <a:rPr lang="en-US" sz="3800"/>
              <a:t>Fall of Rome</a:t>
            </a:r>
            <a:br>
              <a:rPr lang="en-US" sz="3800"/>
            </a:br>
            <a:endParaRPr lang="en-US" sz="2200"/>
          </a:p>
        </p:txBody>
      </p:sp>
      <p:sp>
        <p:nvSpPr>
          <p:cNvPr id="11267" name="Rectangle 3"/>
          <p:cNvSpPr>
            <a:spLocks noGrp="1" noChangeArrowheads="1"/>
          </p:cNvSpPr>
          <p:nvPr>
            <p:ph type="body" idx="1"/>
          </p:nvPr>
        </p:nvSpPr>
        <p:spPr>
          <a:xfrm>
            <a:off x="457200" y="1219200"/>
            <a:ext cx="8229600" cy="4378325"/>
          </a:xfrm>
        </p:spPr>
        <p:txBody>
          <a:bodyPr/>
          <a:lstStyle/>
          <a:p>
            <a:r>
              <a:rPr lang="en-US" dirty="0"/>
              <a:t>Fall of Rome in 410 to Alaric had </a:t>
            </a:r>
            <a:r>
              <a:rPr lang="en-US" dirty="0" smtClean="0"/>
              <a:t>an enormous, devastating </a:t>
            </a:r>
            <a:r>
              <a:rPr lang="en-US" dirty="0"/>
              <a:t>psychological impact</a:t>
            </a:r>
          </a:p>
          <a:p>
            <a:r>
              <a:rPr lang="en-US" dirty="0"/>
              <a:t>The Goths sacking Rome were Arian Christians</a:t>
            </a:r>
          </a:p>
          <a:p>
            <a:r>
              <a:rPr lang="en-US" sz="2800" dirty="0"/>
              <a:t>“My voice sticks in my throat, and as I dictate, sobs choke my utterance.  The City which had taken the whole world, was itself taken.” St. </a:t>
            </a:r>
            <a:r>
              <a:rPr lang="en-US" sz="2800" dirty="0" smtClean="0"/>
              <a:t>Jerome</a:t>
            </a:r>
          </a:p>
          <a:p>
            <a:r>
              <a:rPr lang="en-US" sz="2800" dirty="0" smtClean="0"/>
              <a:t>Charge is raised by pagans that Rome was safe as long as she sacrificed to ancient gods</a:t>
            </a:r>
            <a:endParaRPr lang="en-US" sz="2800" dirty="0"/>
          </a:p>
        </p:txBody>
      </p:sp>
    </p:spTree>
    <p:extLst>
      <p:ext uri="{BB962C8B-B14F-4D97-AF65-F5344CB8AC3E}">
        <p14:creationId xmlns:p14="http://schemas.microsoft.com/office/powerpoint/2010/main" val="426819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95C1CEE-A847-4DDF-8642-2C521AC2644F}" type="slidenum">
              <a:rPr lang="en-US" altLang="en-US"/>
              <a:pPr/>
              <a:t>11</a:t>
            </a:fld>
            <a:endParaRPr lang="en-US" altLang="en-US"/>
          </a:p>
        </p:txBody>
      </p:sp>
      <p:sp>
        <p:nvSpPr>
          <p:cNvPr id="22530" name="Rectangle 2"/>
          <p:cNvSpPr>
            <a:spLocks noGrp="1" noChangeArrowheads="1"/>
          </p:cNvSpPr>
          <p:nvPr>
            <p:ph type="title"/>
          </p:nvPr>
        </p:nvSpPr>
        <p:spPr/>
        <p:txBody>
          <a:bodyPr/>
          <a:lstStyle/>
          <a:p>
            <a:r>
              <a:rPr lang="en-US" i="1" dirty="0"/>
              <a:t>City of </a:t>
            </a:r>
            <a:r>
              <a:rPr lang="en-US" i="1" dirty="0" smtClean="0"/>
              <a:t>God (De </a:t>
            </a:r>
            <a:r>
              <a:rPr lang="en-US" i="1" dirty="0" err="1" smtClean="0"/>
              <a:t>civitate</a:t>
            </a:r>
            <a:r>
              <a:rPr lang="en-US" i="1" dirty="0" smtClean="0"/>
              <a:t> </a:t>
            </a:r>
            <a:r>
              <a:rPr lang="en-US" i="1" dirty="0"/>
              <a:t>D</a:t>
            </a:r>
            <a:r>
              <a:rPr lang="en-US" i="1" dirty="0" smtClean="0"/>
              <a:t>ei)</a:t>
            </a:r>
            <a:endParaRPr lang="en-US" i="1" dirty="0"/>
          </a:p>
        </p:txBody>
      </p:sp>
      <p:sp>
        <p:nvSpPr>
          <p:cNvPr id="22531" name="Rectangle 3"/>
          <p:cNvSpPr>
            <a:spLocks noGrp="1" noChangeArrowheads="1"/>
          </p:cNvSpPr>
          <p:nvPr>
            <p:ph type="body" idx="1"/>
          </p:nvPr>
        </p:nvSpPr>
        <p:spPr/>
        <p:txBody>
          <a:bodyPr/>
          <a:lstStyle/>
          <a:p>
            <a:pPr>
              <a:lnSpc>
                <a:spcPct val="80000"/>
              </a:lnSpc>
            </a:pPr>
            <a:r>
              <a:rPr lang="en-US" sz="2600" dirty="0"/>
              <a:t>Augustine wrote </a:t>
            </a:r>
            <a:r>
              <a:rPr lang="en-US" sz="2600" i="1" dirty="0"/>
              <a:t>City of God</a:t>
            </a:r>
            <a:r>
              <a:rPr lang="en-US" sz="2600" dirty="0"/>
              <a:t> to explain how this could happen</a:t>
            </a:r>
          </a:p>
          <a:p>
            <a:pPr>
              <a:lnSpc>
                <a:spcPct val="80000"/>
              </a:lnSpc>
            </a:pPr>
            <a:r>
              <a:rPr lang="en-US" sz="2600" dirty="0"/>
              <a:t>Traces the history of Roman Empire to show that without Christ Roman Empire was great only in eyes of man; human societies are destined to rise and fall</a:t>
            </a:r>
          </a:p>
          <a:p>
            <a:pPr>
              <a:lnSpc>
                <a:spcPct val="80000"/>
              </a:lnSpc>
            </a:pPr>
            <a:r>
              <a:rPr lang="en-US" sz="2600" dirty="0"/>
              <a:t>Only true society is society of pilgrim Church moving toward heavenly Jerusalem</a:t>
            </a:r>
          </a:p>
          <a:p>
            <a:pPr lvl="1">
              <a:lnSpc>
                <a:spcPct val="80000"/>
              </a:lnSpc>
            </a:pPr>
            <a:r>
              <a:rPr lang="en-US" sz="2200" dirty="0"/>
              <a:t>But even pilgrim Church is a mixtures of wheat and tares</a:t>
            </a:r>
          </a:p>
          <a:p>
            <a:pPr>
              <a:lnSpc>
                <a:spcPct val="80000"/>
              </a:lnSpc>
            </a:pPr>
            <a:r>
              <a:rPr lang="en-US" sz="2600" dirty="0"/>
              <a:t>Takes up many of themes of </a:t>
            </a:r>
            <a:r>
              <a:rPr lang="en-US" sz="2600" i="1" dirty="0"/>
              <a:t>Confessions</a:t>
            </a:r>
            <a:r>
              <a:rPr lang="en-US" sz="2600" dirty="0"/>
              <a:t>, plus </a:t>
            </a:r>
            <a:r>
              <a:rPr lang="en-US" sz="2600" dirty="0" err="1"/>
              <a:t>Pelagian</a:t>
            </a:r>
            <a:r>
              <a:rPr lang="en-US" sz="2600" dirty="0"/>
              <a:t> Controversy, plus theory of history and society, plus, plus, plus…</a:t>
            </a:r>
          </a:p>
          <a:p>
            <a:pPr>
              <a:lnSpc>
                <a:spcPct val="80000"/>
              </a:lnSpc>
            </a:pPr>
            <a:r>
              <a:rPr lang="en-US" sz="2600" dirty="0"/>
              <a:t>Systematic work analyzing all of these issues</a:t>
            </a:r>
          </a:p>
          <a:p>
            <a:pPr>
              <a:lnSpc>
                <a:spcPct val="80000"/>
              </a:lnSpc>
            </a:pPr>
            <a:endParaRPr lang="en-US" sz="2600" dirty="0"/>
          </a:p>
        </p:txBody>
      </p:sp>
    </p:spTree>
    <p:extLst>
      <p:ext uri="{BB962C8B-B14F-4D97-AF65-F5344CB8AC3E}">
        <p14:creationId xmlns:p14="http://schemas.microsoft.com/office/powerpoint/2010/main" val="1703427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key points in </a:t>
            </a:r>
            <a:r>
              <a:rPr lang="en-US" i="1" dirty="0" smtClean="0"/>
              <a:t>City of God </a:t>
            </a:r>
            <a:r>
              <a:rPr lang="en-US" dirty="0" smtClean="0"/>
              <a:t>XIV.26</a:t>
            </a:r>
            <a:endParaRPr lang="en-US" dirty="0"/>
          </a:p>
        </p:txBody>
      </p:sp>
      <p:sp>
        <p:nvSpPr>
          <p:cNvPr id="3" name="Content Placeholder 2"/>
          <p:cNvSpPr>
            <a:spLocks noGrp="1"/>
          </p:cNvSpPr>
          <p:nvPr>
            <p:ph idx="1"/>
          </p:nvPr>
        </p:nvSpPr>
        <p:spPr/>
        <p:txBody>
          <a:bodyPr/>
          <a:lstStyle/>
          <a:p>
            <a:r>
              <a:rPr lang="en-US" sz="1800" dirty="0" smtClean="0"/>
              <a:t>Adam and Eve could have had sex in the garden before the Fall without concupiscence</a:t>
            </a:r>
          </a:p>
          <a:p>
            <a:r>
              <a:rPr lang="en-US" sz="1800" dirty="0" smtClean="0"/>
              <a:t>Man dwelt in Paradise as long as he desired what God willed</a:t>
            </a:r>
          </a:p>
          <a:p>
            <a:r>
              <a:rPr lang="en-US" sz="1800" dirty="0" smtClean="0"/>
              <a:t>A faithful fellowship of honest love between Adam and Eve</a:t>
            </a:r>
          </a:p>
          <a:p>
            <a:r>
              <a:rPr lang="en-US" sz="1800" dirty="0" smtClean="0"/>
              <a:t>Just as a woman’s womb might have opened for birth without pain, so the two sexes might have been conjoined for the purpose of impregnation and conception by a natural will and not by lusty appetite</a:t>
            </a:r>
          </a:p>
          <a:p>
            <a:r>
              <a:rPr lang="en-US" sz="1800" dirty="0" smtClean="0"/>
              <a:t>But sin happened first, and all should be punished for that sin</a:t>
            </a:r>
          </a:p>
          <a:p>
            <a:r>
              <a:rPr lang="en-US" sz="1800" i="1" dirty="0" smtClean="0"/>
              <a:t>Massa </a:t>
            </a:r>
            <a:r>
              <a:rPr lang="en-US" sz="1800" i="1" dirty="0" err="1" smtClean="0"/>
              <a:t>damnata</a:t>
            </a:r>
            <a:endParaRPr lang="en-US" sz="1800" i="1" dirty="0" smtClean="0"/>
          </a:p>
          <a:p>
            <a:r>
              <a:rPr lang="en-US" sz="1800" dirty="0" smtClean="0"/>
              <a:t>God knew this would be the case and planned for the number of saints in His City through God’s grace</a:t>
            </a:r>
          </a:p>
          <a:p>
            <a:r>
              <a:rPr lang="en-US" sz="1800" dirty="0" smtClean="0"/>
              <a:t>The right order of things has not been perverted by the perverse disorder of transgressors.</a:t>
            </a:r>
          </a:p>
          <a:p>
            <a:pPr lvl="1"/>
            <a:endParaRPr lang="en-US" sz="1600" dirty="0"/>
          </a:p>
        </p:txBody>
      </p:sp>
    </p:spTree>
    <p:extLst>
      <p:ext uri="{BB962C8B-B14F-4D97-AF65-F5344CB8AC3E}">
        <p14:creationId xmlns:p14="http://schemas.microsoft.com/office/powerpoint/2010/main" val="3193714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C9503CB-BAB2-4BF6-959A-8CF26DD216AE}" type="slidenum">
              <a:rPr lang="en-US" altLang="en-US"/>
              <a:pPr/>
              <a:t>13</a:t>
            </a:fld>
            <a:endParaRPr lang="en-US" altLang="en-US"/>
          </a:p>
        </p:txBody>
      </p:sp>
      <p:sp>
        <p:nvSpPr>
          <p:cNvPr id="7170" name="Rectangle 2"/>
          <p:cNvSpPr>
            <a:spLocks noGrp="1" noChangeArrowheads="1"/>
          </p:cNvSpPr>
          <p:nvPr>
            <p:ph type="title"/>
          </p:nvPr>
        </p:nvSpPr>
        <p:spPr/>
        <p:txBody>
          <a:bodyPr/>
          <a:lstStyle/>
          <a:p>
            <a:r>
              <a:rPr lang="en-US" b="1"/>
              <a:t>Pelagian Controversy: Introduction</a:t>
            </a:r>
          </a:p>
        </p:txBody>
      </p:sp>
      <p:sp>
        <p:nvSpPr>
          <p:cNvPr id="7171" name="Rectangle 3"/>
          <p:cNvSpPr>
            <a:spLocks noGrp="1" noChangeArrowheads="1"/>
          </p:cNvSpPr>
          <p:nvPr>
            <p:ph type="body" idx="1"/>
          </p:nvPr>
        </p:nvSpPr>
        <p:spPr>
          <a:xfrm>
            <a:off x="457200" y="1641475"/>
            <a:ext cx="8229600" cy="4530725"/>
          </a:xfrm>
        </p:spPr>
        <p:txBody>
          <a:bodyPr/>
          <a:lstStyle/>
          <a:p>
            <a:pPr>
              <a:lnSpc>
                <a:spcPct val="80000"/>
              </a:lnSpc>
            </a:pPr>
            <a:r>
              <a:rPr lang="en-US" sz="1600" b="1" dirty="0"/>
              <a:t>The Key Players</a:t>
            </a:r>
          </a:p>
          <a:p>
            <a:pPr lvl="1">
              <a:lnSpc>
                <a:spcPct val="80000"/>
              </a:lnSpc>
            </a:pPr>
            <a:r>
              <a:rPr lang="en-US" sz="1700" b="1" dirty="0"/>
              <a:t>Monk Pelagius, from England, d. 419 in Constantinople</a:t>
            </a:r>
          </a:p>
          <a:p>
            <a:pPr lvl="1">
              <a:lnSpc>
                <a:spcPct val="80000"/>
              </a:lnSpc>
            </a:pPr>
            <a:r>
              <a:rPr lang="en-US" sz="1700" b="1" dirty="0"/>
              <a:t>His disciple, Julian of </a:t>
            </a:r>
            <a:r>
              <a:rPr lang="en-US" sz="1700" b="1" dirty="0" err="1"/>
              <a:t>Eclanum</a:t>
            </a:r>
            <a:r>
              <a:rPr lang="en-US" sz="1700" b="1" dirty="0"/>
              <a:t>, bishop in Sicily, d. 454</a:t>
            </a:r>
          </a:p>
          <a:p>
            <a:pPr lvl="1">
              <a:lnSpc>
                <a:spcPct val="80000"/>
              </a:lnSpc>
            </a:pPr>
            <a:r>
              <a:rPr lang="en-US" sz="1700" b="1" dirty="0"/>
              <a:t>Opposing both, Augustine of Hippo, d. 430</a:t>
            </a:r>
          </a:p>
          <a:p>
            <a:pPr>
              <a:lnSpc>
                <a:spcPct val="80000"/>
              </a:lnSpc>
            </a:pPr>
            <a:r>
              <a:rPr lang="en-US" sz="1600" b="1" dirty="0"/>
              <a:t>Key Elements</a:t>
            </a:r>
          </a:p>
          <a:p>
            <a:pPr lvl="1">
              <a:lnSpc>
                <a:spcPct val="80000"/>
              </a:lnSpc>
            </a:pPr>
            <a:r>
              <a:rPr lang="en-US" sz="1700" b="1" dirty="0"/>
              <a:t>Free will</a:t>
            </a:r>
          </a:p>
          <a:p>
            <a:pPr lvl="1">
              <a:lnSpc>
                <a:spcPct val="80000"/>
              </a:lnSpc>
            </a:pPr>
            <a:r>
              <a:rPr lang="en-US" sz="1700" b="1" dirty="0"/>
              <a:t>Sin</a:t>
            </a:r>
          </a:p>
          <a:p>
            <a:pPr lvl="1">
              <a:lnSpc>
                <a:spcPct val="80000"/>
              </a:lnSpc>
            </a:pPr>
            <a:r>
              <a:rPr lang="en-US" sz="1700" b="1" dirty="0"/>
              <a:t>Grace</a:t>
            </a:r>
          </a:p>
          <a:p>
            <a:pPr lvl="1">
              <a:lnSpc>
                <a:spcPct val="80000"/>
              </a:lnSpc>
            </a:pPr>
            <a:r>
              <a:rPr lang="en-US" sz="1700" b="1" dirty="0"/>
              <a:t>Justification</a:t>
            </a:r>
          </a:p>
          <a:p>
            <a:pPr lvl="1">
              <a:lnSpc>
                <a:spcPct val="80000"/>
              </a:lnSpc>
            </a:pPr>
            <a:r>
              <a:rPr lang="en-US" sz="1700" b="1" dirty="0"/>
              <a:t>Predestination</a:t>
            </a:r>
          </a:p>
          <a:p>
            <a:pPr>
              <a:lnSpc>
                <a:spcPct val="80000"/>
              </a:lnSpc>
            </a:pPr>
            <a:r>
              <a:rPr lang="en-US" sz="1600" b="1" dirty="0"/>
              <a:t>Key Biblical passages in disputed interpretation: Genesis and Romans </a:t>
            </a:r>
          </a:p>
          <a:p>
            <a:pPr>
              <a:lnSpc>
                <a:spcPct val="80000"/>
              </a:lnSpc>
            </a:pPr>
            <a:r>
              <a:rPr lang="en-US" sz="1600" b="1" dirty="0"/>
              <a:t>Both Pelagius and Augustine write a </a:t>
            </a:r>
            <a:r>
              <a:rPr lang="en-US" sz="1600" b="1" i="1" dirty="0"/>
              <a:t>Commentary on Romans</a:t>
            </a:r>
          </a:p>
          <a:p>
            <a:pPr>
              <a:lnSpc>
                <a:spcPct val="80000"/>
              </a:lnSpc>
            </a:pPr>
            <a:r>
              <a:rPr lang="en-US" sz="1600" b="1" dirty="0"/>
              <a:t>Key passage: Who hardened Pharaoh’s heart; Romans 9:17-18 and Exodus 4-9</a:t>
            </a:r>
          </a:p>
          <a:p>
            <a:pPr>
              <a:lnSpc>
                <a:spcPct val="80000"/>
              </a:lnSpc>
            </a:pPr>
            <a:r>
              <a:rPr lang="en-US" sz="1600" b="1" dirty="0"/>
              <a:t>Note we live in a very </a:t>
            </a:r>
            <a:r>
              <a:rPr lang="en-US" sz="1600" b="1" dirty="0" err="1"/>
              <a:t>Pelagian</a:t>
            </a:r>
            <a:r>
              <a:rPr lang="en-US" sz="1600" b="1" dirty="0"/>
              <a:t> age: belief in human progress and confidence in our abilities to fix problems.  Primary American virtue: self-reliance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328478C-35B3-4DE5-9BD9-E10525BF7F2F}" type="slidenum">
              <a:rPr lang="en-US" altLang="en-US"/>
              <a:pPr/>
              <a:t>14</a:t>
            </a:fld>
            <a:endParaRPr lang="en-US" altLang="en-US"/>
          </a:p>
        </p:txBody>
      </p:sp>
      <p:sp>
        <p:nvSpPr>
          <p:cNvPr id="8194" name="Rectangle 2"/>
          <p:cNvSpPr>
            <a:spLocks noGrp="1" noChangeArrowheads="1"/>
          </p:cNvSpPr>
          <p:nvPr>
            <p:ph type="title"/>
          </p:nvPr>
        </p:nvSpPr>
        <p:spPr/>
        <p:txBody>
          <a:bodyPr/>
          <a:lstStyle/>
          <a:p>
            <a:r>
              <a:rPr lang="en-US" b="1"/>
              <a:t>Pelagian Controversy: Issues</a:t>
            </a:r>
          </a:p>
        </p:txBody>
      </p:sp>
      <p:sp>
        <p:nvSpPr>
          <p:cNvPr id="8195" name="Rectangle 3"/>
          <p:cNvSpPr>
            <a:spLocks noGrp="1" noChangeArrowheads="1"/>
          </p:cNvSpPr>
          <p:nvPr>
            <p:ph type="body" idx="1"/>
          </p:nvPr>
        </p:nvSpPr>
        <p:spPr/>
        <p:txBody>
          <a:bodyPr/>
          <a:lstStyle/>
          <a:p>
            <a:pPr>
              <a:lnSpc>
                <a:spcPct val="80000"/>
              </a:lnSpc>
            </a:pPr>
            <a:r>
              <a:rPr lang="en-US" sz="2100" dirty="0" smtClean="0"/>
              <a:t>Sin</a:t>
            </a:r>
            <a:endParaRPr lang="en-US" sz="2100" dirty="0"/>
          </a:p>
          <a:p>
            <a:pPr lvl="1">
              <a:lnSpc>
                <a:spcPct val="80000"/>
              </a:lnSpc>
            </a:pPr>
            <a:r>
              <a:rPr lang="en-US" sz="2000" dirty="0" err="1"/>
              <a:t>Pelagians</a:t>
            </a:r>
            <a:r>
              <a:rPr lang="en-US" sz="2000" dirty="0"/>
              <a:t>: Adam’s sin was his personal sin; sin is always a willful personal act committed against God by someone who should know better and be able to do better; within our own power to avoid sin</a:t>
            </a:r>
          </a:p>
          <a:p>
            <a:pPr lvl="1">
              <a:lnSpc>
                <a:spcPct val="80000"/>
              </a:lnSpc>
            </a:pPr>
            <a:r>
              <a:rPr lang="en-US" sz="2000" dirty="0"/>
              <a:t>Adam’s sin was a ‘disease’ that entered into humanity; only God’s grace can cure this disease; only with God’s grace can we really know and do the </a:t>
            </a:r>
            <a:r>
              <a:rPr lang="en-US" sz="2000" dirty="0" smtClean="0"/>
              <a:t>right</a:t>
            </a:r>
          </a:p>
          <a:p>
            <a:pPr>
              <a:lnSpc>
                <a:spcPct val="80000"/>
              </a:lnSpc>
            </a:pPr>
            <a:r>
              <a:rPr lang="en-US" sz="2100" dirty="0"/>
              <a:t>Free will</a:t>
            </a:r>
          </a:p>
          <a:p>
            <a:pPr lvl="1">
              <a:lnSpc>
                <a:spcPct val="80000"/>
              </a:lnSpc>
            </a:pPr>
            <a:r>
              <a:rPr lang="en-US" sz="2000" dirty="0" err="1"/>
              <a:t>Pelagian</a:t>
            </a:r>
            <a:r>
              <a:rPr lang="en-US" sz="2000" dirty="0"/>
              <a:t>: humanity has total free will; as long as we know what is right we can do what is right;</a:t>
            </a:r>
          </a:p>
          <a:p>
            <a:pPr lvl="1">
              <a:lnSpc>
                <a:spcPct val="80000"/>
              </a:lnSpc>
            </a:pPr>
            <a:r>
              <a:rPr lang="en-US" sz="2000" dirty="0"/>
              <a:t>Augustine: yes we have free will, but our ability to know and act is darkened by </a:t>
            </a:r>
            <a:r>
              <a:rPr lang="en-US" sz="2000" dirty="0" smtClean="0"/>
              <a:t>sin; a truly free will is ordered to God’s will</a:t>
            </a:r>
            <a:endParaRPr lang="en-US" sz="2000" dirty="0"/>
          </a:p>
          <a:p>
            <a:pPr lvl="1">
              <a:lnSpc>
                <a:spcPct val="80000"/>
              </a:lnSpc>
            </a:pPr>
            <a:r>
              <a:rPr lang="en-US" sz="2000" dirty="0"/>
              <a:t>Augustine also often means by free will a will freed from the inclination to sin</a:t>
            </a:r>
          </a:p>
          <a:p>
            <a:pPr marL="344487" lvl="1" indent="0">
              <a:lnSpc>
                <a:spcPct val="80000"/>
              </a:lnSpc>
              <a:buNone/>
            </a:pP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C3474AB-D887-4622-897A-306C0E7ED77C}" type="slidenum">
              <a:rPr lang="en-US" altLang="en-US"/>
              <a:pPr/>
              <a:t>15</a:t>
            </a:fld>
            <a:endParaRPr lang="en-US" altLang="en-US"/>
          </a:p>
        </p:txBody>
      </p:sp>
      <p:sp>
        <p:nvSpPr>
          <p:cNvPr id="9218" name="Rectangle 2"/>
          <p:cNvSpPr>
            <a:spLocks noGrp="1" noChangeArrowheads="1"/>
          </p:cNvSpPr>
          <p:nvPr>
            <p:ph type="title"/>
          </p:nvPr>
        </p:nvSpPr>
        <p:spPr/>
        <p:txBody>
          <a:bodyPr/>
          <a:lstStyle/>
          <a:p>
            <a:r>
              <a:rPr lang="en-US" sz="3800" b="1"/>
              <a:t>Pelagian Controversy: Issues (cont.)</a:t>
            </a:r>
          </a:p>
        </p:txBody>
      </p:sp>
      <p:sp>
        <p:nvSpPr>
          <p:cNvPr id="9219" name="Rectangle 3"/>
          <p:cNvSpPr>
            <a:spLocks noGrp="1" noChangeArrowheads="1"/>
          </p:cNvSpPr>
          <p:nvPr>
            <p:ph type="body" idx="1"/>
          </p:nvPr>
        </p:nvSpPr>
        <p:spPr/>
        <p:txBody>
          <a:bodyPr/>
          <a:lstStyle/>
          <a:p>
            <a:r>
              <a:rPr lang="en-US" sz="2100" dirty="0"/>
              <a:t>Grace</a:t>
            </a:r>
          </a:p>
          <a:p>
            <a:pPr lvl="1"/>
            <a:r>
              <a:rPr lang="en-US" sz="2000" dirty="0" err="1"/>
              <a:t>Pelagians</a:t>
            </a:r>
            <a:r>
              <a:rPr lang="en-US" sz="2000" dirty="0"/>
              <a:t>: external enlightenment from God (e.g., Gospels) so we can know the good; also reward for doing good</a:t>
            </a:r>
          </a:p>
          <a:p>
            <a:pPr lvl="1"/>
            <a:r>
              <a:rPr lang="en-US" sz="2000" dirty="0"/>
              <a:t>Augustine: grace is needed to do </a:t>
            </a:r>
            <a:r>
              <a:rPr lang="en-US" sz="2000" dirty="0" smtClean="0"/>
              <a:t>good, to properly order out wills</a:t>
            </a:r>
            <a:endParaRPr lang="en-US" sz="2000" dirty="0"/>
          </a:p>
          <a:p>
            <a:r>
              <a:rPr lang="en-US" sz="2100" dirty="0"/>
              <a:t>Justification</a:t>
            </a:r>
          </a:p>
          <a:p>
            <a:pPr lvl="1"/>
            <a:r>
              <a:rPr lang="en-US" sz="2000" dirty="0" err="1"/>
              <a:t>Pelagians</a:t>
            </a:r>
            <a:r>
              <a:rPr lang="en-US" sz="2000" dirty="0"/>
              <a:t>: justified through our good works; it’s all up to us</a:t>
            </a:r>
          </a:p>
          <a:p>
            <a:pPr lvl="1"/>
            <a:r>
              <a:rPr lang="en-US" sz="2000" dirty="0"/>
              <a:t>Augustine: only God’s freely given grace can justify</a:t>
            </a:r>
          </a:p>
          <a:p>
            <a:r>
              <a:rPr lang="en-US" sz="2100" dirty="0"/>
              <a:t>Predestination</a:t>
            </a:r>
          </a:p>
          <a:p>
            <a:pPr lvl="1"/>
            <a:r>
              <a:rPr lang="en-US" sz="2000" dirty="0" err="1"/>
              <a:t>Pelagians</a:t>
            </a:r>
            <a:r>
              <a:rPr lang="en-US" sz="2000" dirty="0"/>
              <a:t>: God does not predestine us</a:t>
            </a:r>
          </a:p>
          <a:p>
            <a:pPr lvl="1"/>
            <a:r>
              <a:rPr lang="en-US" sz="2000" dirty="0"/>
              <a:t>Augustine: Because of original sin, all justly condemned (</a:t>
            </a:r>
            <a:r>
              <a:rPr lang="en-US" sz="2000" i="1" dirty="0" err="1"/>
              <a:t>massa</a:t>
            </a:r>
            <a:r>
              <a:rPr lang="en-US" sz="2000" i="1" dirty="0"/>
              <a:t> </a:t>
            </a:r>
            <a:r>
              <a:rPr lang="en-US" sz="2000" i="1" dirty="0" err="1"/>
              <a:t>damnata</a:t>
            </a:r>
            <a:r>
              <a:rPr lang="en-US" sz="2000" dirty="0"/>
              <a:t>); by his graciousness, God elects a few for salvation; Baptism a necessary, but not sufficient, condition for salvation</a:t>
            </a:r>
          </a:p>
          <a:p>
            <a:endParaRPr lang="en-US" sz="2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0A87EB6-2AC1-49F1-B87F-5CE84B80A5D0}" type="slidenum">
              <a:rPr lang="en-US" altLang="en-US"/>
              <a:pPr/>
              <a:t>16</a:t>
            </a:fld>
            <a:endParaRPr lang="en-US" altLang="en-US"/>
          </a:p>
        </p:txBody>
      </p:sp>
      <p:sp>
        <p:nvSpPr>
          <p:cNvPr id="18434" name="Rectangle 2"/>
          <p:cNvSpPr>
            <a:spLocks noGrp="1" noChangeArrowheads="1"/>
          </p:cNvSpPr>
          <p:nvPr>
            <p:ph type="title"/>
          </p:nvPr>
        </p:nvSpPr>
        <p:spPr/>
        <p:txBody>
          <a:bodyPr/>
          <a:lstStyle/>
          <a:p>
            <a:r>
              <a:rPr lang="en-US"/>
              <a:t>Battle with Julian of Eclanum</a:t>
            </a:r>
          </a:p>
        </p:txBody>
      </p:sp>
      <p:sp>
        <p:nvSpPr>
          <p:cNvPr id="18435" name="Rectangle 3"/>
          <p:cNvSpPr>
            <a:spLocks noGrp="1" noChangeArrowheads="1"/>
          </p:cNvSpPr>
          <p:nvPr>
            <p:ph type="body" idx="1"/>
          </p:nvPr>
        </p:nvSpPr>
        <p:spPr/>
        <p:txBody>
          <a:bodyPr/>
          <a:lstStyle/>
          <a:p>
            <a:pPr>
              <a:lnSpc>
                <a:spcPct val="90000"/>
              </a:lnSpc>
            </a:pPr>
            <a:r>
              <a:rPr lang="en-US" sz="2600" dirty="0"/>
              <a:t>The key test case in the </a:t>
            </a:r>
            <a:r>
              <a:rPr lang="en-US" sz="2600" dirty="0" err="1"/>
              <a:t>Pelagian</a:t>
            </a:r>
            <a:r>
              <a:rPr lang="en-US" sz="2600" dirty="0"/>
              <a:t> controversy became the fate of unbaptized infants: </a:t>
            </a:r>
          </a:p>
          <a:p>
            <a:pPr>
              <a:lnSpc>
                <a:spcPct val="90000"/>
              </a:lnSpc>
            </a:pPr>
            <a:r>
              <a:rPr lang="en-US" sz="2600" dirty="0"/>
              <a:t>Would God really condemn </a:t>
            </a:r>
            <a:r>
              <a:rPr lang="en-US" sz="2600" dirty="0" smtClean="0"/>
              <a:t>an </a:t>
            </a:r>
            <a:r>
              <a:rPr lang="en-US" sz="2600" dirty="0"/>
              <a:t>innocent baby who had no personal sin to be damned?</a:t>
            </a:r>
          </a:p>
          <a:p>
            <a:pPr lvl="1">
              <a:lnSpc>
                <a:spcPct val="90000"/>
              </a:lnSpc>
            </a:pPr>
            <a:r>
              <a:rPr lang="en-US" sz="2200" dirty="0"/>
              <a:t>Julian of </a:t>
            </a:r>
            <a:r>
              <a:rPr lang="en-US" sz="2200" dirty="0" err="1"/>
              <a:t>Eclanum</a:t>
            </a:r>
            <a:r>
              <a:rPr lang="en-US" sz="2200" dirty="0"/>
              <a:t> pushed Augustine very hard on this point</a:t>
            </a:r>
          </a:p>
          <a:p>
            <a:pPr lvl="1">
              <a:lnSpc>
                <a:spcPct val="90000"/>
              </a:lnSpc>
            </a:pPr>
            <a:r>
              <a:rPr lang="en-US" sz="2200" dirty="0"/>
              <a:t>Referring both to Augustine and Augustine’s concept of God, he said “He is the persecutor of new born children.”</a:t>
            </a:r>
          </a:p>
          <a:p>
            <a:pPr>
              <a:lnSpc>
                <a:spcPct val="90000"/>
              </a:lnSpc>
            </a:pPr>
            <a:r>
              <a:rPr lang="en-US" sz="2600" dirty="0" err="1"/>
              <a:t>Pelagians</a:t>
            </a:r>
            <a:r>
              <a:rPr lang="en-US" sz="2600" dirty="0"/>
              <a:t> believed that because infants and young children could not sin, they did not need to be Baptized.  Baptism returned one to an innocent state, and gave the grace to lead a sinless life.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1CE49FD-85B2-482B-8592-DA42B9A4DC10}" type="slidenum">
              <a:rPr lang="en-US" altLang="en-US"/>
              <a:pPr/>
              <a:t>17</a:t>
            </a:fld>
            <a:endParaRPr lang="en-US" altLang="en-US"/>
          </a:p>
        </p:txBody>
      </p:sp>
      <p:sp>
        <p:nvSpPr>
          <p:cNvPr id="20482" name="Rectangle 2"/>
          <p:cNvSpPr>
            <a:spLocks noGrp="1" noChangeArrowheads="1"/>
          </p:cNvSpPr>
          <p:nvPr>
            <p:ph type="title"/>
          </p:nvPr>
        </p:nvSpPr>
        <p:spPr/>
        <p:txBody>
          <a:bodyPr/>
          <a:lstStyle/>
          <a:p>
            <a:r>
              <a:rPr lang="en-US"/>
              <a:t>Augustine’s Response</a:t>
            </a:r>
          </a:p>
        </p:txBody>
      </p:sp>
      <p:sp>
        <p:nvSpPr>
          <p:cNvPr id="20483" name="Rectangle 3"/>
          <p:cNvSpPr>
            <a:spLocks noGrp="1" noChangeArrowheads="1"/>
          </p:cNvSpPr>
          <p:nvPr>
            <p:ph type="body" idx="1"/>
          </p:nvPr>
        </p:nvSpPr>
        <p:spPr/>
        <p:txBody>
          <a:bodyPr/>
          <a:lstStyle/>
          <a:p>
            <a:pPr>
              <a:lnSpc>
                <a:spcPct val="80000"/>
              </a:lnSpc>
            </a:pPr>
            <a:r>
              <a:rPr lang="en-US" sz="2100"/>
              <a:t>Because all humans inherited Adam’s sin, we are all liable to damnation</a:t>
            </a:r>
          </a:p>
          <a:p>
            <a:pPr>
              <a:lnSpc>
                <a:spcPct val="80000"/>
              </a:lnSpc>
            </a:pPr>
            <a:r>
              <a:rPr lang="en-US" sz="2100"/>
              <a:t>But God knew that we would sin, so He already planned to send Mediator, Jesus Christ</a:t>
            </a:r>
          </a:p>
          <a:p>
            <a:pPr>
              <a:lnSpc>
                <a:spcPct val="80000"/>
              </a:lnSpc>
            </a:pPr>
            <a:r>
              <a:rPr lang="en-US" sz="2100"/>
              <a:t>“Now there are many more condemned by vengeance than are released by mercy; and the reason for this is that it should in this way be made plain what was the due of all mankind.  For if the due punishment were imposed on all, no one would have the right to criticize the justice of God in that retribution; but the fact that so many are released form it is the ground for heartfelt thanksgiving for the free bounty of our Deliverer.” (</a:t>
            </a:r>
            <a:r>
              <a:rPr lang="en-US" sz="2100" i="1"/>
              <a:t>City of God, </a:t>
            </a:r>
            <a:r>
              <a:rPr lang="en-US" sz="2100"/>
              <a:t>Book XXI)</a:t>
            </a:r>
          </a:p>
          <a:p>
            <a:pPr>
              <a:lnSpc>
                <a:spcPct val="80000"/>
              </a:lnSpc>
            </a:pPr>
            <a:r>
              <a:rPr lang="en-US" sz="2100"/>
              <a:t>“Unless infants are baptized, they are manifestly in danger of damnation” (</a:t>
            </a:r>
            <a:r>
              <a:rPr lang="en-US" sz="2100" i="1"/>
              <a:t>On Forgiveness of Sins and Baptism III)</a:t>
            </a:r>
            <a:endParaRPr lang="en-US" sz="2100"/>
          </a:p>
          <a:p>
            <a:pPr>
              <a:lnSpc>
                <a:spcPct val="80000"/>
              </a:lnSpc>
            </a:pPr>
            <a:r>
              <a:rPr lang="en-US" sz="2100"/>
              <a:t>“Number of elect will replace number of fallen angels” (</a:t>
            </a:r>
            <a:r>
              <a:rPr lang="en-US" sz="2100" i="1"/>
              <a:t>Enchiridion XXIX)</a:t>
            </a:r>
            <a:endParaRPr lang="en-US" sz="21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D303911-8732-460D-816A-DA41E1A585FF}" type="slidenum">
              <a:rPr lang="en-US" altLang="en-US"/>
              <a:pPr/>
              <a:t>18</a:t>
            </a:fld>
            <a:endParaRPr lang="en-US" altLang="en-US"/>
          </a:p>
        </p:txBody>
      </p:sp>
      <p:sp>
        <p:nvSpPr>
          <p:cNvPr id="21506" name="Rectangle 2"/>
          <p:cNvSpPr>
            <a:spLocks noGrp="1" noChangeArrowheads="1"/>
          </p:cNvSpPr>
          <p:nvPr>
            <p:ph type="title"/>
          </p:nvPr>
        </p:nvSpPr>
        <p:spPr/>
        <p:txBody>
          <a:bodyPr/>
          <a:lstStyle/>
          <a:p>
            <a:r>
              <a:rPr lang="en-US"/>
              <a:t>Examples from </a:t>
            </a:r>
            <a:r>
              <a:rPr lang="en-US" i="1"/>
              <a:t>Confessions</a:t>
            </a:r>
            <a:endParaRPr lang="en-US"/>
          </a:p>
        </p:txBody>
      </p:sp>
      <p:sp>
        <p:nvSpPr>
          <p:cNvPr id="21507" name="Rectangle 3"/>
          <p:cNvSpPr>
            <a:spLocks noGrp="1" noChangeArrowheads="1"/>
          </p:cNvSpPr>
          <p:nvPr>
            <p:ph type="body" idx="1"/>
          </p:nvPr>
        </p:nvSpPr>
        <p:spPr/>
        <p:txBody>
          <a:bodyPr/>
          <a:lstStyle/>
          <a:p>
            <a:r>
              <a:rPr lang="en-US" sz="2600"/>
              <a:t>Human race from the salty sea of sin (Book XIII)</a:t>
            </a:r>
          </a:p>
          <a:p>
            <a:r>
              <a:rPr lang="en-US" sz="2600"/>
              <a:t>Grasping, envious desire of infants (Book I)</a:t>
            </a:r>
          </a:p>
          <a:p>
            <a:r>
              <a:rPr lang="en-US" sz="2600"/>
              <a:t>Relief that his friend and Adeodatus die shortly after baptism (Books IV, IX)</a:t>
            </a:r>
          </a:p>
          <a:p>
            <a:r>
              <a:rPr lang="en-US" sz="2600"/>
              <a:t>Without God’s grace, sinful will cannot be moved from sin, even when it knows the truth (Books VII-VIII)</a:t>
            </a:r>
          </a:p>
          <a:p>
            <a:r>
              <a:rPr lang="en-US" sz="2600"/>
              <a:t>Jesus Christ is the necessary Mediator (Book VII)</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AA0A97B-FC9D-4AE3-989B-03562B083CC7}" type="slidenum">
              <a:rPr lang="en-US" altLang="en-US"/>
              <a:pPr/>
              <a:t>19</a:t>
            </a:fld>
            <a:endParaRPr lang="en-US" altLang="en-US"/>
          </a:p>
        </p:txBody>
      </p:sp>
      <p:sp>
        <p:nvSpPr>
          <p:cNvPr id="34818" name="Rectangle 2"/>
          <p:cNvSpPr>
            <a:spLocks noGrp="1" noChangeArrowheads="1"/>
          </p:cNvSpPr>
          <p:nvPr>
            <p:ph type="title"/>
          </p:nvPr>
        </p:nvSpPr>
        <p:spPr/>
        <p:txBody>
          <a:bodyPr/>
          <a:lstStyle/>
          <a:p>
            <a:r>
              <a:rPr lang="en-US" i="1"/>
              <a:t>On Free Choice of Will</a:t>
            </a:r>
            <a:r>
              <a:rPr lang="en-US"/>
              <a:t> Reconsiderations</a:t>
            </a:r>
          </a:p>
        </p:txBody>
      </p:sp>
      <p:sp>
        <p:nvSpPr>
          <p:cNvPr id="34819" name="Rectangle 3"/>
          <p:cNvSpPr>
            <a:spLocks noGrp="1" noChangeArrowheads="1"/>
          </p:cNvSpPr>
          <p:nvPr>
            <p:ph type="body" idx="1"/>
          </p:nvPr>
        </p:nvSpPr>
        <p:spPr/>
        <p:txBody>
          <a:bodyPr/>
          <a:lstStyle/>
          <a:p>
            <a:pPr>
              <a:lnSpc>
                <a:spcPct val="80000"/>
              </a:lnSpc>
            </a:pPr>
            <a:r>
              <a:rPr lang="en-US" sz="3400" dirty="0"/>
              <a:t>Divine grace not under discussion.  It is by our will that we sin </a:t>
            </a:r>
            <a:r>
              <a:rPr lang="en-US" sz="3400" dirty="0" smtClean="0"/>
              <a:t>or </a:t>
            </a:r>
            <a:r>
              <a:rPr lang="en-US" sz="3400" dirty="0"/>
              <a:t>live rightly.  But unless the will is liberated by grace from its bondage to sin and is helped to overcome its vices, mortals cannot lead pious lives.  Divine grace must precede the righteous act of the will. </a:t>
            </a:r>
          </a:p>
          <a:p>
            <a:pPr>
              <a:lnSpc>
                <a:spcPct val="80000"/>
              </a:lnSpc>
            </a:pPr>
            <a:r>
              <a:rPr lang="en-US" sz="3400" dirty="0"/>
              <a:t>Virtues are the gift of God</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t>Outline</a:t>
            </a:r>
          </a:p>
        </p:txBody>
      </p:sp>
      <p:sp>
        <p:nvSpPr>
          <p:cNvPr id="3075" name="Rectangle 3"/>
          <p:cNvSpPr>
            <a:spLocks noGrp="1" noChangeArrowheads="1"/>
          </p:cNvSpPr>
          <p:nvPr>
            <p:ph type="body" idx="1"/>
          </p:nvPr>
        </p:nvSpPr>
        <p:spPr/>
        <p:txBody>
          <a:bodyPr/>
          <a:lstStyle/>
          <a:p>
            <a:r>
              <a:rPr lang="en-US" i="1" dirty="0" smtClean="0"/>
              <a:t>On Free Choice of Will</a:t>
            </a:r>
          </a:p>
          <a:p>
            <a:r>
              <a:rPr lang="en-US" i="1" dirty="0" smtClean="0"/>
              <a:t>On </a:t>
            </a:r>
            <a:r>
              <a:rPr lang="en-US" i="1" dirty="0"/>
              <a:t>the Goods of </a:t>
            </a:r>
            <a:r>
              <a:rPr lang="en-US" i="1" dirty="0" smtClean="0"/>
              <a:t>Marriage</a:t>
            </a:r>
          </a:p>
          <a:p>
            <a:r>
              <a:rPr lang="en-US" i="1" dirty="0"/>
              <a:t>City of </a:t>
            </a:r>
            <a:r>
              <a:rPr lang="en-US" i="1" dirty="0" smtClean="0"/>
              <a:t>God</a:t>
            </a:r>
            <a:endParaRPr lang="en-US" i="1" dirty="0" smtClean="0"/>
          </a:p>
          <a:p>
            <a:r>
              <a:rPr lang="en-US" dirty="0" err="1" smtClean="0"/>
              <a:t>Pelagian</a:t>
            </a:r>
            <a:r>
              <a:rPr lang="en-US" dirty="0" smtClean="0"/>
              <a:t> </a:t>
            </a:r>
            <a:r>
              <a:rPr lang="en-US" dirty="0" smtClean="0"/>
              <a:t>Controversy</a:t>
            </a:r>
          </a:p>
          <a:p>
            <a:r>
              <a:rPr lang="en-US" dirty="0" smtClean="0"/>
              <a:t>NB After today, t</a:t>
            </a:r>
            <a:r>
              <a:rPr lang="en-US" sz="3200" dirty="0" smtClean="0"/>
              <a:t>here </a:t>
            </a:r>
            <a:r>
              <a:rPr lang="en-US" sz="3200" dirty="0"/>
              <a:t>will be no lectures by me; we will spend the entire class in discussion; so don’t look for notes on web</a:t>
            </a:r>
          </a:p>
          <a:p>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5667E9B-1B55-4AA9-992F-3D3DE14EE82E}" type="slidenum">
              <a:rPr lang="en-US" altLang="en-US"/>
              <a:pPr/>
              <a:t>20</a:t>
            </a:fld>
            <a:endParaRPr lang="en-US" altLang="en-US"/>
          </a:p>
        </p:txBody>
      </p:sp>
      <p:sp>
        <p:nvSpPr>
          <p:cNvPr id="10242" name="Rectangle 2"/>
          <p:cNvSpPr>
            <a:spLocks noGrp="1" noChangeArrowheads="1"/>
          </p:cNvSpPr>
          <p:nvPr>
            <p:ph type="title"/>
          </p:nvPr>
        </p:nvSpPr>
        <p:spPr/>
        <p:txBody>
          <a:bodyPr/>
          <a:lstStyle/>
          <a:p>
            <a:r>
              <a:rPr lang="en-US" b="1"/>
              <a:t>Legacy of Pelagian Controversy</a:t>
            </a:r>
          </a:p>
        </p:txBody>
      </p:sp>
      <p:sp>
        <p:nvSpPr>
          <p:cNvPr id="10243" name="Rectangle 3"/>
          <p:cNvSpPr>
            <a:spLocks noGrp="1" noChangeArrowheads="1"/>
          </p:cNvSpPr>
          <p:nvPr>
            <p:ph type="body" idx="1"/>
          </p:nvPr>
        </p:nvSpPr>
        <p:spPr/>
        <p:txBody>
          <a:bodyPr/>
          <a:lstStyle/>
          <a:p>
            <a:r>
              <a:rPr lang="en-US" sz="2600"/>
              <a:t>Catholic (Western) Church at Council of Orange, 529</a:t>
            </a:r>
          </a:p>
          <a:p>
            <a:pPr lvl="1"/>
            <a:r>
              <a:rPr lang="en-US" sz="2200"/>
              <a:t>accepts Augustine’s views on free will, grace, sin, justification; </a:t>
            </a:r>
          </a:p>
          <a:p>
            <a:pPr lvl="1"/>
            <a:r>
              <a:rPr lang="en-US" sz="2200"/>
              <a:t>accepts necessity of Baptism</a:t>
            </a:r>
          </a:p>
          <a:p>
            <a:pPr lvl="1"/>
            <a:r>
              <a:rPr lang="en-US" sz="2200"/>
              <a:t>accepts predestination of elect, but refuses to say anyone is predestined to hell (i.e., rejects double predestination)</a:t>
            </a:r>
          </a:p>
          <a:p>
            <a:r>
              <a:rPr lang="en-US" sz="2600"/>
              <a:t>These issues are doctrinal flash point of Reformation; all sides will claim Augustine for their own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E362C05-07F3-4EDE-A7FB-D6A7E04F9A7A}" type="slidenum">
              <a:rPr lang="en-US" altLang="en-US"/>
              <a:pPr/>
              <a:t>21</a:t>
            </a:fld>
            <a:endParaRPr lang="en-US" altLang="en-US"/>
          </a:p>
        </p:txBody>
      </p:sp>
      <p:sp>
        <p:nvSpPr>
          <p:cNvPr id="24578" name="Rectangle 2"/>
          <p:cNvSpPr>
            <a:spLocks noGrp="1" noChangeArrowheads="1"/>
          </p:cNvSpPr>
          <p:nvPr>
            <p:ph type="title"/>
          </p:nvPr>
        </p:nvSpPr>
        <p:spPr/>
        <p:txBody>
          <a:bodyPr/>
          <a:lstStyle/>
          <a:p>
            <a:r>
              <a:rPr lang="en-US"/>
              <a:t>Issue is (and will always be) active</a:t>
            </a:r>
          </a:p>
        </p:txBody>
      </p:sp>
      <p:sp>
        <p:nvSpPr>
          <p:cNvPr id="24579" name="Rectangle 3"/>
          <p:cNvSpPr>
            <a:spLocks noGrp="1" noChangeArrowheads="1"/>
          </p:cNvSpPr>
          <p:nvPr>
            <p:ph type="body" idx="1"/>
          </p:nvPr>
        </p:nvSpPr>
        <p:spPr/>
        <p:txBody>
          <a:bodyPr/>
          <a:lstStyle/>
          <a:p>
            <a:pPr>
              <a:lnSpc>
                <a:spcPct val="90000"/>
              </a:lnSpc>
            </a:pPr>
            <a:r>
              <a:rPr lang="en-US" sz="2100"/>
              <a:t>Camus addressing Dominican abbey: “By what right may a Christian accuse me of pessimism? It was not I who invented human suffering, nor terrible formulas of divine malediction.  It was not I who loudly proclaimed the damnation of unbaptized children.”</a:t>
            </a:r>
          </a:p>
          <a:p>
            <a:pPr>
              <a:lnSpc>
                <a:spcPct val="90000"/>
              </a:lnSpc>
            </a:pPr>
            <a:r>
              <a:rPr lang="en-US" sz="2100"/>
              <a:t>See CCC 404-406, 1037, 1257-1261</a:t>
            </a:r>
          </a:p>
          <a:p>
            <a:pPr>
              <a:lnSpc>
                <a:spcPct val="90000"/>
              </a:lnSpc>
            </a:pPr>
            <a:r>
              <a:rPr lang="en-US" sz="2100"/>
              <a:t>This debate will always circle back to how can the good creator God allow (cause) sin and suffering</a:t>
            </a:r>
          </a:p>
          <a:p>
            <a:pPr>
              <a:lnSpc>
                <a:spcPct val="90000"/>
              </a:lnSpc>
            </a:pPr>
            <a:r>
              <a:rPr lang="en-US" sz="1700" b="1"/>
              <a:t>John Rist: 'There is still no consensus of opinion on Augustine's view of each man's responsibility for his moral behaviour . . . There are those who attribute to Augustine the full-blown Calvinist position that each man has no say in his ultimate destiny . . . Other interpreters reject this view in varying degrees. They will not hold that for Augustine man's will is enslaved, or they would dispute about the sense in which it is enslaved and the sense in which it is free.' </a:t>
            </a:r>
            <a:endParaRPr lang="en-US" sz="21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AB28D56-F74B-4A69-8AAB-14A64010B89F}" type="slidenum">
              <a:rPr lang="en-US" altLang="en-US"/>
              <a:pPr/>
              <a:t>22</a:t>
            </a:fld>
            <a:endParaRPr lang="en-US" altLang="en-US"/>
          </a:p>
        </p:txBody>
      </p:sp>
      <p:sp>
        <p:nvSpPr>
          <p:cNvPr id="28674" name="Rectangle 2"/>
          <p:cNvSpPr>
            <a:spLocks noGrp="1" noChangeArrowheads="1"/>
          </p:cNvSpPr>
          <p:nvPr>
            <p:ph type="title"/>
          </p:nvPr>
        </p:nvSpPr>
        <p:spPr/>
        <p:txBody>
          <a:bodyPr/>
          <a:lstStyle/>
          <a:p>
            <a:r>
              <a:rPr lang="en-US" sz="3400"/>
              <a:t>Most recent example: International Theological Commission Statement on Infant Baptism</a:t>
            </a:r>
          </a:p>
        </p:txBody>
      </p:sp>
      <p:sp>
        <p:nvSpPr>
          <p:cNvPr id="28675" name="Rectangle 3"/>
          <p:cNvSpPr>
            <a:spLocks noGrp="1" noChangeArrowheads="1"/>
          </p:cNvSpPr>
          <p:nvPr>
            <p:ph type="body" idx="1"/>
          </p:nvPr>
        </p:nvSpPr>
        <p:spPr/>
        <p:txBody>
          <a:bodyPr/>
          <a:lstStyle/>
          <a:p>
            <a:pPr>
              <a:lnSpc>
                <a:spcPct val="90000"/>
              </a:lnSpc>
            </a:pPr>
            <a:r>
              <a:rPr lang="en-US" sz="2600" dirty="0"/>
              <a:t>Drafted in Spring 2007</a:t>
            </a:r>
          </a:p>
          <a:p>
            <a:pPr lvl="1">
              <a:lnSpc>
                <a:spcPct val="90000"/>
              </a:lnSpc>
            </a:pPr>
            <a:r>
              <a:rPr lang="en-US" sz="2200" dirty="0"/>
              <a:t>In large measure a response to abortion</a:t>
            </a:r>
          </a:p>
          <a:p>
            <a:pPr>
              <a:lnSpc>
                <a:spcPct val="90000"/>
              </a:lnSpc>
            </a:pPr>
            <a:r>
              <a:rPr lang="en-US" sz="2600" dirty="0"/>
              <a:t>Key discussion of history of </a:t>
            </a:r>
            <a:r>
              <a:rPr lang="en-US" sz="2600" dirty="0" err="1"/>
              <a:t>Pelagian</a:t>
            </a:r>
            <a:r>
              <a:rPr lang="en-US" sz="2600" dirty="0"/>
              <a:t> controversy and Augustine (15-20)</a:t>
            </a:r>
          </a:p>
          <a:p>
            <a:pPr>
              <a:lnSpc>
                <a:spcPct val="90000"/>
              </a:lnSpc>
            </a:pPr>
            <a:r>
              <a:rPr lang="en-US" sz="2600" dirty="0"/>
              <a:t>Church should speak of hope, not human theological hypothesis such as limbo</a:t>
            </a:r>
          </a:p>
          <a:p>
            <a:pPr>
              <a:lnSpc>
                <a:spcPct val="90000"/>
              </a:lnSpc>
            </a:pPr>
            <a:r>
              <a:rPr lang="en-US" sz="2600" dirty="0"/>
              <a:t>Document can be found at </a:t>
            </a:r>
            <a:r>
              <a:rPr lang="en-US" sz="1800" dirty="0"/>
              <a:t>http://www.vatican.va/roman_curia/congregations/cfaith/cti_documents/rc_con_cfaith_doc_20070419_un-baptised-infants_en.html#_ftnref22</a:t>
            </a:r>
            <a:endParaRPr lang="en-US" sz="1800" i="1" dirty="0"/>
          </a:p>
          <a:p>
            <a:pPr>
              <a:lnSpc>
                <a:spcPct val="90000"/>
              </a:lnSpc>
            </a:pPr>
            <a:r>
              <a:rPr lang="en-US" sz="2600" dirty="0"/>
              <a:t>Work on this continues in order to give full weight to the importance of Baptism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sz="3800" i="1" dirty="0"/>
              <a:t>On Free </a:t>
            </a:r>
            <a:r>
              <a:rPr lang="en-US" sz="3800" i="1" dirty="0" smtClean="0"/>
              <a:t>Will (De libero </a:t>
            </a:r>
            <a:r>
              <a:rPr lang="en-US" sz="3800" i="1" dirty="0" err="1" smtClean="0"/>
              <a:t>arbitrio</a:t>
            </a:r>
            <a:r>
              <a:rPr lang="en-US" sz="3800" i="1" dirty="0" smtClean="0"/>
              <a:t>)</a:t>
            </a:r>
            <a:r>
              <a:rPr lang="en-US" sz="3800" dirty="0" smtClean="0"/>
              <a:t>(388-395</a:t>
            </a:r>
            <a:r>
              <a:rPr lang="en-US" sz="3800" dirty="0"/>
              <a:t>)</a:t>
            </a:r>
            <a:br>
              <a:rPr lang="en-US" sz="3800" dirty="0"/>
            </a:br>
            <a:r>
              <a:rPr lang="en-US" sz="3800" dirty="0"/>
              <a:t>Book I</a:t>
            </a:r>
            <a:endParaRPr lang="en-US" sz="3800" i="1" dirty="0"/>
          </a:p>
        </p:txBody>
      </p:sp>
      <p:sp>
        <p:nvSpPr>
          <p:cNvPr id="23555" name="Rectangle 3"/>
          <p:cNvSpPr>
            <a:spLocks noGrp="1" noChangeArrowheads="1"/>
          </p:cNvSpPr>
          <p:nvPr>
            <p:ph type="body" idx="1"/>
          </p:nvPr>
        </p:nvSpPr>
        <p:spPr/>
        <p:txBody>
          <a:bodyPr/>
          <a:lstStyle/>
          <a:p>
            <a:pPr>
              <a:lnSpc>
                <a:spcPct val="80000"/>
              </a:lnSpc>
            </a:pPr>
            <a:r>
              <a:rPr lang="en-US" sz="1400"/>
              <a:t>Is God the source of evil?</a:t>
            </a:r>
          </a:p>
          <a:p>
            <a:pPr>
              <a:lnSpc>
                <a:spcPct val="80000"/>
              </a:lnSpc>
            </a:pPr>
            <a:r>
              <a:rPr lang="en-US" sz="1400"/>
              <a:t>God is source of ‘evil’ that punishes wicked because he is just; but only desires good, therefore not source of evil.  </a:t>
            </a:r>
          </a:p>
          <a:p>
            <a:pPr>
              <a:lnSpc>
                <a:spcPct val="80000"/>
              </a:lnSpc>
            </a:pPr>
            <a:r>
              <a:rPr lang="en-US" sz="1400"/>
              <a:t>Learning is good, understanding is good.  Evil is internal, not in external acts. Inordinate desire is what makes something evil.</a:t>
            </a:r>
          </a:p>
          <a:p>
            <a:pPr>
              <a:lnSpc>
                <a:spcPct val="80000"/>
              </a:lnSpc>
            </a:pPr>
            <a:r>
              <a:rPr lang="en-US" sz="1400"/>
              <a:t>Both evil and good people desire to live without fear; good turn their love away from things that cannot be lost (eternal) evil toward temporal things.</a:t>
            </a:r>
          </a:p>
          <a:p>
            <a:pPr>
              <a:lnSpc>
                <a:spcPct val="80000"/>
              </a:lnSpc>
            </a:pPr>
            <a:r>
              <a:rPr lang="en-US" sz="1400"/>
              <a:t>Law that rules cities leaves many things unpunished that divine providence will punish.</a:t>
            </a:r>
          </a:p>
          <a:p>
            <a:pPr>
              <a:lnSpc>
                <a:spcPct val="80000"/>
              </a:lnSpc>
            </a:pPr>
            <a:r>
              <a:rPr lang="en-US" sz="1400"/>
              <a:t>Well ordered people can choose their own magistrates, but disordered people are better off with benevolent despot.  Temporal law is just but can change in time.  Just temporal laws are derived from unchangeable eternal law.</a:t>
            </a:r>
          </a:p>
          <a:p>
            <a:pPr>
              <a:lnSpc>
                <a:spcPct val="80000"/>
              </a:lnSpc>
            </a:pPr>
            <a:r>
              <a:rPr lang="en-US" sz="1400"/>
              <a:t>Eternal law is how all things should be perfectly ordered.</a:t>
            </a:r>
          </a:p>
          <a:p>
            <a:pPr>
              <a:lnSpc>
                <a:spcPct val="80000"/>
              </a:lnSpc>
            </a:pPr>
            <a:r>
              <a:rPr lang="en-US" sz="1400"/>
              <a:t>Mind rules over cupidity.  Only by its free choice of will can mind chose cupidity.  When inordinate desire rules mind it leads it to accept false for true.</a:t>
            </a:r>
          </a:p>
          <a:p>
            <a:pPr>
              <a:lnSpc>
                <a:spcPct val="80000"/>
              </a:lnSpc>
            </a:pPr>
            <a:r>
              <a:rPr lang="en-US" sz="1400"/>
              <a:t>Good will is a will by which we desire to live upright and honorable lives and to attain to the highest wisdom.</a:t>
            </a:r>
          </a:p>
          <a:p>
            <a:pPr>
              <a:lnSpc>
                <a:spcPct val="80000"/>
              </a:lnSpc>
            </a:pPr>
            <a:r>
              <a:rPr lang="en-US" sz="1400"/>
              <a:t>Praiseworthy life is not unhappy. People are happy when they love their own good will.  Happy life is enjoyment of unchanging goods.</a:t>
            </a:r>
          </a:p>
          <a:p>
            <a:pPr>
              <a:lnSpc>
                <a:spcPct val="80000"/>
              </a:lnSpc>
            </a:pPr>
            <a:r>
              <a:rPr lang="en-US" sz="1400"/>
              <a:t>Those who are good, will the right things the right way; </a:t>
            </a:r>
          </a:p>
          <a:p>
            <a:pPr>
              <a:lnSpc>
                <a:spcPct val="80000"/>
              </a:lnSpc>
            </a:pPr>
            <a:r>
              <a:rPr lang="en-US" sz="1400"/>
              <a:t>Temporal law focused on temporal good of body and freedom. Temporal law punishes by taking these goods away.</a:t>
            </a:r>
          </a:p>
          <a:p>
            <a:pPr>
              <a:lnSpc>
                <a:spcPct val="80000"/>
              </a:lnSpc>
            </a:pPr>
            <a:r>
              <a:rPr lang="en-US" sz="1400"/>
              <a:t>Evil doing is neglecting eternal things.  Free choice of will has given us the ability to sin.  But why did God make us that way?</a:t>
            </a:r>
          </a:p>
        </p:txBody>
      </p:sp>
    </p:spTree>
    <p:extLst>
      <p:ext uri="{BB962C8B-B14F-4D97-AF65-F5344CB8AC3E}">
        <p14:creationId xmlns:p14="http://schemas.microsoft.com/office/powerpoint/2010/main" val="1896574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z="3800" i="1" dirty="0" smtClean="0"/>
              <a:t>On Free </a:t>
            </a:r>
            <a:r>
              <a:rPr lang="en-US" sz="3800" i="1" dirty="0"/>
              <a:t>Will</a:t>
            </a:r>
            <a:br>
              <a:rPr lang="en-US" sz="3800" i="1" dirty="0"/>
            </a:br>
            <a:r>
              <a:rPr lang="en-US" sz="3800" dirty="0"/>
              <a:t>Book II</a:t>
            </a:r>
          </a:p>
        </p:txBody>
      </p:sp>
      <p:sp>
        <p:nvSpPr>
          <p:cNvPr id="24579" name="Rectangle 3"/>
          <p:cNvSpPr>
            <a:spLocks noGrp="1" noChangeArrowheads="1"/>
          </p:cNvSpPr>
          <p:nvPr>
            <p:ph type="body" idx="1"/>
          </p:nvPr>
        </p:nvSpPr>
        <p:spPr/>
        <p:txBody>
          <a:bodyPr/>
          <a:lstStyle/>
          <a:p>
            <a:pPr>
              <a:lnSpc>
                <a:spcPct val="80000"/>
              </a:lnSpc>
            </a:pPr>
            <a:r>
              <a:rPr lang="en-US" sz="1800"/>
              <a:t>Why did God give us free choice of will if by this we sin?</a:t>
            </a:r>
          </a:p>
          <a:p>
            <a:pPr>
              <a:lnSpc>
                <a:spcPct val="80000"/>
              </a:lnSpc>
            </a:pPr>
            <a:r>
              <a:rPr lang="en-US" sz="1800"/>
              <a:t>Humans are good beings and need a free will to do good.  Free will needed to live rightly.  God rewards and punishes; both unjust unless we had free will.</a:t>
            </a:r>
          </a:p>
          <a:p>
            <a:pPr>
              <a:lnSpc>
                <a:spcPct val="80000"/>
              </a:lnSpc>
            </a:pPr>
            <a:r>
              <a:rPr lang="en-US" sz="1800"/>
              <a:t>But how do we know that God exists? Do all good things come from God? Is free will one of those goods?</a:t>
            </a:r>
          </a:p>
          <a:p>
            <a:pPr>
              <a:lnSpc>
                <a:spcPct val="80000"/>
              </a:lnSpc>
            </a:pPr>
            <a:r>
              <a:rPr lang="en-US" sz="1800"/>
              <a:t>We exist, we are alive, we understand. Understanding is only in rational creatures.</a:t>
            </a:r>
          </a:p>
          <a:p>
            <a:pPr>
              <a:lnSpc>
                <a:spcPct val="80000"/>
              </a:lnSpc>
            </a:pPr>
            <a:r>
              <a:rPr lang="en-US" sz="1800"/>
              <a:t>Find something more excellent than our reason = God</a:t>
            </a:r>
          </a:p>
          <a:p>
            <a:pPr>
              <a:lnSpc>
                <a:spcPct val="80000"/>
              </a:lnSpc>
            </a:pPr>
            <a:r>
              <a:rPr lang="en-US" sz="1800"/>
              <a:t>What is common to all who think?  Numbers</a:t>
            </a:r>
          </a:p>
          <a:p>
            <a:pPr>
              <a:lnSpc>
                <a:spcPct val="80000"/>
              </a:lnSpc>
            </a:pPr>
            <a:r>
              <a:rPr lang="en-US" sz="1800"/>
              <a:t>Do not know numbers thru bodily senses; see it by an inner light</a:t>
            </a:r>
          </a:p>
          <a:p>
            <a:pPr>
              <a:lnSpc>
                <a:spcPct val="80000"/>
              </a:lnSpc>
            </a:pPr>
            <a:r>
              <a:rPr lang="en-US" sz="1800"/>
              <a:t>Wisdom is the truth which is the highest good.  No one is happy without the highest good.</a:t>
            </a:r>
          </a:p>
          <a:p>
            <a:pPr>
              <a:lnSpc>
                <a:spcPct val="80000"/>
              </a:lnSpc>
            </a:pPr>
            <a:r>
              <a:rPr lang="en-US" sz="1800"/>
              <a:t>Truth of wisdom and number more excellent than our minds which perceive it.  Therefore something more excellent than our minds exists (truth), therefore God exists.</a:t>
            </a:r>
          </a:p>
          <a:p>
            <a:pPr>
              <a:lnSpc>
                <a:spcPct val="80000"/>
              </a:lnSpc>
            </a:pPr>
            <a:r>
              <a:rPr lang="en-US" sz="1800"/>
              <a:t>But this is also highest good, so God is good; all goods come from Him.</a:t>
            </a:r>
          </a:p>
          <a:p>
            <a:pPr>
              <a:lnSpc>
                <a:spcPct val="80000"/>
              </a:lnSpc>
            </a:pPr>
            <a:r>
              <a:rPr lang="en-US" sz="1800"/>
              <a:t>Free will is good since no one can live rightly without it.</a:t>
            </a:r>
          </a:p>
          <a:p>
            <a:pPr>
              <a:lnSpc>
                <a:spcPct val="80000"/>
              </a:lnSpc>
            </a:pPr>
            <a:r>
              <a:rPr lang="en-US" sz="1800"/>
              <a:t>Goods pursued by sinners are not evil in themselves; neither is free will.  Sinners turned to changeable goods; But what is origin of sin??</a:t>
            </a:r>
          </a:p>
        </p:txBody>
      </p:sp>
    </p:spTree>
    <p:extLst>
      <p:ext uri="{BB962C8B-B14F-4D97-AF65-F5344CB8AC3E}">
        <p14:creationId xmlns:p14="http://schemas.microsoft.com/office/powerpoint/2010/main" val="3576463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z="3800" i="1" dirty="0" smtClean="0"/>
              <a:t>On Free Will</a:t>
            </a:r>
            <a:r>
              <a:rPr lang="en-US" sz="3800" i="1" dirty="0"/>
              <a:t/>
            </a:r>
            <a:br>
              <a:rPr lang="en-US" sz="3800" i="1" dirty="0"/>
            </a:br>
            <a:r>
              <a:rPr lang="en-US" sz="3800" dirty="0"/>
              <a:t>Book III</a:t>
            </a:r>
            <a:endParaRPr lang="en-US" sz="3800" i="1" dirty="0"/>
          </a:p>
        </p:txBody>
      </p:sp>
      <p:sp>
        <p:nvSpPr>
          <p:cNvPr id="25603" name="Rectangle 3"/>
          <p:cNvSpPr>
            <a:spLocks noGrp="1" noChangeArrowheads="1"/>
          </p:cNvSpPr>
          <p:nvPr>
            <p:ph type="body" idx="1"/>
          </p:nvPr>
        </p:nvSpPr>
        <p:spPr/>
        <p:txBody>
          <a:bodyPr/>
          <a:lstStyle/>
          <a:p>
            <a:pPr>
              <a:lnSpc>
                <a:spcPct val="80000"/>
              </a:lnSpc>
            </a:pPr>
            <a:r>
              <a:rPr lang="en-US" sz="2000"/>
              <a:t>What is source of movement by which will turns from God to changeable?</a:t>
            </a:r>
          </a:p>
          <a:p>
            <a:pPr>
              <a:lnSpc>
                <a:spcPct val="80000"/>
              </a:lnSpc>
            </a:pPr>
            <a:r>
              <a:rPr lang="en-US" sz="2000"/>
              <a:t>How can God have foreknowledge and yet we do not sin by necessity?  How can we have free will?</a:t>
            </a:r>
          </a:p>
          <a:p>
            <a:pPr>
              <a:lnSpc>
                <a:spcPct val="80000"/>
              </a:lnSpc>
            </a:pPr>
            <a:r>
              <a:rPr lang="en-US" sz="2000"/>
              <a:t>Simply because God knows the future, does not follow that you do not have free will </a:t>
            </a:r>
          </a:p>
          <a:p>
            <a:pPr>
              <a:lnSpc>
                <a:spcPct val="80000"/>
              </a:lnSpc>
            </a:pPr>
            <a:r>
              <a:rPr lang="en-US" sz="2000"/>
              <a:t>No one is forced to sin just because God knows it.  Just as memory does not force past to have happened, so God’s foreknowledge does not force future</a:t>
            </a:r>
          </a:p>
          <a:p>
            <a:pPr>
              <a:lnSpc>
                <a:spcPct val="80000"/>
              </a:lnSpc>
            </a:pPr>
            <a:r>
              <a:rPr lang="en-US" sz="2000"/>
              <a:t>Why did God make us so that we could sin?  Because of the order of all things from highest to lowest in the universe </a:t>
            </a:r>
          </a:p>
          <a:p>
            <a:pPr>
              <a:lnSpc>
                <a:spcPct val="80000"/>
              </a:lnSpc>
            </a:pPr>
            <a:r>
              <a:rPr lang="en-US" sz="2000"/>
              <a:t>But then would not be better not to exist than to be unhappy?</a:t>
            </a:r>
          </a:p>
          <a:p>
            <a:pPr>
              <a:lnSpc>
                <a:spcPct val="80000"/>
              </a:lnSpc>
            </a:pPr>
            <a:r>
              <a:rPr lang="en-US" sz="2000"/>
              <a:t>Unhappiness contributes to perfection of universe, because of just punishment for sins. Torment of good on earth adds to beauty of virtues; torment of sinners adds to beauty because of justice.</a:t>
            </a:r>
          </a:p>
          <a:p>
            <a:pPr>
              <a:lnSpc>
                <a:spcPct val="80000"/>
              </a:lnSpc>
            </a:pPr>
            <a:r>
              <a:rPr lang="en-US" sz="2000"/>
              <a:t>Two sources of sin: spontaneous thought and persuasion</a:t>
            </a:r>
          </a:p>
        </p:txBody>
      </p:sp>
    </p:spTree>
    <p:extLst>
      <p:ext uri="{BB962C8B-B14F-4D97-AF65-F5344CB8AC3E}">
        <p14:creationId xmlns:p14="http://schemas.microsoft.com/office/powerpoint/2010/main" val="3084906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Book III (cont.)</a:t>
            </a:r>
          </a:p>
        </p:txBody>
      </p:sp>
      <p:sp>
        <p:nvSpPr>
          <p:cNvPr id="26627" name="Rectangle 3"/>
          <p:cNvSpPr>
            <a:spLocks noGrp="1" noChangeArrowheads="1"/>
          </p:cNvSpPr>
          <p:nvPr>
            <p:ph type="body" idx="1"/>
          </p:nvPr>
        </p:nvSpPr>
        <p:spPr/>
        <p:txBody>
          <a:bodyPr/>
          <a:lstStyle/>
          <a:p>
            <a:pPr>
              <a:lnSpc>
                <a:spcPct val="80000"/>
              </a:lnSpc>
            </a:pPr>
            <a:r>
              <a:rPr lang="en-US" sz="1600"/>
              <a:t>Devil deceived first woman and man; laid claim to offspring.  Needed death of Christ to pay debt and redeem</a:t>
            </a:r>
          </a:p>
          <a:p>
            <a:pPr>
              <a:lnSpc>
                <a:spcPct val="80000"/>
              </a:lnSpc>
            </a:pPr>
            <a:r>
              <a:rPr lang="en-US" sz="1600"/>
              <a:t>Root of evil in greed, 1 Tim 6:10; but greed is defined as wanting more than enough of anything.  Enough is what is needed to sustain nature.  Such greed is cupidity; cupidity is a perverse will</a:t>
            </a:r>
          </a:p>
          <a:p>
            <a:pPr>
              <a:lnSpc>
                <a:spcPct val="80000"/>
              </a:lnSpc>
            </a:pPr>
            <a:r>
              <a:rPr lang="en-US" sz="1600"/>
              <a:t>Troubles come as a result of sentence of death, not as a result of our nature.  If from our nature then they would not be sins.</a:t>
            </a:r>
          </a:p>
          <a:p>
            <a:pPr>
              <a:lnSpc>
                <a:spcPct val="80000"/>
              </a:lnSpc>
            </a:pPr>
            <a:r>
              <a:rPr lang="en-US" sz="1600"/>
              <a:t>Even when we know what is right we do not do it.  Carnal habit the result of our mortal inheritance</a:t>
            </a:r>
          </a:p>
          <a:p>
            <a:pPr>
              <a:lnSpc>
                <a:spcPct val="80000"/>
              </a:lnSpc>
            </a:pPr>
            <a:r>
              <a:rPr lang="en-US" sz="1600"/>
              <a:t>Two senses of HUMAN NATURE: In strict sense the nature of original blamelessness; and all those born under penalty of first sin: death. </a:t>
            </a:r>
          </a:p>
          <a:p>
            <a:pPr>
              <a:lnSpc>
                <a:spcPct val="80000"/>
              </a:lnSpc>
            </a:pPr>
            <a:r>
              <a:rPr lang="en-US" sz="1600"/>
              <a:t>God showed justice in condemning all, mercy is setting us free by Christ</a:t>
            </a:r>
          </a:p>
          <a:p>
            <a:pPr>
              <a:lnSpc>
                <a:spcPct val="80000"/>
              </a:lnSpc>
            </a:pPr>
            <a:r>
              <a:rPr lang="en-US" sz="1600"/>
              <a:t>All born into ignorance and difficulty; should be viewed as spur to progress and beginning of perfection</a:t>
            </a:r>
          </a:p>
          <a:p>
            <a:pPr>
              <a:lnSpc>
                <a:spcPct val="80000"/>
              </a:lnSpc>
            </a:pPr>
            <a:r>
              <a:rPr lang="en-US" sz="1600"/>
              <a:t>Why do children suffer?  Nothing done without a purpose.  God the Judge can pronounce a sentence intermediate between punishment and reward. </a:t>
            </a:r>
          </a:p>
          <a:p>
            <a:pPr>
              <a:lnSpc>
                <a:spcPct val="80000"/>
              </a:lnSpc>
            </a:pPr>
            <a:r>
              <a:rPr lang="en-US" sz="1600"/>
              <a:t>Why Baptize children? Because faith of parents will benefit them. </a:t>
            </a:r>
          </a:p>
          <a:p>
            <a:pPr>
              <a:lnSpc>
                <a:spcPct val="80000"/>
              </a:lnSpc>
            </a:pPr>
            <a:r>
              <a:rPr lang="en-US" sz="1600"/>
              <a:t>Why do children suffer?  Suffering of child should benefit parents </a:t>
            </a:r>
          </a:p>
          <a:p>
            <a:pPr>
              <a:lnSpc>
                <a:spcPct val="80000"/>
              </a:lnSpc>
            </a:pPr>
            <a:r>
              <a:rPr lang="en-US" sz="1600"/>
              <a:t>God may reward these children of suffering without sinning; just as Church honors Holy Innocents killed by Herod as martyrs. </a:t>
            </a:r>
          </a:p>
          <a:p>
            <a:pPr>
              <a:lnSpc>
                <a:spcPct val="80000"/>
              </a:lnSpc>
            </a:pPr>
            <a:endParaRPr lang="en-US" sz="700"/>
          </a:p>
        </p:txBody>
      </p:sp>
    </p:spTree>
    <p:extLst>
      <p:ext uri="{BB962C8B-B14F-4D97-AF65-F5344CB8AC3E}">
        <p14:creationId xmlns:p14="http://schemas.microsoft.com/office/powerpoint/2010/main" val="1083432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sz="3800"/>
              <a:t>Jerome (347-419)</a:t>
            </a:r>
            <a:br>
              <a:rPr lang="en-US" sz="3800"/>
            </a:br>
            <a:r>
              <a:rPr lang="en-US" sz="2200"/>
              <a:t>“What Jerome is ignorant of, no man has ever known” St. Augustine</a:t>
            </a:r>
          </a:p>
        </p:txBody>
      </p:sp>
      <p:sp>
        <p:nvSpPr>
          <p:cNvPr id="32771" name="Rectangle 3"/>
          <p:cNvSpPr>
            <a:spLocks noGrp="1" noChangeArrowheads="1"/>
          </p:cNvSpPr>
          <p:nvPr>
            <p:ph type="body" idx="1"/>
          </p:nvPr>
        </p:nvSpPr>
        <p:spPr/>
        <p:txBody>
          <a:bodyPr/>
          <a:lstStyle/>
          <a:p>
            <a:pPr>
              <a:lnSpc>
                <a:spcPct val="80000"/>
              </a:lnSpc>
            </a:pPr>
            <a:r>
              <a:rPr lang="en-US" sz="1900"/>
              <a:t>Born into a wealthy pagan family; baptized in 365; ordained in Antioch, good friends with Gregory Nazianzus</a:t>
            </a:r>
          </a:p>
          <a:p>
            <a:pPr>
              <a:lnSpc>
                <a:spcPct val="80000"/>
              </a:lnSpc>
            </a:pPr>
            <a:r>
              <a:rPr lang="en-US" sz="1900"/>
              <a:t>Along with Origen, greatest Biblical scholar of Patristic era</a:t>
            </a:r>
          </a:p>
          <a:p>
            <a:pPr>
              <a:lnSpc>
                <a:spcPct val="80000"/>
              </a:lnSpc>
            </a:pPr>
            <a:r>
              <a:rPr lang="en-US" sz="1900"/>
              <a:t>Pope Damasus  commissions Jerome to produce an authoritative Latin translation of Bible </a:t>
            </a:r>
          </a:p>
          <a:p>
            <a:pPr>
              <a:lnSpc>
                <a:spcPct val="80000"/>
              </a:lnSpc>
            </a:pPr>
            <a:r>
              <a:rPr lang="en-US" sz="1900"/>
              <a:t>Jerome uses Origen, plus additional materials, especially Hebrew. </a:t>
            </a:r>
          </a:p>
          <a:p>
            <a:pPr>
              <a:lnSpc>
                <a:spcPct val="80000"/>
              </a:lnSpc>
            </a:pPr>
            <a:r>
              <a:rPr lang="en-US" sz="1900"/>
              <a:t>Jerome does not accept Septuagint as most authoritative</a:t>
            </a:r>
          </a:p>
          <a:p>
            <a:pPr>
              <a:lnSpc>
                <a:spcPct val="80000"/>
              </a:lnSpc>
            </a:pPr>
            <a:r>
              <a:rPr lang="en-US" sz="1900"/>
              <a:t>His prickly character led him to disputes with almost everyone, including Augustine</a:t>
            </a:r>
          </a:p>
          <a:p>
            <a:pPr lvl="1">
              <a:lnSpc>
                <a:spcPct val="80000"/>
              </a:lnSpc>
            </a:pPr>
            <a:r>
              <a:rPr lang="en-US" sz="1700"/>
              <a:t>Forced to leave Rome, goes to Bethlehem to live as a semi-hermit</a:t>
            </a:r>
          </a:p>
          <a:p>
            <a:pPr lvl="1">
              <a:lnSpc>
                <a:spcPct val="80000"/>
              </a:lnSpc>
            </a:pPr>
            <a:r>
              <a:rPr lang="en-US" sz="1700"/>
              <a:t>St. Paulina follows him and establishes a convent in Bethlehem</a:t>
            </a:r>
          </a:p>
          <a:p>
            <a:pPr>
              <a:lnSpc>
                <a:spcPct val="80000"/>
              </a:lnSpc>
            </a:pPr>
            <a:r>
              <a:rPr lang="en-US" sz="1900"/>
              <a:t>In addition to authoritative Latin translation of Bible, Jerome wrote lengthy commentaries on almost all books of Scripture; many letters; </a:t>
            </a:r>
            <a:r>
              <a:rPr lang="en-US" sz="1900" i="1"/>
              <a:t>Lives of Illustrious Men</a:t>
            </a:r>
          </a:p>
          <a:p>
            <a:pPr>
              <a:lnSpc>
                <a:spcPct val="80000"/>
              </a:lnSpc>
            </a:pPr>
            <a:r>
              <a:rPr lang="en-US" sz="1900"/>
              <a:t>Nowhere is Jerome’s prickly character more evident than in his battle with Jovinian over sex and marriage</a:t>
            </a:r>
          </a:p>
        </p:txBody>
      </p:sp>
    </p:spTree>
    <p:extLst>
      <p:ext uri="{BB962C8B-B14F-4D97-AF65-F5344CB8AC3E}">
        <p14:creationId xmlns:p14="http://schemas.microsoft.com/office/powerpoint/2010/main" val="3144861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77813"/>
            <a:ext cx="8229600" cy="636587"/>
          </a:xfrm>
        </p:spPr>
        <p:txBody>
          <a:bodyPr/>
          <a:lstStyle/>
          <a:p>
            <a:r>
              <a:rPr lang="en-US" sz="3800" b="1"/>
              <a:t>Controversy over Sex and Marriage</a:t>
            </a:r>
          </a:p>
        </p:txBody>
      </p:sp>
      <p:sp>
        <p:nvSpPr>
          <p:cNvPr id="33795" name="Rectangle 3"/>
          <p:cNvSpPr>
            <a:spLocks noGrp="1" noChangeArrowheads="1"/>
          </p:cNvSpPr>
          <p:nvPr>
            <p:ph type="body" idx="1"/>
          </p:nvPr>
        </p:nvSpPr>
        <p:spPr>
          <a:xfrm>
            <a:off x="457200" y="1371600"/>
            <a:ext cx="8229600" cy="4724400"/>
          </a:xfrm>
        </p:spPr>
        <p:txBody>
          <a:bodyPr/>
          <a:lstStyle/>
          <a:p>
            <a:pPr>
              <a:lnSpc>
                <a:spcPct val="90000"/>
              </a:lnSpc>
              <a:buFont typeface="Wingdings" pitchFamily="2" charset="2"/>
              <a:buNone/>
            </a:pPr>
            <a:endParaRPr lang="en-US" sz="2400"/>
          </a:p>
          <a:p>
            <a:pPr>
              <a:lnSpc>
                <a:spcPct val="90000"/>
              </a:lnSpc>
            </a:pPr>
            <a:r>
              <a:rPr lang="en-US" sz="2000"/>
              <a:t>Control of passions was important aspect of all philosophical schools of time, including Epicureanism</a:t>
            </a:r>
          </a:p>
          <a:p>
            <a:pPr>
              <a:lnSpc>
                <a:spcPct val="90000"/>
              </a:lnSpc>
            </a:pPr>
            <a:r>
              <a:rPr lang="en-US" sz="2000"/>
              <a:t>Manichees (like many gnostic sects) opposed to sex because part of evil, corporeal world</a:t>
            </a:r>
          </a:p>
          <a:p>
            <a:pPr>
              <a:lnSpc>
                <a:spcPct val="90000"/>
              </a:lnSpc>
            </a:pPr>
            <a:r>
              <a:rPr lang="en-US" sz="2000"/>
              <a:t>Jovinian, priest in Rome, contemporary of Jerome</a:t>
            </a:r>
          </a:p>
          <a:p>
            <a:pPr lvl="1">
              <a:lnSpc>
                <a:spcPct val="90000"/>
              </a:lnSpc>
            </a:pPr>
            <a:r>
              <a:rPr lang="en-US" sz="1900"/>
              <a:t>Virgins and married women are of same merit after Baptism if they do the same works</a:t>
            </a:r>
          </a:p>
          <a:p>
            <a:pPr lvl="1">
              <a:lnSpc>
                <a:spcPct val="90000"/>
              </a:lnSpc>
            </a:pPr>
            <a:r>
              <a:rPr lang="en-US" sz="1900"/>
              <a:t>Everyone born again in Baptism cannot be overthrown by devil</a:t>
            </a:r>
          </a:p>
          <a:p>
            <a:pPr lvl="1">
              <a:lnSpc>
                <a:spcPct val="90000"/>
              </a:lnSpc>
            </a:pPr>
            <a:r>
              <a:rPr lang="en-US" sz="1900"/>
              <a:t>No difference in abstaining from food and receiving it in thanksgiving</a:t>
            </a:r>
          </a:p>
          <a:p>
            <a:pPr lvl="1">
              <a:lnSpc>
                <a:spcPct val="90000"/>
              </a:lnSpc>
            </a:pPr>
            <a:r>
              <a:rPr lang="en-US" sz="1900"/>
              <a:t>There is one reward in heaven for all who are baptized</a:t>
            </a:r>
          </a:p>
          <a:p>
            <a:pPr>
              <a:lnSpc>
                <a:spcPct val="90000"/>
              </a:lnSpc>
            </a:pPr>
            <a:r>
              <a:rPr lang="en-US" sz="2000"/>
              <a:t>Jerome writes a refutation of Jovinian that is so anti-marriage that Jerome’s friends in Rome try to confiscate it</a:t>
            </a:r>
          </a:p>
          <a:p>
            <a:pPr>
              <a:lnSpc>
                <a:spcPct val="90000"/>
              </a:lnSpc>
            </a:pPr>
            <a:r>
              <a:rPr lang="en-US" sz="2000"/>
              <a:t>Jerome (NOT AUGUSTINE) “ The only reason to marry and have sex is to create more virgins”</a:t>
            </a:r>
          </a:p>
        </p:txBody>
      </p:sp>
    </p:spTree>
    <p:extLst>
      <p:ext uri="{BB962C8B-B14F-4D97-AF65-F5344CB8AC3E}">
        <p14:creationId xmlns:p14="http://schemas.microsoft.com/office/powerpoint/2010/main" val="19826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b="1" dirty="0"/>
              <a:t>Augustine </a:t>
            </a:r>
            <a:r>
              <a:rPr lang="en-US" b="1" dirty="0" smtClean="0"/>
              <a:t>on Sex and </a:t>
            </a:r>
            <a:r>
              <a:rPr lang="en-US" b="1" dirty="0" smtClean="0"/>
              <a:t>Marriage (</a:t>
            </a:r>
            <a:r>
              <a:rPr lang="en-US" b="1" i="1" dirty="0" smtClean="0"/>
              <a:t>De bono </a:t>
            </a:r>
            <a:r>
              <a:rPr lang="en-US" b="1" i="1" dirty="0" err="1" smtClean="0"/>
              <a:t>conjugili</a:t>
            </a:r>
            <a:r>
              <a:rPr lang="en-US" b="1" i="1" dirty="0" smtClean="0"/>
              <a:t>)</a:t>
            </a:r>
            <a:endParaRPr lang="en-US" b="1" dirty="0"/>
          </a:p>
        </p:txBody>
      </p:sp>
      <p:sp>
        <p:nvSpPr>
          <p:cNvPr id="34819" name="Rectangle 3"/>
          <p:cNvSpPr>
            <a:spLocks noGrp="1" noChangeArrowheads="1"/>
          </p:cNvSpPr>
          <p:nvPr>
            <p:ph type="body" idx="1"/>
          </p:nvPr>
        </p:nvSpPr>
        <p:spPr/>
        <p:txBody>
          <a:bodyPr/>
          <a:lstStyle/>
          <a:p>
            <a:pPr>
              <a:lnSpc>
                <a:spcPct val="90000"/>
              </a:lnSpc>
            </a:pPr>
            <a:r>
              <a:rPr lang="en-US" sz="2500" dirty="0"/>
              <a:t>Augustine wrote </a:t>
            </a:r>
            <a:r>
              <a:rPr lang="en-US" sz="2500" i="1" dirty="0"/>
              <a:t>On the Goods of Marriage</a:t>
            </a:r>
            <a:r>
              <a:rPr lang="en-US" sz="2500" dirty="0"/>
              <a:t> </a:t>
            </a:r>
            <a:r>
              <a:rPr lang="en-US" sz="2500" dirty="0" smtClean="0"/>
              <a:t>c 401 as </a:t>
            </a:r>
            <a:r>
              <a:rPr lang="en-US" sz="2500" dirty="0"/>
              <a:t>the middle way between Jerome and </a:t>
            </a:r>
            <a:r>
              <a:rPr lang="en-US" sz="2500" dirty="0" err="1"/>
              <a:t>Jovinian</a:t>
            </a:r>
            <a:endParaRPr lang="en-US" sz="2500" dirty="0"/>
          </a:p>
          <a:p>
            <a:pPr>
              <a:lnSpc>
                <a:spcPct val="90000"/>
              </a:lnSpc>
            </a:pPr>
            <a:r>
              <a:rPr lang="en-US" sz="2500" dirty="0"/>
              <a:t>While viewing virginity as the better way of life, Augustine also recognized several types of ‘goods’ in marriage:</a:t>
            </a:r>
          </a:p>
          <a:p>
            <a:pPr lvl="1">
              <a:lnSpc>
                <a:spcPct val="90000"/>
              </a:lnSpc>
            </a:pPr>
            <a:r>
              <a:rPr lang="en-US" sz="2100" dirty="0"/>
              <a:t>Procreation</a:t>
            </a:r>
          </a:p>
          <a:p>
            <a:pPr lvl="1">
              <a:lnSpc>
                <a:spcPct val="90000"/>
              </a:lnSpc>
            </a:pPr>
            <a:r>
              <a:rPr lang="en-US" sz="2100" dirty="0"/>
              <a:t>Good of fidelity</a:t>
            </a:r>
          </a:p>
          <a:p>
            <a:pPr lvl="1">
              <a:lnSpc>
                <a:spcPct val="90000"/>
              </a:lnSpc>
            </a:pPr>
            <a:r>
              <a:rPr lang="en-US" sz="2100" dirty="0"/>
              <a:t>Sacrament</a:t>
            </a:r>
          </a:p>
          <a:p>
            <a:pPr>
              <a:lnSpc>
                <a:spcPct val="90000"/>
              </a:lnSpc>
            </a:pPr>
            <a:r>
              <a:rPr lang="en-US" sz="2500" dirty="0"/>
              <a:t>Sexual lust is a result of Fall</a:t>
            </a:r>
          </a:p>
          <a:p>
            <a:pPr>
              <a:lnSpc>
                <a:spcPct val="90000"/>
              </a:lnSpc>
            </a:pPr>
            <a:r>
              <a:rPr lang="en-US" sz="2500" dirty="0"/>
              <a:t>Sin of Adam and Eve infected human nature</a:t>
            </a:r>
          </a:p>
          <a:p>
            <a:pPr>
              <a:lnSpc>
                <a:spcPct val="90000"/>
              </a:lnSpc>
            </a:pPr>
            <a:r>
              <a:rPr lang="en-US" sz="2500" dirty="0"/>
              <a:t>Set stage for </a:t>
            </a:r>
            <a:r>
              <a:rPr lang="en-US" sz="2500" dirty="0" err="1"/>
              <a:t>Pelagian</a:t>
            </a:r>
            <a:r>
              <a:rPr lang="en-US" sz="2500" dirty="0"/>
              <a:t> controversy</a:t>
            </a:r>
            <a:endParaRPr lang="en-US" sz="2600" dirty="0"/>
          </a:p>
        </p:txBody>
      </p:sp>
    </p:spTree>
    <p:extLst>
      <p:ext uri="{BB962C8B-B14F-4D97-AF65-F5344CB8AC3E}">
        <p14:creationId xmlns:p14="http://schemas.microsoft.com/office/powerpoint/2010/main" val="1865280167"/>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3464</TotalTime>
  <Words>2770</Words>
  <Application>Microsoft Office PowerPoint</Application>
  <PresentationFormat>On-screen Show (4:3)</PresentationFormat>
  <Paragraphs>192</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Edge</vt:lpstr>
      <vt:lpstr>Lecture 24: Augustine After Confessions</vt:lpstr>
      <vt:lpstr>Outline</vt:lpstr>
      <vt:lpstr>On Free Will (De libero arbitrio)(388-395) Book I</vt:lpstr>
      <vt:lpstr>On Free Will Book II</vt:lpstr>
      <vt:lpstr>On Free Will Book III</vt:lpstr>
      <vt:lpstr>Book III (cont.)</vt:lpstr>
      <vt:lpstr>Jerome (347-419) “What Jerome is ignorant of, no man has ever known” St. Augustine</vt:lpstr>
      <vt:lpstr>Controversy over Sex and Marriage</vt:lpstr>
      <vt:lpstr>Augustine on Sex and Marriage (De bono conjugili)</vt:lpstr>
      <vt:lpstr>Fall of Rome </vt:lpstr>
      <vt:lpstr>City of God (De civitate Dei)</vt:lpstr>
      <vt:lpstr>Some key points in City of God XIV.26</vt:lpstr>
      <vt:lpstr>Pelagian Controversy: Introduction</vt:lpstr>
      <vt:lpstr>Pelagian Controversy: Issues</vt:lpstr>
      <vt:lpstr>Pelagian Controversy: Issues (cont.)</vt:lpstr>
      <vt:lpstr>Battle with Julian of Eclanum</vt:lpstr>
      <vt:lpstr>Augustine’s Response</vt:lpstr>
      <vt:lpstr>Examples from Confessions</vt:lpstr>
      <vt:lpstr>On Free Choice of Will Reconsiderations</vt:lpstr>
      <vt:lpstr>Legacy of Pelagian Controversy</vt:lpstr>
      <vt:lpstr>Issue is (and will always be) active</vt:lpstr>
      <vt:lpstr>Most recent example: International Theological Commission Statement on Infant Baptism</vt:lpstr>
    </vt:vector>
  </TitlesOfParts>
  <Company>self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16: Introduction to Augustine</dc:title>
  <dc:creator>ann orlando</dc:creator>
  <cp:lastModifiedBy>AOrlando</cp:lastModifiedBy>
  <cp:revision>131</cp:revision>
  <cp:lastPrinted>2019-11-21T11:33:40Z</cp:lastPrinted>
  <dcterms:created xsi:type="dcterms:W3CDTF">2005-08-29T09:50:12Z</dcterms:created>
  <dcterms:modified xsi:type="dcterms:W3CDTF">2019-11-21T11:54:20Z</dcterms:modified>
</cp:coreProperties>
</file>