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5"/>
  </p:notesMasterIdLst>
  <p:sldIdLst>
    <p:sldId id="256" r:id="rId2"/>
    <p:sldId id="257" r:id="rId3"/>
    <p:sldId id="276" r:id="rId4"/>
    <p:sldId id="263" r:id="rId5"/>
    <p:sldId id="277" r:id="rId6"/>
    <p:sldId id="278" r:id="rId7"/>
    <p:sldId id="281" r:id="rId8"/>
    <p:sldId id="260" r:id="rId9"/>
    <p:sldId id="261" r:id="rId10"/>
    <p:sldId id="279" r:id="rId11"/>
    <p:sldId id="265" r:id="rId12"/>
    <p:sldId id="268" r:id="rId13"/>
    <p:sldId id="274" r:id="rId14"/>
    <p:sldId id="266" r:id="rId15"/>
    <p:sldId id="259" r:id="rId16"/>
    <p:sldId id="280" r:id="rId17"/>
    <p:sldId id="267" r:id="rId18"/>
    <p:sldId id="269" r:id="rId19"/>
    <p:sldId id="270" r:id="rId20"/>
    <p:sldId id="271" r:id="rId21"/>
    <p:sldId id="272" r:id="rId22"/>
    <p:sldId id="273" r:id="rId23"/>
    <p:sldId id="275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5888250-AC97-48CB-9521-506E4D3E283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9813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361391-6C08-48C3-966E-DB9F4E7E5095}" type="slidenum">
              <a:rPr lang="en-US"/>
              <a:pPr/>
              <a:t>4</a:t>
            </a:fld>
            <a:endParaRPr 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Mark Timeline</a:t>
            </a:r>
          </a:p>
          <a:p>
            <a:endParaRPr lang="en-US" dirty="0"/>
          </a:p>
          <a:p>
            <a:r>
              <a:rPr lang="en-US" dirty="0"/>
              <a:t>Future point: Luther and Papal Rome as whore of Babylon in 16</a:t>
            </a:r>
            <a:r>
              <a:rPr lang="en-US" baseline="30000" dirty="0"/>
              <a:t>th</a:t>
            </a:r>
            <a:r>
              <a:rPr lang="en-US" dirty="0"/>
              <a:t> C</a:t>
            </a:r>
          </a:p>
          <a:p>
            <a:endParaRPr lang="en-US" dirty="0"/>
          </a:p>
          <a:p>
            <a:r>
              <a:rPr lang="en-US" dirty="0"/>
              <a:t>Celia </a:t>
            </a:r>
            <a:r>
              <a:rPr lang="en-US" dirty="0" err="1"/>
              <a:t>Sirois</a:t>
            </a:r>
            <a:r>
              <a:rPr lang="en-US" dirty="0"/>
              <a:t> and OT class will much, much more to say about this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94206A-F1E8-42C8-A0F4-2AE61BD72C4F}" type="slidenum">
              <a:rPr lang="en-US"/>
              <a:pPr/>
              <a:t>5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Mark Timeline</a:t>
            </a:r>
          </a:p>
          <a:p>
            <a:endParaRPr lang="en-US" dirty="0"/>
          </a:p>
          <a:p>
            <a:r>
              <a:rPr lang="en-US" dirty="0"/>
              <a:t>This is why NT was written in GREEK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ED5B46-F51D-4992-B17A-26A758F553DF}" type="slidenum">
              <a:rPr lang="en-US"/>
              <a:pPr/>
              <a:t>11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Importance of Septuagint; used by NT authors</a:t>
            </a:r>
          </a:p>
          <a:p>
            <a:r>
              <a:rPr lang="en-US" dirty="0"/>
              <a:t>Show map where is Alexandria and Antioch</a:t>
            </a:r>
          </a:p>
          <a:p>
            <a:r>
              <a:rPr lang="en-US" dirty="0"/>
              <a:t>Map of Jewish diaspora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36597F-33D2-4F30-9D3E-39D086420ACF}" type="slidenum">
              <a:rPr lang="en-US"/>
              <a:pPr/>
              <a:t>14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09BAA-833E-4037-81A7-E369AB974018}" type="slidenum">
              <a:rPr lang="en-US"/>
              <a:pPr/>
              <a:t>16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Lecture 2: Didache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BE88216-018B-4E5F-912D-50C3C752E22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151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 2: Didache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6B4982-82EE-4946-BC5F-4E1951C592C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 2: Didache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4C562A-E2AC-4CF3-BF12-BBFF0D85596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 2: Didache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EBAC6C-1A91-447E-93D4-17F2D9A0D3C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 2: Didache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EA6449-7BE0-4115-93EF-67AEDD27FB2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 2: Didache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6D0CB6-F88F-4B87-9BC2-6C369106345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 2: Didache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DEF1A0-A76E-4DCB-AE63-9B77738B6D1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 2: Didache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35E0A1-CA33-4072-881A-20AC1F04C3B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 2: Didache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63C183-2750-4CB0-826F-337AB0AA556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 2: Didache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E3575A-C7DB-4E61-B4FE-59D413E9959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 2: Didache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83B849-3840-4855-92AF-4CAECFDBC39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r>
              <a:rPr lang="en-US" altLang="en-US"/>
              <a:t>Lecture 2: Didache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6CC8A7E7-1225-4906-9174-8A5C2DF7B66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7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blestudytools.com/history/flavius-josephu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unrv.com/province-large.php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/>
              <a:t>Lecture 2: Didache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51CC1534-7820-4EFB-BA3C-5E8F336ADF33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HT 501: Lecture 2</a:t>
            </a:r>
            <a:br>
              <a:rPr lang="en-US" dirty="0"/>
            </a:br>
            <a:r>
              <a:rPr lang="en-US" i="1" dirty="0"/>
              <a:t>The </a:t>
            </a:r>
            <a:r>
              <a:rPr lang="en-US" i="1"/>
              <a:t>Didache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5</a:t>
            </a:r>
            <a:r>
              <a:rPr lang="en-US" dirty="0" smtClean="0"/>
              <a:t> </a:t>
            </a:r>
            <a:r>
              <a:rPr lang="en-US" dirty="0"/>
              <a:t>September </a:t>
            </a:r>
            <a:r>
              <a:rPr lang="en-US" dirty="0" smtClean="0"/>
              <a:t>2019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Herod the Great (73 to 4 BC)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400" dirty="0"/>
              <a:t>His father, Antipater, was placed in power by Romans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Herod grew up (‘hostage’) in Rome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Friend with both Octavian and Antony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On his Father’s death, Herod becomes client </a:t>
            </a:r>
            <a:r>
              <a:rPr lang="en-US" sz="2400" dirty="0"/>
              <a:t>king of Romans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Exerts great power in Palestine, including massive building projects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Second Temple precinct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Cities of Caesarea and Tiberius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Palaces in Jerusalem, Masada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When he dies, Romans divide his kingdom among his sons with a Roman administrator</a:t>
            </a:r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6618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2: Didache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1F61F-CAD3-471C-B269-49A2AD0EEFE9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b="1" dirty="0"/>
              <a:t>Judaism(s) During Jesus’ Lifetime</a:t>
            </a:r>
            <a:br>
              <a:rPr lang="en-US" sz="3800" b="1" dirty="0"/>
            </a:br>
            <a:r>
              <a:rPr lang="en-US" sz="3800" b="1" dirty="0"/>
              <a:t>Near </a:t>
            </a:r>
            <a:r>
              <a:rPr lang="en-US" sz="3800" b="1" dirty="0" smtClean="0"/>
              <a:t>End </a:t>
            </a:r>
            <a:r>
              <a:rPr lang="en-US" sz="3800" b="1" dirty="0"/>
              <a:t>of Second Temple Judaism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1800"/>
              <a:t>Before and during Jesus’ life there were many types of Judaism in Palestine (Josephus describes this):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Pharisees: upholders of the Law (Torah)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Sadducees: from aristocracy and high priests, did not believe in resurrection of dead; closely associated with Temple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Essenes: disgusted with impurities in Temple; left for desert ; Dead Sea Scrolls usually associated with them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Zealots: ‘terrorists’ against Roman occupation</a:t>
            </a:r>
          </a:p>
          <a:p>
            <a:pPr>
              <a:lnSpc>
                <a:spcPct val="90000"/>
              </a:lnSpc>
            </a:pPr>
            <a:r>
              <a:rPr lang="en-US" sz="1800"/>
              <a:t>Diaspora Jews not living in Palestine but scattered around Mediterranean; 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Then, as now, more Jews living outside of Palestine (Israel) than in it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Greek Jews (Hellenists in Acts of Apostles); Septuagint (LXX) Greek translation of Bible c. 200 BC in Alexandria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Jews in Mesopotamia who did not return after the exile in 6</a:t>
            </a:r>
            <a:r>
              <a:rPr lang="en-US" sz="1800" baseline="30000"/>
              <a:t>th</a:t>
            </a:r>
            <a:r>
              <a:rPr lang="en-US" sz="1800"/>
              <a:t> C BC, but flourished under Persian rule; Scripture did not include any late Second Temple Greek works (e.g., Maccabees, Sirach, Wisdom)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2: Didache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A926D-08F0-4579-9D5C-E4000E600844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Map of First Century Jewish Communities in Roman Provinces: </a:t>
            </a:r>
            <a:br>
              <a:rPr lang="en-US" sz="3800"/>
            </a:br>
            <a:r>
              <a:rPr lang="en-US" sz="2600"/>
              <a:t>darkwing.uoregon.edu/~atlas/europe/static/map11.html</a:t>
            </a:r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997325"/>
          </a:xfrm>
        </p:spPr>
        <p:txBody>
          <a:bodyPr/>
          <a:lstStyle/>
          <a:p>
            <a:endParaRPr lang="en-US"/>
          </a:p>
        </p:txBody>
      </p:sp>
      <p:pic>
        <p:nvPicPr>
          <p:cNvPr id="34823" name="Picture 7" descr="map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2514600"/>
            <a:ext cx="4800600" cy="36131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2: Didache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832A0-9920-4A5D-8D7F-9B3650897FC8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Philo and Josephus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/>
              <a:t>Philo (20 BC – 50 AD), contemporary of Jesus and Apostles,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Leader of Jewish community in Alexandria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Wrote many, many philosophical treatises, apologies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Tried to create a bridge between Judaism and Greek philosophy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Key was using allegory to interpret Scripture (LXX)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Huge influence on early Christians theologians in Alexandria</a:t>
            </a:r>
          </a:p>
          <a:p>
            <a:pPr>
              <a:lnSpc>
                <a:spcPct val="90000"/>
              </a:lnSpc>
            </a:pPr>
            <a:r>
              <a:rPr lang="en-US" sz="2100"/>
              <a:t>Josephus (37-101 AD)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Fought against Rome in First Jewish War, but defected during the War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Tried unsuccessfully to convince Jews to surrender to Romans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Became a client of Titus; wrote a history of Jewish people (</a:t>
            </a:r>
            <a:r>
              <a:rPr lang="en-US" sz="2000" i="1"/>
              <a:t>Antiquities</a:t>
            </a:r>
            <a:r>
              <a:rPr lang="en-US" sz="2000"/>
              <a:t>) and a history of the War </a:t>
            </a:r>
          </a:p>
          <a:p>
            <a:pPr>
              <a:lnSpc>
                <a:spcPct val="90000"/>
              </a:lnSpc>
            </a:pPr>
            <a:endParaRPr lang="en-US" sz="21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2: Didache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B72D8-0BBC-4DFB-B77C-4C603E67B9B1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3800" b="1"/>
              <a:t>Development of Rabbinic Judaism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534400" cy="46783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100" dirty="0"/>
              <a:t>During the First War with Rome 66-73 AD, the Sadducees, Essenes and Zealots were destroyed</a:t>
            </a:r>
          </a:p>
          <a:p>
            <a:pPr>
              <a:lnSpc>
                <a:spcPct val="80000"/>
              </a:lnSpc>
            </a:pPr>
            <a:r>
              <a:rPr lang="en-US" sz="2100" dirty="0"/>
              <a:t>In 117 AD the Emperor </a:t>
            </a:r>
            <a:r>
              <a:rPr lang="en-US" sz="2100" dirty="0" smtClean="0"/>
              <a:t>Hadrian </a:t>
            </a:r>
            <a:r>
              <a:rPr lang="en-US" sz="2100" dirty="0"/>
              <a:t>destroyed the Hellenistic Jewish community in Alexandria; </a:t>
            </a:r>
          </a:p>
          <a:p>
            <a:pPr>
              <a:lnSpc>
                <a:spcPct val="80000"/>
              </a:lnSpc>
            </a:pPr>
            <a:r>
              <a:rPr lang="en-US" sz="2100" dirty="0" smtClean="0"/>
              <a:t>Second </a:t>
            </a:r>
            <a:r>
              <a:rPr lang="en-US" sz="2100" dirty="0"/>
              <a:t>Palestinian War, Bar </a:t>
            </a:r>
            <a:r>
              <a:rPr lang="en-US" sz="2100" dirty="0" err="1"/>
              <a:t>Kochba</a:t>
            </a:r>
            <a:r>
              <a:rPr lang="en-US" sz="2100" dirty="0"/>
              <a:t> rebellion, 132-135; after this war, Romans did not allow Jews into Jerusalem; </a:t>
            </a:r>
          </a:p>
          <a:p>
            <a:pPr lvl="1">
              <a:lnSpc>
                <a:spcPct val="80000"/>
              </a:lnSpc>
            </a:pPr>
            <a:r>
              <a:rPr lang="en-US" sz="1900" dirty="0"/>
              <a:t>This was enforced until Julian the Apostate, Emperor 361-363</a:t>
            </a:r>
          </a:p>
          <a:p>
            <a:pPr>
              <a:lnSpc>
                <a:spcPct val="80000"/>
              </a:lnSpc>
            </a:pPr>
            <a:r>
              <a:rPr lang="en-US" sz="2100" dirty="0"/>
              <a:t>The Pharisees were the group out of which rabbinic Judaism grew in the 2</a:t>
            </a:r>
            <a:r>
              <a:rPr lang="en-US" sz="2100" baseline="30000" dirty="0"/>
              <a:t>nd</a:t>
            </a:r>
            <a:r>
              <a:rPr lang="en-US" sz="2100" dirty="0"/>
              <a:t> and 3</a:t>
            </a:r>
            <a:r>
              <a:rPr lang="en-US" sz="2100" baseline="30000" dirty="0"/>
              <a:t>rd</a:t>
            </a:r>
            <a:r>
              <a:rPr lang="en-US" sz="2100" dirty="0"/>
              <a:t> C AD.  </a:t>
            </a:r>
            <a:endParaRPr lang="en-US" sz="2100" dirty="0" smtClean="0"/>
          </a:p>
          <a:p>
            <a:pPr lvl="1">
              <a:lnSpc>
                <a:spcPct val="80000"/>
              </a:lnSpc>
            </a:pPr>
            <a:r>
              <a:rPr lang="en-US" sz="1700" dirty="0" smtClean="0"/>
              <a:t>They </a:t>
            </a:r>
            <a:r>
              <a:rPr lang="en-US" sz="1700" dirty="0"/>
              <a:t>reestablished contact with the Mesopotamian Jews and their theology</a:t>
            </a:r>
            <a:r>
              <a:rPr lang="en-US" sz="1700" dirty="0" smtClean="0"/>
              <a:t>;</a:t>
            </a:r>
          </a:p>
          <a:p>
            <a:pPr lvl="1">
              <a:lnSpc>
                <a:spcPct val="80000"/>
              </a:lnSpc>
            </a:pPr>
            <a:r>
              <a:rPr lang="en-US" sz="1700" dirty="0" smtClean="0"/>
              <a:t>Rejected </a:t>
            </a:r>
            <a:r>
              <a:rPr lang="en-US" sz="1700" dirty="0"/>
              <a:t>use of Greek philosophy and parts of the OT written in Greek, not Hebrew</a:t>
            </a:r>
          </a:p>
          <a:p>
            <a:pPr>
              <a:lnSpc>
                <a:spcPct val="80000"/>
              </a:lnSpc>
            </a:pPr>
            <a:r>
              <a:rPr lang="en-US" sz="2100" dirty="0"/>
              <a:t>Hellenistic (Greek) Jewish theology was taken over, preserved and used by early Christian theologians, especially in Alexandria; but rejected by rabbinic </a:t>
            </a:r>
            <a:r>
              <a:rPr lang="en-US" sz="2100" dirty="0" smtClean="0"/>
              <a:t>Judaism</a:t>
            </a:r>
          </a:p>
          <a:p>
            <a:pPr marL="342900" lvl="1" indent="-342900">
              <a:lnSpc>
                <a:spcPct val="80000"/>
              </a:lnSpc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1900" dirty="0"/>
              <a:t>During the Second Century the Greek (or Hellenistic) Jews seemingly either converted to Christianity or rabbinic </a:t>
            </a:r>
            <a:r>
              <a:rPr lang="en-US" sz="1900" dirty="0" smtClean="0"/>
              <a:t>Judaism</a:t>
            </a:r>
            <a:endParaRPr lang="en-US" sz="1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2: Didache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11A39-4989-492F-B8A5-5926A16BD27C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Early Christianity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Acts of the Apostles tells the story of spread of Christianity around Roman Empire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Christianity is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 Primarily urban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Greek speaking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From many socials classes, but associated with </a:t>
            </a:r>
            <a:r>
              <a:rPr lang="en-US" sz="2200" dirty="0" smtClean="0"/>
              <a:t>Hellenistic Jewish </a:t>
            </a:r>
            <a:r>
              <a:rPr lang="en-US" sz="2200" dirty="0"/>
              <a:t>communities</a:t>
            </a:r>
          </a:p>
          <a:p>
            <a:pPr>
              <a:lnSpc>
                <a:spcPct val="90000"/>
              </a:lnSpc>
            </a:pPr>
            <a:r>
              <a:rPr lang="en-US" sz="2600" dirty="0" smtClean="0"/>
              <a:t>Distinction </a:t>
            </a:r>
            <a:r>
              <a:rPr lang="en-US" sz="2600" dirty="0"/>
              <a:t>between some forms of early Christianity and Judaism were not clear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Both Christianity and rabbinic Judaism are establishing themselves and evangelizing at the same time </a:t>
            </a:r>
            <a:r>
              <a:rPr lang="en-US" sz="2200" dirty="0" smtClean="0"/>
              <a:t>as the genuine heirs </a:t>
            </a:r>
            <a:r>
              <a:rPr lang="en-US" sz="2200" dirty="0"/>
              <a:t>to Second Temple Judaism(s)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Luke: History of Church in </a:t>
            </a:r>
            <a:br>
              <a:rPr lang="en-US" sz="4000"/>
            </a:br>
            <a:r>
              <a:rPr lang="en-US" sz="4000"/>
              <a:t>New Testament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800" dirty="0"/>
              <a:t>Paul’s disciple, Luke, writes an ‘ordered account’ in two Books, the Gospel and Acts of the Apostles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Written in an ancient historical style; 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Some </a:t>
            </a:r>
            <a:r>
              <a:rPr lang="en-US" sz="2000" dirty="0" smtClean="0"/>
              <a:t>important </a:t>
            </a:r>
            <a:r>
              <a:rPr lang="en-US" sz="2000" dirty="0"/>
              <a:t>historical references in Luke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Note references to Herod the Great and Augustus; Luke 1 and 2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Prophesy of destruction of Temple; Luke 19:41-44, 21:20-24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Jesus condemned for political insurrection; Luke 23:1-4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Some </a:t>
            </a:r>
            <a:r>
              <a:rPr lang="en-US" sz="2000" dirty="0" smtClean="0"/>
              <a:t>important </a:t>
            </a:r>
            <a:r>
              <a:rPr lang="en-US" sz="2000" dirty="0"/>
              <a:t>historical references in Acts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Pentecost, the ‘birthday of Church;’ Acts 2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Reference to St. Stephen and the Hellenists; Acts 6-7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Council of Jerusalem in which Paul’s position that Gentiles do not need to convert to Judaism is affirmed; Acts 15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Paul arguing with Athenian philosophers; Acts 17:16-33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Story of how the Church was spread by Paul’s missionary activity to the ends of the earth (i.e., Rome)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519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2: Didache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B14AD-B503-416F-B477-8E5F0105F658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229600" cy="1143000"/>
          </a:xfrm>
        </p:spPr>
        <p:txBody>
          <a:bodyPr/>
          <a:lstStyle/>
          <a:p>
            <a:r>
              <a:rPr lang="en-US" sz="3800" b="1" dirty="0" smtClean="0"/>
              <a:t>Christianity at End </a:t>
            </a:r>
            <a:r>
              <a:rPr lang="en-US" sz="3800" b="1" dirty="0"/>
              <a:t>of First Century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100" dirty="0"/>
              <a:t>Christianity spread through missionary activities to urban centers, especially with large Diaspora Jewish populations</a:t>
            </a:r>
          </a:p>
          <a:p>
            <a:pPr>
              <a:lnSpc>
                <a:spcPct val="80000"/>
              </a:lnSpc>
            </a:pPr>
            <a:r>
              <a:rPr lang="en-US" sz="2100" dirty="0"/>
              <a:t>Remember, when Paul writes Romans, he is writing to a predominantly </a:t>
            </a:r>
            <a:r>
              <a:rPr lang="en-US" sz="2100" dirty="0" smtClean="0"/>
              <a:t>Hellenistic Jewish </a:t>
            </a:r>
            <a:r>
              <a:rPr lang="en-US" sz="2100" dirty="0"/>
              <a:t>Christian community that he did not found; he writes to introduce himself and his theology to Christians already in Roman</a:t>
            </a:r>
          </a:p>
          <a:p>
            <a:pPr>
              <a:lnSpc>
                <a:spcPct val="80000"/>
              </a:lnSpc>
            </a:pPr>
            <a:r>
              <a:rPr lang="en-US" sz="2100" dirty="0"/>
              <a:t>Christianity appeared to most outsiders (and some who considered themselves Christian) like another form of Judaism</a:t>
            </a:r>
          </a:p>
          <a:p>
            <a:pPr>
              <a:lnSpc>
                <a:spcPct val="80000"/>
              </a:lnSpc>
            </a:pPr>
            <a:r>
              <a:rPr lang="en-US" sz="2100" dirty="0"/>
              <a:t>Nero used Christians as scapegoats for fire in 64 AD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Jewish Christian community was </a:t>
            </a:r>
            <a:r>
              <a:rPr lang="en-US" sz="2000" dirty="0" smtClean="0"/>
              <a:t>small and in conflict with larger non-Christian Jewish community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Execution of Peter and Paul probably took place during this time</a:t>
            </a:r>
          </a:p>
          <a:p>
            <a:pPr>
              <a:lnSpc>
                <a:spcPct val="80000"/>
              </a:lnSpc>
            </a:pPr>
            <a:r>
              <a:rPr lang="en-US" sz="2100" dirty="0"/>
              <a:t>Rome quickly became the ‘capital’ city of Christianity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Place where Peter and Paul died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Capital of Empire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“No one” left in Jerusalem after second Roman-Jewish war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2: Didache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051BC-8CB7-45C8-8543-2B8019270427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Historical Context of </a:t>
            </a:r>
            <a:r>
              <a:rPr lang="en-US" i="1"/>
              <a:t>Didache</a:t>
            </a: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600"/>
              <a:t>Probably associated with an early Christian community in Syria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Some scholars place it near Alexandria</a:t>
            </a:r>
          </a:p>
          <a:p>
            <a:pPr>
              <a:lnSpc>
                <a:spcPct val="80000"/>
              </a:lnSpc>
            </a:pPr>
            <a:r>
              <a:rPr lang="en-US" sz="2600"/>
              <a:t>May be associated with same community as Gospel of Matthew</a:t>
            </a:r>
          </a:p>
          <a:p>
            <a:pPr>
              <a:lnSpc>
                <a:spcPct val="80000"/>
              </a:lnSpc>
            </a:pPr>
            <a:r>
              <a:rPr lang="en-US" sz="2600"/>
              <a:t>Community with deep Jewish roots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Conflict between early Christians and early Rabbinic Judaism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Which is the ‘proper Judaism’</a:t>
            </a:r>
          </a:p>
          <a:p>
            <a:pPr>
              <a:lnSpc>
                <a:spcPct val="80000"/>
              </a:lnSpc>
            </a:pPr>
            <a:r>
              <a:rPr lang="en-US" sz="2600"/>
              <a:t>Probably written around 100 AD (80 to 120)</a:t>
            </a:r>
          </a:p>
          <a:p>
            <a:pPr>
              <a:lnSpc>
                <a:spcPct val="80000"/>
              </a:lnSpc>
            </a:pPr>
            <a:r>
              <a:rPr lang="en-US" sz="2600"/>
              <a:t>Written as a ‘handbook’ for community</a:t>
            </a:r>
          </a:p>
          <a:p>
            <a:pPr>
              <a:lnSpc>
                <a:spcPct val="80000"/>
              </a:lnSpc>
            </a:pPr>
            <a:r>
              <a:rPr lang="en-US" sz="2600"/>
              <a:t>Unknown author, written in Greek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2: Didache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9771-DF58-40BD-8087-965796C46F04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Background to </a:t>
            </a:r>
            <a:r>
              <a:rPr lang="en-US" i="1"/>
              <a:t>Didache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Manuscript discovered in monastery in Istanbul in 1873 by Archbishop </a:t>
            </a:r>
            <a:r>
              <a:rPr lang="en-US" sz="2400" dirty="0" err="1" smtClean="0"/>
              <a:t>Bryennios</a:t>
            </a:r>
            <a:endParaRPr lang="en-US" sz="2400" dirty="0" smtClean="0"/>
          </a:p>
          <a:p>
            <a:pPr lvl="1"/>
            <a:r>
              <a:rPr lang="en-US" sz="2000" dirty="0" smtClean="0"/>
              <a:t>11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 manuscript</a:t>
            </a:r>
          </a:p>
          <a:p>
            <a:pPr lvl="1"/>
            <a:r>
              <a:rPr lang="en-US" sz="2000" dirty="0" smtClean="0"/>
              <a:t>Included </a:t>
            </a:r>
            <a:r>
              <a:rPr lang="en-US" sz="2000" dirty="0" err="1" smtClean="0"/>
              <a:t>Clement’s</a:t>
            </a:r>
            <a:r>
              <a:rPr lang="en-US" sz="2000" dirty="0" smtClean="0"/>
              <a:t> </a:t>
            </a:r>
            <a:r>
              <a:rPr lang="en-US" sz="2000" i="1" dirty="0" smtClean="0"/>
              <a:t>Letter</a:t>
            </a:r>
            <a:endParaRPr lang="en-US" sz="2000" i="1" dirty="0"/>
          </a:p>
          <a:p>
            <a:r>
              <a:rPr lang="en-US" sz="2400" dirty="0"/>
              <a:t>But that such a document had existed was well known</a:t>
            </a:r>
          </a:p>
          <a:p>
            <a:pPr lvl="1"/>
            <a:r>
              <a:rPr lang="en-US" sz="2000" dirty="0" err="1" smtClean="0"/>
              <a:t>Sts</a:t>
            </a:r>
            <a:r>
              <a:rPr lang="en-US" sz="2000" dirty="0" smtClean="0"/>
              <a:t>. Athanasius, Augustine </a:t>
            </a:r>
            <a:r>
              <a:rPr lang="en-US" sz="2000" dirty="0"/>
              <a:t>and others in 4</a:t>
            </a:r>
            <a:r>
              <a:rPr lang="en-US" sz="2000" baseline="30000" dirty="0"/>
              <a:t>th</a:t>
            </a:r>
            <a:r>
              <a:rPr lang="en-US" sz="2000" dirty="0"/>
              <a:t> Century refer to it</a:t>
            </a:r>
          </a:p>
          <a:p>
            <a:pPr lvl="1"/>
            <a:r>
              <a:rPr lang="en-US" sz="2000" dirty="0"/>
              <a:t>Honored in Patristic period as important teaching</a:t>
            </a:r>
          </a:p>
          <a:p>
            <a:pPr lvl="1"/>
            <a:r>
              <a:rPr lang="en-US" sz="2000" dirty="0"/>
              <a:t>Referred to as the Teaching of the </a:t>
            </a:r>
            <a:r>
              <a:rPr lang="en-US" sz="2000" dirty="0" smtClean="0"/>
              <a:t>Twelve</a:t>
            </a:r>
          </a:p>
          <a:p>
            <a:r>
              <a:rPr lang="en-US" sz="2400" dirty="0" smtClean="0"/>
              <a:t>Manuscript did not seem to be available in Medieval Europe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2: Didache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091D8-BE48-4963-B682-5D1CAB120CA8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Historical Context of Early Christianity</a:t>
            </a:r>
          </a:p>
          <a:p>
            <a:r>
              <a:rPr lang="en-US"/>
              <a:t>Second Temple Judaism(s)</a:t>
            </a:r>
          </a:p>
          <a:p>
            <a:r>
              <a:rPr lang="en-US"/>
              <a:t>Roman-Jewish Wars</a:t>
            </a:r>
          </a:p>
          <a:p>
            <a:r>
              <a:rPr lang="en-US"/>
              <a:t>Development of Rabbinic Judaism</a:t>
            </a:r>
          </a:p>
          <a:p>
            <a:r>
              <a:rPr lang="en-US"/>
              <a:t>Early Christianity in a Jewish Context</a:t>
            </a:r>
          </a:p>
          <a:p>
            <a:r>
              <a:rPr lang="en-US"/>
              <a:t>Background of </a:t>
            </a:r>
            <a:r>
              <a:rPr lang="en-US" i="1"/>
              <a:t>Didache</a:t>
            </a:r>
          </a:p>
          <a:p>
            <a:r>
              <a:rPr lang="en-US"/>
              <a:t>Structure</a:t>
            </a:r>
          </a:p>
          <a:p>
            <a:r>
              <a:rPr lang="en-US"/>
              <a:t>Themes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2: Didache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50E22-7685-4D45-AD85-3867EC15D4A0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Structure of the </a:t>
            </a:r>
            <a:r>
              <a:rPr lang="en-US" i="1"/>
              <a:t>Didache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/>
              <a:t>Moral Instruction (perhaps for catechumens)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Sections 1.1 – 6.3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Two ways;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Two versions of ‘golden rule’</a:t>
            </a:r>
          </a:p>
          <a:p>
            <a:pPr>
              <a:lnSpc>
                <a:spcPct val="90000"/>
              </a:lnSpc>
            </a:pPr>
            <a:r>
              <a:rPr lang="en-US" sz="2100" dirty="0" smtClean="0"/>
              <a:t>Liturgical Instructions </a:t>
            </a:r>
            <a:endParaRPr lang="en-US" sz="21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Sections 7.1-10.7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Baptism, Prayer and Fasting, Eucharist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Church Order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Sections 11.1-15.4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Apostles, prophets, bishops, deacons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Eschatology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Section 16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Apocalypse, Parousia, Judgment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2: Didache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47B8-7805-4668-BADA-598F22D8E229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Examples of ‘Palestinian Jewish Flavor’ in the </a:t>
            </a:r>
            <a:r>
              <a:rPr lang="en-US" sz="3800" i="1"/>
              <a:t>Didache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Two ways in morality rather than virtue</a:t>
            </a:r>
          </a:p>
          <a:p>
            <a:pPr lvl="1">
              <a:lnSpc>
                <a:spcPct val="90000"/>
              </a:lnSpc>
            </a:pPr>
            <a:r>
              <a:rPr lang="en-US"/>
              <a:t>Two ways very Biblical see Psalm 1:1</a:t>
            </a:r>
          </a:p>
          <a:p>
            <a:pPr lvl="1">
              <a:lnSpc>
                <a:spcPct val="90000"/>
              </a:lnSpc>
            </a:pPr>
            <a:r>
              <a:rPr lang="en-US"/>
              <a:t>Virtue is a Greek philosophical concept; ‘virtue’ is not a Biblical word (read 1 Cor 13 very carefully)</a:t>
            </a:r>
          </a:p>
          <a:p>
            <a:pPr lvl="1">
              <a:lnSpc>
                <a:spcPct val="90000"/>
              </a:lnSpc>
            </a:pPr>
            <a:r>
              <a:rPr lang="en-US"/>
              <a:t>On the other hand, Virtue is very important in Philo, Greek Diaspora Jews</a:t>
            </a:r>
          </a:p>
          <a:p>
            <a:pPr>
              <a:lnSpc>
                <a:spcPct val="90000"/>
              </a:lnSpc>
            </a:pPr>
            <a:r>
              <a:rPr lang="en-US"/>
              <a:t>Eucharistic prayer</a:t>
            </a:r>
          </a:p>
          <a:p>
            <a:pPr lvl="1">
              <a:lnSpc>
                <a:spcPct val="90000"/>
              </a:lnSpc>
            </a:pPr>
            <a:r>
              <a:rPr lang="en-US"/>
              <a:t>Reminiscent of Jewish thanksgiving prayers at meals</a:t>
            </a:r>
          </a:p>
          <a:p>
            <a:pPr lvl="1">
              <a:lnSpc>
                <a:spcPct val="90000"/>
              </a:lnSpc>
            </a:pPr>
            <a:r>
              <a:rPr lang="en-US"/>
              <a:t>No prayer of Institution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2: Didache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9601A-0092-4936-9202-8225EE4957C7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i="1"/>
              <a:t>Didache</a:t>
            </a:r>
            <a:r>
              <a:rPr lang="en-US" sz="3800"/>
              <a:t> Examples of Christian and Jewish Communities in Conflict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Baptism in name of Father, Son, Holy Spirit</a:t>
            </a:r>
          </a:p>
          <a:p>
            <a:r>
              <a:rPr lang="en-US"/>
              <a:t>Do not eat meat sacrificed to idols, otherwise no food prohibitions (Council of Jerusalem)</a:t>
            </a:r>
          </a:p>
          <a:p>
            <a:r>
              <a:rPr lang="en-US"/>
              <a:t>Do not fast as the hypocrites</a:t>
            </a:r>
          </a:p>
          <a:p>
            <a:pPr lvl="1"/>
            <a:r>
              <a:rPr lang="en-US"/>
              <a:t>Wednesday and Friday; not Monday and Thursday</a:t>
            </a:r>
          </a:p>
          <a:p>
            <a:r>
              <a:rPr lang="en-US"/>
              <a:t>Do not pray as hypocrites; pray the Our Father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2: Didache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FBD47-E62A-44FF-97ED-EFA0A85A51A4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i="1" dirty="0"/>
              <a:t>The </a:t>
            </a:r>
            <a:r>
              <a:rPr lang="en-US" sz="2800" i="1" dirty="0" err="1"/>
              <a:t>Didache</a:t>
            </a:r>
            <a:r>
              <a:rPr lang="en-US" sz="2800" dirty="0"/>
              <a:t>, in Richardson, p. 171-179. </a:t>
            </a:r>
          </a:p>
          <a:p>
            <a:r>
              <a:rPr lang="en-US" sz="2800" dirty="0"/>
              <a:t>Josephus, </a:t>
            </a:r>
            <a:r>
              <a:rPr lang="en-US" sz="2800" i="1" dirty="0"/>
              <a:t>Antiquities of Jews </a:t>
            </a:r>
            <a:r>
              <a:rPr lang="en-US" sz="2800" dirty="0"/>
              <a:t>13.5.9; and 18.5.2, and </a:t>
            </a:r>
            <a:r>
              <a:rPr lang="en-US" sz="2800" i="1" dirty="0"/>
              <a:t>War</a:t>
            </a:r>
            <a:r>
              <a:rPr lang="en-US" sz="2800" dirty="0"/>
              <a:t> </a:t>
            </a:r>
            <a:r>
              <a:rPr lang="en-US" sz="2800" dirty="0" smtClean="0"/>
              <a:t>6.4.1-8</a:t>
            </a:r>
          </a:p>
          <a:p>
            <a:pPr lvl="1"/>
            <a:r>
              <a:rPr lang="en-US" sz="2400" dirty="0"/>
              <a:t>Available at </a:t>
            </a:r>
            <a:r>
              <a:rPr lang="en-US" sz="2400" dirty="0">
                <a:hlinkClick r:id="rId2"/>
              </a:rPr>
              <a:t>http://www.biblestudytools.com/history/flavius-josephus</a:t>
            </a:r>
            <a:r>
              <a:rPr lang="en-US" sz="2400" dirty="0" smtClean="0">
                <a:hlinkClick r:id="rId2"/>
              </a:rPr>
              <a:t>/</a:t>
            </a:r>
            <a:r>
              <a:rPr lang="en-US" sz="2400" dirty="0" smtClean="0"/>
              <a:t> </a:t>
            </a:r>
            <a:endParaRPr lang="en-US" sz="2400" dirty="0"/>
          </a:p>
          <a:p>
            <a:r>
              <a:rPr lang="en-US" sz="2800" dirty="0"/>
              <a:t>CCC: 1-17 (Introduction to Catechism)</a:t>
            </a:r>
          </a:p>
          <a:p>
            <a:r>
              <a:rPr lang="en-US" sz="2800" dirty="0"/>
              <a:t>Write short paper on either </a:t>
            </a:r>
            <a:r>
              <a:rPr lang="en-US" sz="2800" i="1" dirty="0" err="1"/>
              <a:t>Didache</a:t>
            </a:r>
            <a:r>
              <a:rPr lang="en-US" sz="2800" dirty="0"/>
              <a:t> or </a:t>
            </a:r>
            <a:r>
              <a:rPr lang="en-US" sz="2800" dirty="0" err="1"/>
              <a:t>Clement’s</a:t>
            </a:r>
            <a:r>
              <a:rPr lang="en-US" sz="2800" dirty="0"/>
              <a:t> </a:t>
            </a:r>
            <a:r>
              <a:rPr lang="en-US" sz="2800" i="1" dirty="0"/>
              <a:t>First </a:t>
            </a:r>
            <a:r>
              <a:rPr lang="en-US" sz="2800" i="1" dirty="0" smtClean="0"/>
              <a:t>Letter</a:t>
            </a:r>
          </a:p>
          <a:p>
            <a:r>
              <a:rPr lang="en-US" sz="2800" dirty="0" smtClean="0"/>
              <a:t>Review rubric on </a:t>
            </a:r>
            <a:r>
              <a:rPr lang="en-US" sz="2800" smtClean="0"/>
              <a:t>grading essays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2: Didache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7635A-A723-4AF7-BD97-224B48A5A3B0}" type="slidenum">
              <a:rPr lang="en-US" altLang="en-US"/>
              <a:pPr/>
              <a:t>3</a:t>
            </a:fld>
            <a:endParaRPr lang="en-US" altLang="en-US"/>
          </a:p>
        </p:txBody>
      </p:sp>
      <p:pic>
        <p:nvPicPr>
          <p:cNvPr id="44036" name="Picture 4" descr="Ancient Worl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143000"/>
            <a:ext cx="8305800" cy="4597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2: Didache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E9D78-8D1E-415A-AD6C-09EF80E61C4A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Timeline of Judaism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500"/>
          </a:p>
          <a:p>
            <a:pPr>
              <a:lnSpc>
                <a:spcPct val="80000"/>
              </a:lnSpc>
            </a:pPr>
            <a:r>
              <a:rPr lang="en-US" sz="1500"/>
              <a:t>Moses c. 1250 BCE (BC) Exodus through Deuteronomy</a:t>
            </a:r>
          </a:p>
          <a:p>
            <a:pPr>
              <a:lnSpc>
                <a:spcPct val="80000"/>
              </a:lnSpc>
            </a:pPr>
            <a:r>
              <a:rPr lang="en-US" sz="1500"/>
              <a:t>David c. 1000 BC Samuel, Kings, Chronicles</a:t>
            </a:r>
          </a:p>
          <a:p>
            <a:pPr>
              <a:lnSpc>
                <a:spcPct val="80000"/>
              </a:lnSpc>
            </a:pPr>
            <a:r>
              <a:rPr lang="en-US" sz="1500"/>
              <a:t>Destruction of 1</a:t>
            </a:r>
            <a:r>
              <a:rPr lang="en-US" sz="1500" baseline="30000"/>
              <a:t>st</a:t>
            </a:r>
            <a:r>
              <a:rPr lang="en-US" sz="1500"/>
              <a:t> Temple; 586 Babylonian Captivity by Nebuchadnezzar; Isaiah, Jeremiah, Ezekiel, </a:t>
            </a:r>
          </a:p>
          <a:p>
            <a:pPr>
              <a:lnSpc>
                <a:spcPct val="80000"/>
              </a:lnSpc>
            </a:pPr>
            <a:r>
              <a:rPr lang="en-US" sz="1500"/>
              <a:t>Return and rebuilding of Temple (Second Temple) 539 BC by Persian King Cyrus; Ezra, Nehemiah </a:t>
            </a:r>
          </a:p>
          <a:p>
            <a:pPr>
              <a:lnSpc>
                <a:spcPct val="80000"/>
              </a:lnSpc>
            </a:pPr>
            <a:r>
              <a:rPr lang="en-US" sz="1500"/>
              <a:t>Israel between two great Greek powers; 330 BC to 160 BC; Maccabees appeal to Rome for help; Daniel writes about whore of Babylon, but really is referring to Seleucids</a:t>
            </a:r>
          </a:p>
          <a:p>
            <a:pPr>
              <a:lnSpc>
                <a:spcPct val="80000"/>
              </a:lnSpc>
            </a:pPr>
            <a:r>
              <a:rPr lang="en-US" sz="1500"/>
              <a:t>Palestine a client of Rome 160 BC to 4 BC (death of Herod the Great)</a:t>
            </a:r>
          </a:p>
          <a:p>
            <a:pPr>
              <a:lnSpc>
                <a:spcPct val="80000"/>
              </a:lnSpc>
            </a:pPr>
            <a:r>
              <a:rPr lang="en-US" sz="1500"/>
              <a:t>Jesus Christ 1 to 33 AD</a:t>
            </a:r>
          </a:p>
          <a:p>
            <a:pPr>
              <a:lnSpc>
                <a:spcPct val="80000"/>
              </a:lnSpc>
            </a:pPr>
            <a:r>
              <a:rPr lang="en-US" sz="1500"/>
              <a:t>Palestine revolts, First Jewish War 66-73 AD</a:t>
            </a:r>
          </a:p>
          <a:p>
            <a:pPr lvl="1">
              <a:lnSpc>
                <a:spcPct val="80000"/>
              </a:lnSpc>
            </a:pPr>
            <a:r>
              <a:rPr lang="en-US" sz="1300"/>
              <a:t>Destruction of Second Temple in 70 AD; </a:t>
            </a:r>
          </a:p>
          <a:p>
            <a:pPr lvl="1">
              <a:lnSpc>
                <a:spcPct val="80000"/>
              </a:lnSpc>
            </a:pPr>
            <a:r>
              <a:rPr lang="en-US" sz="1300"/>
              <a:t>Masada 73AD</a:t>
            </a:r>
          </a:p>
          <a:p>
            <a:pPr>
              <a:lnSpc>
                <a:spcPct val="80000"/>
              </a:lnSpc>
            </a:pPr>
            <a:r>
              <a:rPr lang="en-US" sz="1500"/>
              <a:t>Alexandrian Jewish revolt; destruction of Alexandrian Jews by Emperor Hadrian 117 AD</a:t>
            </a:r>
          </a:p>
          <a:p>
            <a:pPr>
              <a:lnSpc>
                <a:spcPct val="80000"/>
              </a:lnSpc>
            </a:pPr>
            <a:r>
              <a:rPr lang="en-US" sz="1500"/>
              <a:t>Second Jewish War, Bar Kockba Rebellion, 133-135 AD </a:t>
            </a:r>
          </a:p>
          <a:p>
            <a:pPr>
              <a:lnSpc>
                <a:spcPct val="80000"/>
              </a:lnSpc>
            </a:pPr>
            <a:r>
              <a:rPr lang="en-US" sz="1500"/>
              <a:t>Palestine occupied by Roman Empire until 650 AD and Moslem conquests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2: Didache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C0EF9-6FE7-4D40-946A-51C894388A3B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Hellenistic Empires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100" dirty="0"/>
              <a:t>Alexander the Great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Son of Philip of Macedonia; Student of Aristotle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Conquers the ‘world’ by age of 33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Founds Alexandria, center of learning for next 600 years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Dies in 323 BC; leaving his generals in charge of various parts of his conquests</a:t>
            </a:r>
          </a:p>
          <a:p>
            <a:pPr>
              <a:lnSpc>
                <a:spcPct val="80000"/>
              </a:lnSpc>
            </a:pPr>
            <a:r>
              <a:rPr lang="en-US" sz="2100" dirty="0"/>
              <a:t>Hellenistic (Greek) Empires 323 – 31 </a:t>
            </a:r>
            <a:r>
              <a:rPr lang="en-US" sz="2100" dirty="0" smtClean="0"/>
              <a:t>BC</a:t>
            </a:r>
            <a:endParaRPr lang="en-US" sz="21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Macedonians: Greece, Sicily, southern Italy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Seleucids: Asia Minor, Syria and </a:t>
            </a:r>
            <a:r>
              <a:rPr lang="en-US" sz="2000" dirty="0" smtClean="0"/>
              <a:t>Mesopotamia; capital in Antioch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 err="1"/>
              <a:t>Ptolemies</a:t>
            </a:r>
            <a:r>
              <a:rPr lang="en-US" sz="2000" dirty="0"/>
              <a:t>: Egypt and </a:t>
            </a:r>
            <a:r>
              <a:rPr lang="en-US" sz="2000" dirty="0" smtClean="0"/>
              <a:t>Cyrene; capital in Alexandria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As a result of this extended period of Greek rule, the ‘lingua franca’ of the Mediterranean was Greek from the 4</a:t>
            </a:r>
            <a:r>
              <a:rPr lang="en-US" sz="2000" baseline="30000" dirty="0"/>
              <a:t>th</a:t>
            </a:r>
            <a:r>
              <a:rPr lang="en-US" sz="2000" dirty="0"/>
              <a:t> C BC until the 5</a:t>
            </a:r>
            <a:r>
              <a:rPr lang="en-US" sz="2000" baseline="30000" dirty="0"/>
              <a:t>th</a:t>
            </a:r>
            <a:r>
              <a:rPr lang="en-US" sz="2000" dirty="0"/>
              <a:t> C AD in the West and the 15</a:t>
            </a:r>
            <a:r>
              <a:rPr lang="en-US" sz="2000" baseline="30000" dirty="0"/>
              <a:t>th</a:t>
            </a:r>
            <a:r>
              <a:rPr lang="en-US" sz="2000" dirty="0"/>
              <a:t> C in the East</a:t>
            </a:r>
          </a:p>
          <a:p>
            <a:pPr>
              <a:lnSpc>
                <a:spcPct val="80000"/>
              </a:lnSpc>
            </a:pPr>
            <a:r>
              <a:rPr lang="en-US" sz="2100" dirty="0"/>
              <a:t>Israel between two major competing Empires: Seleucid and Ptolemy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2: Didache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F3596-46E5-4B29-A9FC-5DBD93EC8F8E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Map of Conquests of Alexander Great</a:t>
            </a:r>
            <a:br>
              <a:rPr lang="en-US" sz="3800"/>
            </a:br>
            <a:r>
              <a:rPr lang="en-US" sz="2600"/>
              <a:t>http://library.thinkquest.org/10805/alexmap.html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7108" name="Picture 4" descr="Alexander the Great's empire c320 B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057400"/>
            <a:ext cx="7086600" cy="33861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 Testament Tells Much of This 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Book of I Maccabees</a:t>
            </a:r>
          </a:p>
          <a:p>
            <a:r>
              <a:rPr lang="en-US" sz="2400" dirty="0" smtClean="0"/>
              <a:t>May have been written in Hebrew, but only known versions are Greek</a:t>
            </a:r>
          </a:p>
          <a:p>
            <a:r>
              <a:rPr lang="en-US" sz="2400" dirty="0" smtClean="0"/>
              <a:t>Tells the story of Jewish revolt against Seleucids and their Jewish collaborators in 161 BC</a:t>
            </a:r>
          </a:p>
          <a:p>
            <a:r>
              <a:rPr lang="en-US" sz="2400" dirty="0" smtClean="0"/>
              <a:t>Read Chapter 1</a:t>
            </a:r>
          </a:p>
          <a:p>
            <a:r>
              <a:rPr lang="en-US" sz="2400" dirty="0" smtClean="0"/>
              <a:t>At conclusion, successful Maccabees look to Rome for an alliance, I </a:t>
            </a:r>
            <a:r>
              <a:rPr lang="en-US" sz="2400" dirty="0" err="1" smtClean="0"/>
              <a:t>Macc</a:t>
            </a:r>
            <a:r>
              <a:rPr lang="en-US" sz="2400" dirty="0" smtClean="0"/>
              <a:t> 14</a:t>
            </a:r>
          </a:p>
          <a:p>
            <a:r>
              <a:rPr lang="en-US" sz="2400" dirty="0" smtClean="0"/>
              <a:t>II </a:t>
            </a:r>
            <a:r>
              <a:rPr lang="en-US" sz="2400" dirty="0" err="1" smtClean="0"/>
              <a:t>Macc</a:t>
            </a:r>
            <a:r>
              <a:rPr lang="en-US" sz="2400" dirty="0" smtClean="0"/>
              <a:t> is a letter from newly successful Maccabees to Alexandrian Jews for them to come to the re-dedication of Temple (Hanukkah)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Lecture 2: Didache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BAC6C-1A91-447E-93D4-17F2D9A0D3C8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7970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2: Didache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30F8-61B3-48EA-BF2F-A7971DF71DD8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The Mediterranean World in First Century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The ‘world’ was dominated by Roman Empire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But not homogeneous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Core society was </a:t>
            </a:r>
            <a:r>
              <a:rPr lang="en-US" sz="2200" dirty="0" smtClean="0"/>
              <a:t>fusion </a:t>
            </a:r>
            <a:r>
              <a:rPr lang="en-US" sz="2200" dirty="0"/>
              <a:t>of Roman and Greek culture; Hellenistic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Political Capital: Rome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Intellectual Capital: Alexandria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Roman Province of Palestine was on the ‘fringe’ of the Empire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Rome’s traditional enemy: Persia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/>
              <a:t>Rome </a:t>
            </a:r>
            <a:r>
              <a:rPr lang="en-US" sz="2200" dirty="0"/>
              <a:t>succeeded Hellenistic Empires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Persia succeeded Babylonian Empire</a:t>
            </a:r>
          </a:p>
          <a:p>
            <a:pPr>
              <a:lnSpc>
                <a:spcPct val="90000"/>
              </a:lnSpc>
            </a:pPr>
            <a:endParaRPr lang="en-US" sz="2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2: Didache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AAA29-B1D7-467C-BF35-4024DABDC1E8}" type="slidenum">
              <a:rPr lang="en-US" altLang="en-US"/>
              <a:pPr/>
              <a:t>9</a:t>
            </a:fld>
            <a:endParaRPr lang="en-US" altLang="en-US"/>
          </a:p>
        </p:txBody>
      </p:sp>
      <p:pic>
        <p:nvPicPr>
          <p:cNvPr id="23557" name="Picture 5" descr="Roman Empire Map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371600"/>
            <a:ext cx="8572500" cy="5191125"/>
          </a:xfrm>
          <a:prstGeom prst="rect">
            <a:avLst/>
          </a:prstGeom>
          <a:noFill/>
        </p:spPr>
      </p:pic>
      <p:sp>
        <p:nvSpPr>
          <p:cNvPr id="2355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Roman Provinces</a:t>
            </a:r>
            <a:br>
              <a:rPr lang="en-US"/>
            </a:br>
            <a:r>
              <a:rPr lang="en-US" sz="2600"/>
              <a:t>www.unrv.com/roman-empire-map.php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1209</TotalTime>
  <Words>1979</Words>
  <Application>Microsoft Office PowerPoint</Application>
  <PresentationFormat>On-screen Show (4:3)</PresentationFormat>
  <Paragraphs>273</Paragraphs>
  <Slides>23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Edge</vt:lpstr>
      <vt:lpstr>HT 501: Lecture 2 The Didache</vt:lpstr>
      <vt:lpstr>Introduction</vt:lpstr>
      <vt:lpstr>PowerPoint Presentation</vt:lpstr>
      <vt:lpstr>Timeline of Judaism</vt:lpstr>
      <vt:lpstr>Hellenistic Empires</vt:lpstr>
      <vt:lpstr>Map of Conquests of Alexander Great http://library.thinkquest.org/10805/alexmap.html</vt:lpstr>
      <vt:lpstr>Old Testament Tells Much of This Story</vt:lpstr>
      <vt:lpstr>The Mediterranean World in First Century</vt:lpstr>
      <vt:lpstr>Roman Provinces www.unrv.com/roman-empire-map.php</vt:lpstr>
      <vt:lpstr>Herod the Great (73 to 4 BC)</vt:lpstr>
      <vt:lpstr>Judaism(s) During Jesus’ Lifetime Near End of Second Temple Judaism</vt:lpstr>
      <vt:lpstr>Map of First Century Jewish Communities in Roman Provinces:  darkwing.uoregon.edu/~atlas/europe/static/map11.html</vt:lpstr>
      <vt:lpstr>Philo and Josephus</vt:lpstr>
      <vt:lpstr>Development of Rabbinic Judaism</vt:lpstr>
      <vt:lpstr>Early Christianity</vt:lpstr>
      <vt:lpstr>Luke: History of Church in  New Testament</vt:lpstr>
      <vt:lpstr>Christianity at End of First Century</vt:lpstr>
      <vt:lpstr>Historical Context of Didache</vt:lpstr>
      <vt:lpstr>Background to Didache</vt:lpstr>
      <vt:lpstr>Structure of the Didache</vt:lpstr>
      <vt:lpstr>Examples of ‘Palestinian Jewish Flavor’ in the Didache</vt:lpstr>
      <vt:lpstr>Didache Examples of Christian and Jewish Communities in Conflict</vt:lpstr>
      <vt:lpstr>Assignments</vt:lpstr>
    </vt:vector>
  </TitlesOfParts>
  <Company>self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 501: Lecture 2 The Didache</dc:title>
  <dc:creator>ann orlando</dc:creator>
  <cp:lastModifiedBy>AOrlando</cp:lastModifiedBy>
  <cp:revision>99</cp:revision>
  <cp:lastPrinted>2018-09-06T11:17:21Z</cp:lastPrinted>
  <dcterms:created xsi:type="dcterms:W3CDTF">2006-08-22T21:46:25Z</dcterms:created>
  <dcterms:modified xsi:type="dcterms:W3CDTF">2019-08-26T16:24:44Z</dcterms:modified>
</cp:coreProperties>
</file>