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256" r:id="rId2"/>
    <p:sldId id="257" r:id="rId3"/>
    <p:sldId id="260" r:id="rId4"/>
    <p:sldId id="275" r:id="rId5"/>
    <p:sldId id="276" r:id="rId6"/>
    <p:sldId id="271" r:id="rId7"/>
    <p:sldId id="272" r:id="rId8"/>
    <p:sldId id="262" r:id="rId9"/>
    <p:sldId id="277" r:id="rId10"/>
    <p:sldId id="264" r:id="rId11"/>
    <p:sldId id="265" r:id="rId12"/>
    <p:sldId id="278" r:id="rId13"/>
    <p:sldId id="270" r:id="rId14"/>
    <p:sldId id="273" r:id="rId15"/>
    <p:sldId id="268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5706F43-F127-46D8-BD3F-656A63DC5E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86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6C454E-87E1-43D2-A140-00D1483C0C35}" type="slidenum">
              <a:rPr lang="en-US"/>
              <a:pPr/>
              <a:t>3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Show Map of full Mediterranean </a:t>
            </a:r>
          </a:p>
          <a:p>
            <a:endParaRPr lang="en-US"/>
          </a:p>
          <a:p>
            <a:r>
              <a:rPr lang="en-US"/>
              <a:t>Mark Timeline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B53690-DF94-457E-BCD9-43BBDEFEF644}" type="slidenum">
              <a:rPr lang="en-US"/>
              <a:pPr/>
              <a:t>5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E32947-C856-42A8-B5C9-61FB007B11F0}" type="slidenum">
              <a:rPr lang="en-US"/>
              <a:pPr/>
              <a:t>10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Mark Nero on timeline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582FB56-8F76-4DC0-84CA-2FAE01506C0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151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B0B5BF-00CC-4DA5-B199-D74FF15653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20A6E2-5C29-4475-A59D-BDA84B4ED9B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302B49-4134-481B-9D7D-8667CA4252C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EE7621-EBCB-4FF4-A8C5-6EB0A5E4CBD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63E744-978E-4539-8385-E3D384FDE1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AF11F2-E668-4724-A0E9-43E1C52ACF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1B7CF4-4C09-4CBA-8843-86C094B5FC8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D740DF-9BDA-45FB-B3EC-B22B7E435FC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7C6F2A-D6BD-4B44-BA50-77379D8EEB3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B14BB8-EA7C-4135-B310-2F4851A525C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649F4E93-2D00-44B8-A24D-7848BB0C586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chanson.com/ANCDOCS/latin/pliny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HT501: Lecture 3</a:t>
            </a:r>
            <a:br>
              <a:rPr lang="en-US"/>
            </a:br>
            <a:r>
              <a:rPr lang="en-US"/>
              <a:t>Roman Empire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 </a:t>
            </a:r>
            <a:r>
              <a:rPr lang="en-US" dirty="0"/>
              <a:t>September </a:t>
            </a:r>
            <a:r>
              <a:rPr lang="en-US" dirty="0" smtClean="0"/>
              <a:t>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 Family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36675"/>
            <a:ext cx="82296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600" dirty="0"/>
          </a:p>
          <a:p>
            <a:pPr>
              <a:lnSpc>
                <a:spcPct val="80000"/>
              </a:lnSpc>
            </a:pPr>
            <a:r>
              <a:rPr lang="en-US" sz="2600" dirty="0"/>
              <a:t>Roman household was composed of </a:t>
            </a:r>
            <a:r>
              <a:rPr lang="en-US" sz="2600" i="1" dirty="0" err="1"/>
              <a:t>paterfamilia</a:t>
            </a:r>
            <a:r>
              <a:rPr lang="en-US" sz="2600" dirty="0"/>
              <a:t> (father) and clients (wife, children, slaves, business associates dependent upon him)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Father had complete control of clients until he died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Adoption, including adult adoption, was common among wealthy families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All sons treated equally as heirs (no primogeniture)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Exposure of unwanted infants, at discretion of father</a:t>
            </a:r>
          </a:p>
          <a:p>
            <a:pPr>
              <a:lnSpc>
                <a:spcPct val="80000"/>
              </a:lnSpc>
            </a:pPr>
            <a:r>
              <a:rPr lang="en-US" sz="2600" u="sng" dirty="0"/>
              <a:t>Duty</a:t>
            </a:r>
            <a:r>
              <a:rPr lang="en-US" sz="2600" dirty="0"/>
              <a:t> </a:t>
            </a:r>
            <a:r>
              <a:rPr lang="en-US" sz="2600" dirty="0" smtClean="0"/>
              <a:t>(fortitude) to </a:t>
            </a:r>
            <a:r>
              <a:rPr lang="en-US" sz="2600" dirty="0"/>
              <a:t>family and state was one of the most important Roman virtues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Family was a state within a state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 </a:t>
            </a:r>
            <a:r>
              <a:rPr lang="en-US" dirty="0" smtClean="0"/>
              <a:t>Public (Civic) Religion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229600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100" dirty="0"/>
              <a:t>Roman religion was a public, civic obligation;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NOT primarily a way to have a personal relationship with Divine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Anyone who did not offer public sacrifice for the good of the state was considered an atheist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Impiety was a sin </a:t>
            </a:r>
            <a:r>
              <a:rPr lang="en-US" sz="2000" dirty="0" smtClean="0"/>
              <a:t>against gods, Roman Empire </a:t>
            </a:r>
            <a:r>
              <a:rPr lang="en-US" sz="2000" dirty="0"/>
              <a:t>and the family</a:t>
            </a:r>
          </a:p>
          <a:p>
            <a:pPr>
              <a:lnSpc>
                <a:spcPct val="80000"/>
              </a:lnSpc>
            </a:pPr>
            <a:r>
              <a:rPr lang="en-US" sz="2100" dirty="0"/>
              <a:t>Nero started Cult of Roman Emperor as </a:t>
            </a:r>
            <a:r>
              <a:rPr lang="en-US" sz="2100" dirty="0" smtClean="0"/>
              <a:t>a god </a:t>
            </a:r>
            <a:r>
              <a:rPr lang="en-US" sz="2100" dirty="0"/>
              <a:t>in his lifetime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But Nero and Domitian are only two emperors Roman Senate did not deify</a:t>
            </a:r>
          </a:p>
          <a:p>
            <a:pPr>
              <a:lnSpc>
                <a:spcPct val="80000"/>
              </a:lnSpc>
            </a:pPr>
            <a:r>
              <a:rPr lang="en-US" sz="2100" dirty="0"/>
              <a:t>Rome </a:t>
            </a:r>
            <a:r>
              <a:rPr lang="en-US" sz="2100" dirty="0" smtClean="0"/>
              <a:t>linked </a:t>
            </a:r>
            <a:r>
              <a:rPr lang="en-US" sz="2100" dirty="0"/>
              <a:t>its gods with Greek gods through Virgil’s </a:t>
            </a:r>
            <a:r>
              <a:rPr lang="en-US" sz="2100" i="1" dirty="0"/>
              <a:t>Aeneid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Roman </a:t>
            </a:r>
            <a:r>
              <a:rPr lang="en-US" sz="2400" dirty="0" smtClean="0"/>
              <a:t>games often part of civil/military/religious </a:t>
            </a:r>
            <a:r>
              <a:rPr lang="en-US" sz="2400" dirty="0" smtClean="0"/>
              <a:t>celebration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The crime of impiety was against both civic Roman religion and/or family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A type of treason</a:t>
            </a:r>
            <a:endParaRPr lang="en-US" sz="2000" dirty="0"/>
          </a:p>
          <a:p>
            <a:pPr>
              <a:lnSpc>
                <a:spcPct val="80000"/>
              </a:lnSpc>
            </a:pPr>
            <a:endParaRPr lang="en-US" sz="2100" dirty="0"/>
          </a:p>
          <a:p>
            <a:pPr>
              <a:lnSpc>
                <a:spcPct val="80000"/>
              </a:lnSpc>
            </a:pPr>
            <a:endParaRPr lang="en-US" sz="2100" dirty="0"/>
          </a:p>
          <a:p>
            <a:pPr>
              <a:lnSpc>
                <a:spcPct val="80000"/>
              </a:lnSpc>
            </a:pPr>
            <a:endParaRPr lang="en-US" sz="2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 Private Religion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572000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 smtClean="0"/>
              <a:t>‘Mystery Religions</a:t>
            </a:r>
            <a:r>
              <a:rPr lang="en-US" sz="2000" dirty="0"/>
              <a:t>’ became very popular in 1</a:t>
            </a:r>
            <a:r>
              <a:rPr lang="en-US" sz="2000" baseline="30000" dirty="0"/>
              <a:t>st</a:t>
            </a:r>
            <a:r>
              <a:rPr lang="en-US" sz="2000" dirty="0"/>
              <a:t> through 3</a:t>
            </a:r>
            <a:r>
              <a:rPr lang="en-US" sz="2000" baseline="30000" dirty="0"/>
              <a:t>rd</a:t>
            </a:r>
            <a:r>
              <a:rPr lang="en-US" sz="2000" dirty="0"/>
              <a:t> Century Roman society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Cults of Mithras; Isis and Osiris; Dionysius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Romans very tolerant of other </a:t>
            </a:r>
            <a:r>
              <a:rPr lang="en-US" sz="2000" dirty="0" smtClean="0"/>
              <a:t>beliefs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A way to have a personal relationship with the divine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A wealthy </a:t>
            </a:r>
            <a:r>
              <a:rPr lang="en-US" sz="2000" i="1" dirty="0" err="1"/>
              <a:t>paterfamilia</a:t>
            </a:r>
            <a:r>
              <a:rPr lang="en-US" sz="2000" dirty="0"/>
              <a:t> would sometimes set aside space for slaves and clients for their own </a:t>
            </a:r>
            <a:r>
              <a:rPr lang="en-US" sz="2000" dirty="0" smtClean="0"/>
              <a:t>sects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 smtClean="0"/>
              <a:t>Example: San Clemente contains both a room for sacrifice to Mithras and a room for Christians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209800"/>
            <a:ext cx="29629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1173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Letters Between Pliny and Trajan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Pliny the Younger (62 – 115) was the Roman  administrator of Asia Minor</a:t>
            </a:r>
          </a:p>
          <a:p>
            <a:pPr lvl="1"/>
            <a:r>
              <a:rPr lang="en-US" sz="2200" dirty="0"/>
              <a:t>Aristocratic Roman Family;</a:t>
            </a:r>
          </a:p>
          <a:p>
            <a:pPr lvl="1"/>
            <a:r>
              <a:rPr lang="en-US" sz="2200" dirty="0"/>
              <a:t>Roman Senator</a:t>
            </a:r>
          </a:p>
          <a:p>
            <a:pPr lvl="1"/>
            <a:r>
              <a:rPr lang="en-US" sz="2200" dirty="0"/>
              <a:t>Nephew of Pliny the Elder (23-79), who adopted him as a young man</a:t>
            </a:r>
          </a:p>
          <a:p>
            <a:pPr lvl="2"/>
            <a:r>
              <a:rPr lang="en-US" sz="2000" dirty="0"/>
              <a:t>Wrote </a:t>
            </a:r>
            <a:r>
              <a:rPr lang="en-US" sz="2000" i="1" dirty="0"/>
              <a:t>Natural History</a:t>
            </a:r>
          </a:p>
          <a:p>
            <a:pPr lvl="2"/>
            <a:r>
              <a:rPr lang="en-US" sz="2000" dirty="0"/>
              <a:t>Killed by eruption of Vesuvius </a:t>
            </a:r>
          </a:p>
          <a:p>
            <a:r>
              <a:rPr lang="en-US" sz="2600" dirty="0"/>
              <a:t>Trajan</a:t>
            </a:r>
          </a:p>
          <a:p>
            <a:pPr lvl="1"/>
            <a:r>
              <a:rPr lang="en-US" sz="2200" dirty="0"/>
              <a:t>Roman Emperor</a:t>
            </a:r>
          </a:p>
          <a:p>
            <a:r>
              <a:rPr lang="en-US" sz="2600" dirty="0"/>
              <a:t>Issue: What to do about Christians and their impiety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Third Century, Turmoil and Famine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900"/>
              <a:t>Marcus Aurelius’s son, Commodus (180-192), was vicious, paranoid 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Strangled in his bath, then stabbed; end of Antonnines</a:t>
            </a:r>
          </a:p>
          <a:p>
            <a:pPr>
              <a:lnSpc>
                <a:spcPct val="80000"/>
              </a:lnSpc>
            </a:pPr>
            <a:r>
              <a:rPr lang="en-US" sz="1900"/>
              <a:t>After a period of civil war, Septimus Severus (193-211) becomes Emperor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War against Persians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Revamped Roman military and law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Died in York, England; succeeded by sons Caracalla (211 – 217) and Geta</a:t>
            </a:r>
          </a:p>
          <a:p>
            <a:pPr>
              <a:lnSpc>
                <a:spcPct val="80000"/>
              </a:lnSpc>
            </a:pPr>
            <a:r>
              <a:rPr lang="en-US" sz="1900"/>
              <a:t>Series of Severides and other generals of brief reign throughout Third Century</a:t>
            </a:r>
          </a:p>
          <a:p>
            <a:pPr>
              <a:lnSpc>
                <a:spcPct val="80000"/>
              </a:lnSpc>
            </a:pPr>
            <a:r>
              <a:rPr lang="en-US" sz="1900"/>
              <a:t>Decius (249-251), major Christian persecution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Attempt to re-unify Empire with renewed adherence to ancient religion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Made people buy a libellus to prove they had sacrificed to gods</a:t>
            </a:r>
          </a:p>
          <a:p>
            <a:pPr>
              <a:lnSpc>
                <a:spcPct val="80000"/>
              </a:lnSpc>
            </a:pPr>
            <a:r>
              <a:rPr lang="en-US" sz="1900"/>
              <a:t>Diocletian 284-305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Greatest persecution of Christians</a:t>
            </a:r>
          </a:p>
          <a:p>
            <a:pPr>
              <a:lnSpc>
                <a:spcPct val="80000"/>
              </a:lnSpc>
            </a:pPr>
            <a:endParaRPr lang="en-US" sz="1900"/>
          </a:p>
        </p:txBody>
      </p:sp>
    </p:spTree>
    <p:extLst>
      <p:ext uri="{BB962C8B-B14F-4D97-AF65-F5344CB8AC3E}">
        <p14:creationId xmlns:p14="http://schemas.microsoft.com/office/powerpoint/2010/main" val="24240995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Letters between Pliny and Trajan;  found at</a:t>
            </a:r>
            <a:endParaRPr lang="en-US" dirty="0">
              <a:hlinkClick r:id="rId2"/>
            </a:endParaRP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www.kchanson.com/ANCDOCS/latin/pliny.html</a:t>
            </a:r>
            <a:r>
              <a:rPr lang="en-US" dirty="0" smtClean="0"/>
              <a:t> (required)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Summary of Roman Political History</a:t>
            </a:r>
          </a:p>
          <a:p>
            <a:r>
              <a:rPr lang="en-US"/>
              <a:t>Roman Society</a:t>
            </a:r>
          </a:p>
          <a:p>
            <a:r>
              <a:rPr lang="en-US"/>
              <a:t>Religion in Roman Empire</a:t>
            </a:r>
          </a:p>
          <a:p>
            <a:r>
              <a:rPr lang="en-US"/>
              <a:t>Roman ‘sports’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Rome Before Christ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Traditional founding date of 753 BC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Started as a Republic ruled by Senate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Punic </a:t>
            </a:r>
            <a:r>
              <a:rPr lang="en-US" sz="2400" dirty="0" smtClean="0"/>
              <a:t>Wars: Rome </a:t>
            </a:r>
            <a:r>
              <a:rPr lang="en-US" sz="2400" dirty="0"/>
              <a:t>conquers and destroys Carthage 202 BC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Maccabees ask Rome for help against Seleucids 160 BC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Julius Caesar murdered 44 BC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Octavian Augustus defeats Anthony and </a:t>
            </a:r>
            <a:r>
              <a:rPr lang="en-US" sz="2400" dirty="0" smtClean="0"/>
              <a:t>Cleopatra </a:t>
            </a:r>
            <a:r>
              <a:rPr lang="en-US" sz="2400" dirty="0"/>
              <a:t>at Actium in 31 BC; Roman Empire established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Jesus Christ born while Augustus was Emperor; 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Rule of Augustus 31 BC – 14 AD, considered a high-water mark in terms of just rule and peace; see Luke </a:t>
            </a:r>
            <a:r>
              <a:rPr lang="en-US" sz="2400" dirty="0" smtClean="0"/>
              <a:t>2:1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Importance of Battle of Actium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Before Octavius Augustus, Rome was a Republic ruled by Senate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Octavius was the adopted son of Julius Caesar </a:t>
            </a:r>
          </a:p>
          <a:p>
            <a:pPr>
              <a:lnSpc>
                <a:spcPct val="90000"/>
              </a:lnSpc>
            </a:pPr>
            <a:r>
              <a:rPr lang="en-US" sz="2400"/>
              <a:t>After Battle of Actium (31 BC) Octavius Augustus becomes emperor and dictator.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His descendents will rule Roman Empire until the murder of Nero (68 AD)</a:t>
            </a:r>
          </a:p>
          <a:p>
            <a:pPr>
              <a:lnSpc>
                <a:spcPct val="90000"/>
              </a:lnSpc>
            </a:pPr>
            <a:r>
              <a:rPr lang="en-US" sz="2400"/>
              <a:t>Battle of Actium also marks end of Ptolemais in Egypt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Cleopatra last Ptolemy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Tried to maintain her rule in Egypt first by being consort of Julius Caesar, then Mark Antony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Cleopatra commits suicide after Battle of Actium is lost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539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First Century Roman Emperors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447800"/>
            <a:ext cx="8229600" cy="52117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/>
              <a:t>Julio-</a:t>
            </a:r>
            <a:r>
              <a:rPr lang="en-US" sz="1800" dirty="0" err="1"/>
              <a:t>Claudian</a:t>
            </a:r>
            <a:r>
              <a:rPr lang="en-US" sz="1800" dirty="0"/>
              <a:t> Emperors (31 BC to 68 AD)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Starts with Augustus, ends with Nero’s suicide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Consolidation of Empire won by Augustus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Succession </a:t>
            </a:r>
            <a:r>
              <a:rPr lang="en-US" sz="1800" dirty="0" smtClean="0"/>
              <a:t>hereditary (including by adoption);</a:t>
            </a:r>
          </a:p>
          <a:p>
            <a:pPr lvl="2">
              <a:lnSpc>
                <a:spcPct val="90000"/>
              </a:lnSpc>
            </a:pPr>
            <a:r>
              <a:rPr lang="en-US" sz="1400" dirty="0" smtClean="0"/>
              <a:t>Example: Tiberius, successor to Augustus</a:t>
            </a:r>
            <a:endParaRPr lang="en-US" sz="1400" dirty="0" smtClean="0"/>
          </a:p>
          <a:p>
            <a:pPr lvl="1">
              <a:lnSpc>
                <a:spcPct val="90000"/>
              </a:lnSpc>
            </a:pPr>
            <a:r>
              <a:rPr lang="en-US" sz="1800" dirty="0" smtClean="0"/>
              <a:t>I</a:t>
            </a:r>
            <a:r>
              <a:rPr lang="en-US" sz="1800" dirty="0" smtClean="0"/>
              <a:t>ntra-family </a:t>
            </a:r>
            <a:r>
              <a:rPr lang="en-US" sz="1800" dirty="0"/>
              <a:t>rivalries, often deadly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After Augustus, increasingly demonic emperors; Nero worst of </a:t>
            </a:r>
            <a:r>
              <a:rPr lang="en-US" sz="1800" dirty="0" smtClean="0"/>
              <a:t>all</a:t>
            </a: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800" dirty="0" err="1"/>
              <a:t>Flavian</a:t>
            </a:r>
            <a:r>
              <a:rPr lang="en-US" sz="1800" dirty="0"/>
              <a:t> Emperors (Vespasian and his sons Titus and Domitian)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Destruction of Jerusalem Temple, 70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Vespasian built the Coliseum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Domitian was particularly ruthless against enemies, real and imagined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NB Nero and Domitian were the only emperors that the Senate of Rome did </a:t>
            </a:r>
            <a:r>
              <a:rPr lang="en-US" sz="1800" dirty="0" smtClean="0"/>
              <a:t>not </a:t>
            </a:r>
            <a:r>
              <a:rPr lang="en-US" sz="1800" dirty="0"/>
              <a:t>declare gods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92AB-1FDF-4686-87E7-8E8CA56E41D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83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Coliseum </a:t>
            </a:r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4953000" cy="47545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Built on site of Nero’s fire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Construction </a:t>
            </a:r>
            <a:r>
              <a:rPr lang="en-US" dirty="0" smtClean="0"/>
              <a:t>started by Roman Emperor Vespasian in 71 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Completed by his son, Emperor Titus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Greatest arena in antiquity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Site of Roman games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Execution of criminals, including Christian martyrs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Site of greatest gladiatorial contests</a:t>
            </a:r>
          </a:p>
        </p:txBody>
      </p:sp>
      <p:pic>
        <p:nvPicPr>
          <p:cNvPr id="4100" name="Picture 6" descr="Coliseum"/>
          <p:cNvPicPr>
            <a:picLocks noGrp="1" noChangeAspect="1" noChangeArrowheads="1"/>
          </p:cNvPicPr>
          <p:nvPr>
            <p:ph type="body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562600" y="2590800"/>
            <a:ext cx="3429000" cy="2352675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1A89EA-AB77-4065-8985-5440F8F158A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73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Typical Day in Coliseum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Morning: Animal Fights</a:t>
            </a:r>
          </a:p>
          <a:p>
            <a:pPr eaLnBrk="1" hangingPunct="1"/>
            <a:r>
              <a:rPr lang="en-US" sz="2400" smtClean="0"/>
              <a:t>Noontime: Public Executions</a:t>
            </a:r>
          </a:p>
          <a:p>
            <a:pPr lvl="1" eaLnBrk="1" hangingPunct="1"/>
            <a:r>
              <a:rPr lang="en-US" sz="2000" smtClean="0"/>
              <a:t>Includes Christians</a:t>
            </a:r>
          </a:p>
          <a:p>
            <a:pPr eaLnBrk="1" hangingPunct="1"/>
            <a:r>
              <a:rPr lang="en-US" sz="2400" smtClean="0"/>
              <a:t>Afternoon: Gladiators</a:t>
            </a:r>
          </a:p>
          <a:p>
            <a:pPr eaLnBrk="1" hangingPunct="1"/>
            <a:r>
              <a:rPr lang="en-US" sz="2400" smtClean="0"/>
              <a:t>Example: Emperor Trajan used 11,000 wild animals and 10,000 gladiators to celebrate his triumphs in 107 AD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</p:txBody>
      </p:sp>
      <p:sp>
        <p:nvSpPr>
          <p:cNvPr id="6149" name="AutoShape 8" descr="2Q=="/>
          <p:cNvSpPr>
            <a:spLocks noChangeAspect="1" noChangeArrowheads="1"/>
          </p:cNvSpPr>
          <p:nvPr/>
        </p:nvSpPr>
        <p:spPr bwMode="auto">
          <a:xfrm>
            <a:off x="77788" y="46038"/>
            <a:ext cx="11715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AutoShape 10" descr="2Q=="/>
          <p:cNvSpPr>
            <a:spLocks noChangeAspect="1" noChangeArrowheads="1"/>
          </p:cNvSpPr>
          <p:nvPr/>
        </p:nvSpPr>
        <p:spPr bwMode="auto">
          <a:xfrm>
            <a:off x="77788" y="46038"/>
            <a:ext cx="11715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AutoShape 12" descr="2Q=="/>
          <p:cNvSpPr>
            <a:spLocks noChangeAspect="1" noChangeArrowheads="1"/>
          </p:cNvSpPr>
          <p:nvPr/>
        </p:nvSpPr>
        <p:spPr bwMode="auto">
          <a:xfrm>
            <a:off x="77788" y="46038"/>
            <a:ext cx="11715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6152" name="Picture 16" descr="ANd9GcQUKVr2yn44Yf3c9BEmO9xkfgi8-IwhzHp_VjgBj94c7QingaPLx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4800600"/>
            <a:ext cx="322897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286000"/>
            <a:ext cx="20955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B57BF-7B82-48C7-AC7F-A7D6BFC20A9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0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Second Century, “Five Good Emperors”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343400" cy="4530725"/>
          </a:xfrm>
        </p:spPr>
        <p:txBody>
          <a:bodyPr/>
          <a:lstStyle/>
          <a:p>
            <a:r>
              <a:rPr lang="en-US" sz="2000"/>
              <a:t>After Domitian, Nerva and then </a:t>
            </a:r>
          </a:p>
          <a:p>
            <a:pPr lvl="1"/>
            <a:r>
              <a:rPr lang="en-US" sz="1800"/>
              <a:t>Trajan, 98-117</a:t>
            </a:r>
          </a:p>
          <a:p>
            <a:pPr lvl="1"/>
            <a:r>
              <a:rPr lang="en-US" sz="1800"/>
              <a:t>Hadrian, 117-138</a:t>
            </a:r>
          </a:p>
          <a:p>
            <a:pPr lvl="1"/>
            <a:r>
              <a:rPr lang="en-US" sz="1800"/>
              <a:t>Antonius Pius, 138-161</a:t>
            </a:r>
          </a:p>
          <a:p>
            <a:pPr lvl="1"/>
            <a:r>
              <a:rPr lang="en-US" sz="1800"/>
              <a:t>Marcus Aurelius, 161-180</a:t>
            </a:r>
          </a:p>
          <a:p>
            <a:r>
              <a:rPr lang="en-US" sz="2000"/>
              <a:t>Policy of adopting a suitable successor, not relying on a relative</a:t>
            </a:r>
          </a:p>
          <a:p>
            <a:r>
              <a:rPr lang="en-US" sz="2000"/>
              <a:t>Policy of appointing excellent administrators for provinces (Pliny the Younger in Asia Minor)</a:t>
            </a:r>
          </a:p>
          <a:p>
            <a:r>
              <a:rPr lang="en-US" sz="2000"/>
              <a:t>The Empire was peaceful and prosperous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81600" y="1600200"/>
            <a:ext cx="3505200" cy="4530725"/>
          </a:xfrm>
        </p:spPr>
        <p:txBody>
          <a:bodyPr/>
          <a:lstStyle/>
          <a:p>
            <a:r>
              <a:rPr lang="en-US" sz="1200"/>
              <a:t>www.edupic.net/Images/SocialStudies/trajan's_column01.jpg</a:t>
            </a:r>
          </a:p>
        </p:txBody>
      </p:sp>
      <p:pic>
        <p:nvPicPr>
          <p:cNvPr id="15368" name="Picture 8" descr="trajan's_column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209800"/>
            <a:ext cx="2501900" cy="3886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Expansion of Roman Empire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63" name="Picture 7" descr="art159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671638"/>
            <a:ext cx="6019800" cy="3978275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987752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1657</TotalTime>
  <Words>940</Words>
  <Application>Microsoft Office PowerPoint</Application>
  <PresentationFormat>On-screen Show (4:3)</PresentationFormat>
  <Paragraphs>129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Edge</vt:lpstr>
      <vt:lpstr>HT501: Lecture 3 Roman Empire</vt:lpstr>
      <vt:lpstr>Introduction</vt:lpstr>
      <vt:lpstr>Rome Before Christ</vt:lpstr>
      <vt:lpstr>Importance of Battle of Actium</vt:lpstr>
      <vt:lpstr>First Century Roman Emperors</vt:lpstr>
      <vt:lpstr>Coliseum </vt:lpstr>
      <vt:lpstr>Typical Day in Coliseum</vt:lpstr>
      <vt:lpstr>Second Century, “Five Good Emperors”</vt:lpstr>
      <vt:lpstr>Expansion of Roman Empire</vt:lpstr>
      <vt:lpstr>Roman Family</vt:lpstr>
      <vt:lpstr>Roman Public (Civic) Religion</vt:lpstr>
      <vt:lpstr>Roman Private Religion</vt:lpstr>
      <vt:lpstr>Letters Between Pliny and Trajan</vt:lpstr>
      <vt:lpstr>Third Century, Turmoil and Famine</vt:lpstr>
      <vt:lpstr>Assignments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HT501: Lecture 3 Roman Empire</dc:title>
  <dc:creator>ann orlando</dc:creator>
  <cp:lastModifiedBy>AOrlando</cp:lastModifiedBy>
  <cp:revision>67</cp:revision>
  <dcterms:created xsi:type="dcterms:W3CDTF">2006-08-23T21:37:03Z</dcterms:created>
  <dcterms:modified xsi:type="dcterms:W3CDTF">2019-09-07T10:51:39Z</dcterms:modified>
</cp:coreProperties>
</file>