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sldIdLst>
    <p:sldId id="256" r:id="rId2"/>
    <p:sldId id="257" r:id="rId3"/>
    <p:sldId id="289" r:id="rId4"/>
    <p:sldId id="288" r:id="rId5"/>
    <p:sldId id="273" r:id="rId6"/>
    <p:sldId id="268" r:id="rId7"/>
    <p:sldId id="293" r:id="rId8"/>
    <p:sldId id="274" r:id="rId9"/>
    <p:sldId id="270" r:id="rId10"/>
    <p:sldId id="285" r:id="rId11"/>
    <p:sldId id="294" r:id="rId12"/>
    <p:sldId id="271" r:id="rId13"/>
    <p:sldId id="297" r:id="rId14"/>
    <p:sldId id="272" r:id="rId15"/>
    <p:sldId id="290" r:id="rId16"/>
    <p:sldId id="291" r:id="rId17"/>
    <p:sldId id="292" r:id="rId18"/>
    <p:sldId id="298" r:id="rId19"/>
    <p:sldId id="275" r:id="rId20"/>
    <p:sldId id="276" r:id="rId21"/>
    <p:sldId id="281" r:id="rId22"/>
    <p:sldId id="299" r:id="rId23"/>
    <p:sldId id="296" r:id="rId24"/>
    <p:sldId id="277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664DFE-69BC-4150-B8D4-4948A9371B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820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E2B6840-A5D5-4118-8A8E-61D7F9F1127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560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2DD446-5622-4EF5-B60D-1D97539BE2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DC380-FE22-4399-8BA9-4F646097B38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638A-E020-4A75-846E-D250B4DCF1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D00DF-6050-4D38-B608-D0F8EEEFEF2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0BFF1E-3887-43E8-81C7-2EEC530553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6E0C5-9634-4661-8BC4-EEC35BE229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CED62-DD4B-4D9C-8760-F10FFD379E0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B6774-D662-4D27-B786-2F7ECADD1E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ED0E62-EBC3-4888-A3A8-B106ACF3E6D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695C22-D4C9-4EB4-B055-DA60EC1F2C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 altLang="en-US"/>
              <a:t>Lecture 4: Ignatius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7B6EA8D3-3547-4C45-99D9-03E1DC934A8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458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B3D6FED-E29D-4031-A6FA-6EF6664A396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Lecture 4: Ignatius of Antioch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12 </a:t>
            </a:r>
            <a:r>
              <a:rPr lang="en-US" dirty="0"/>
              <a:t>September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F88E-93A2-49E5-A47C-C5E4748FB0C4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Pliny-Trajan Letters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This particular translation is being a bit ‘too cute’ with Christ-niks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But makes the point that you are reading translations, and translators intentionally or otherwise have their own ax to grind</a:t>
            </a:r>
          </a:p>
          <a:p>
            <a:pPr>
              <a:lnSpc>
                <a:spcPct val="90000"/>
              </a:lnSpc>
            </a:pPr>
            <a:r>
              <a:rPr lang="en-US" sz="2100"/>
              <a:t>Pliny’s problem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Christians are stubborn and refuse to worship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Infecting all levels of society</a:t>
            </a:r>
          </a:p>
          <a:p>
            <a:pPr>
              <a:lnSpc>
                <a:spcPct val="90000"/>
              </a:lnSpc>
            </a:pPr>
            <a:r>
              <a:rPr lang="en-US" sz="2100"/>
              <a:t>Trajan’s Response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Very reasoned; model of good bureaucracy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Discount anonymous charges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Give every opportunity to obey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Note final sentence reference to ‘our times’; distinction with evil days of Domitian</a:t>
            </a:r>
          </a:p>
          <a:p>
            <a:pPr lvl="1"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Christian Martyrs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Martyr comes from the Greek, ‘witness’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Possible Christian responses to persecution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1. Intellectual: Apologies written to justify Christianity to Roman authorities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2. But, if you believed that Jesus only appeared to be human (</a:t>
            </a:r>
            <a:r>
              <a:rPr lang="en-US" sz="2400" dirty="0" err="1" smtClean="0"/>
              <a:t>docetists</a:t>
            </a:r>
            <a:r>
              <a:rPr lang="en-US" sz="2400" dirty="0" smtClean="0"/>
              <a:t>), then there seemed little reason to be a martyr yourself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3. Some did not have the courage when accused, and so apostatized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4. Facing torture and death without apostasy; often even looking forward to martyrdom eagerly as a proof of solidarity with Jesus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6D5FFE-525F-4136-9A4A-F1D8AF97D79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FFAB-3FBE-4A95-9A53-3248D10062EF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Reaction of Christian Community to Persecution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Martyrs were (are) the heroes of the </a:t>
            </a:r>
            <a:r>
              <a:rPr lang="en-US" dirty="0" smtClean="0"/>
              <a:t>faith</a:t>
            </a:r>
            <a:endParaRPr lang="en-US" dirty="0"/>
          </a:p>
          <a:p>
            <a:r>
              <a:rPr lang="en-US" dirty="0"/>
              <a:t>Did not have to die to be a martyr; any one who suffered for the faith was a martyr</a:t>
            </a:r>
          </a:p>
          <a:p>
            <a:r>
              <a:rPr lang="en-US" dirty="0"/>
              <a:t>Living martyrs (confessors) had the highest  standing in the Church</a:t>
            </a:r>
          </a:p>
          <a:p>
            <a:r>
              <a:rPr lang="en-US" dirty="0"/>
              <a:t>Church equally honored women and men who were martyrs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‘Voluntary’ Martyrdom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Bishops actively discouraged Christians from ‘volunteering’ as martyrs</a:t>
            </a:r>
          </a:p>
          <a:p>
            <a:r>
              <a:rPr lang="en-US" sz="2000" dirty="0" smtClean="0"/>
              <a:t>If accused, then Christians should not renounce the faith, but should not flaunt it for purpose of being martyred</a:t>
            </a:r>
          </a:p>
          <a:p>
            <a:pPr lvl="1"/>
            <a:r>
              <a:rPr lang="en-US" sz="1800" dirty="0" smtClean="0"/>
              <a:t>This would be suicide, not in accordance with God’s will</a:t>
            </a:r>
          </a:p>
          <a:p>
            <a:r>
              <a:rPr lang="en-US" sz="2000" dirty="0" smtClean="0"/>
              <a:t>Neither should Christians take up arms to defend themselves </a:t>
            </a:r>
            <a:r>
              <a:rPr lang="en-US" sz="2000" dirty="0"/>
              <a:t>	</a:t>
            </a:r>
            <a:endParaRPr lang="en-US" sz="2000" dirty="0" smtClean="0"/>
          </a:p>
          <a:p>
            <a:pPr lvl="1"/>
            <a:r>
              <a:rPr lang="en-US" sz="1800" dirty="0" smtClean="0"/>
              <a:t>There is no recorded instance of any Christian rising in armed rebellion against the Romans</a:t>
            </a:r>
          </a:p>
          <a:p>
            <a:pPr lvl="1"/>
            <a:r>
              <a:rPr lang="en-US" sz="1800" dirty="0" smtClean="0"/>
              <a:t>In distinction to earlier Judaism or later Islam</a:t>
            </a:r>
          </a:p>
          <a:p>
            <a:r>
              <a:rPr lang="en-US" sz="2000" dirty="0" smtClean="0"/>
              <a:t>See, for example, Clement of Alexandria, </a:t>
            </a:r>
            <a:r>
              <a:rPr lang="en-US" sz="2000" i="1" dirty="0" err="1" smtClean="0"/>
              <a:t>Stromata</a:t>
            </a:r>
            <a:r>
              <a:rPr lang="en-US" sz="2000" dirty="0" smtClean="0"/>
              <a:t> IV.10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32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8E7EF-6329-4A67-B7F9-51ADB9BBA482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Not All ‘Christian Sects’ Accepted Martyrdom as Witness to the Faith</a:t>
            </a:r>
            <a:endParaRPr lang="en-US" sz="38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Rejection of value of martyrdom was based on erroneous Christology</a:t>
            </a:r>
          </a:p>
          <a:p>
            <a:pPr>
              <a:lnSpc>
                <a:spcPct val="80000"/>
              </a:lnSpc>
            </a:pPr>
            <a:r>
              <a:rPr lang="en-US" sz="2600"/>
              <a:t>One of the earliest Christian heresies was </a:t>
            </a:r>
            <a:r>
              <a:rPr lang="en-US" sz="2600" i="1"/>
              <a:t>docetism </a:t>
            </a:r>
            <a:r>
              <a:rPr lang="en-US" sz="2600"/>
              <a:t>(from Greek word to seem or appear)</a:t>
            </a:r>
          </a:p>
          <a:p>
            <a:pPr>
              <a:lnSpc>
                <a:spcPct val="80000"/>
              </a:lnSpc>
            </a:pPr>
            <a:r>
              <a:rPr lang="en-US" sz="2600"/>
              <a:t> The belief that Jesus only </a:t>
            </a:r>
            <a:r>
              <a:rPr lang="en-US" sz="2600" i="1"/>
              <a:t>appeared</a:t>
            </a:r>
            <a:r>
              <a:rPr lang="en-US" sz="2600"/>
              <a:t> to be human; that he only </a:t>
            </a:r>
            <a:r>
              <a:rPr lang="en-US" sz="2600" i="1"/>
              <a:t>appeared</a:t>
            </a:r>
            <a:r>
              <a:rPr lang="en-US" sz="2600"/>
              <a:t> to suffer on the cross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Jesus was divine, not truly man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Since Jesus did not suffer, there was no value in martyrdom</a:t>
            </a:r>
          </a:p>
          <a:p>
            <a:pPr>
              <a:lnSpc>
                <a:spcPct val="80000"/>
              </a:lnSpc>
            </a:pPr>
            <a:r>
              <a:rPr lang="en-US" sz="2600"/>
              <a:t>Theological issue: impassability of God; nature(s) of Jesus Christ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Greek philosophical concept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AF5A4-0DB5-40B8-9A3B-FDF4B0B71160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Docetic Example: </a:t>
            </a:r>
            <a:r>
              <a:rPr lang="en-US" i="1"/>
              <a:t>Gospel of Peter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Early 2</a:t>
            </a:r>
            <a:r>
              <a:rPr lang="en-US" sz="2600" baseline="30000"/>
              <a:t>nd</a:t>
            </a:r>
            <a:r>
              <a:rPr lang="en-US" sz="2600"/>
              <a:t> C Christian literature</a:t>
            </a:r>
          </a:p>
          <a:p>
            <a:r>
              <a:rPr lang="en-US" sz="2600"/>
              <a:t>Like </a:t>
            </a:r>
            <a:r>
              <a:rPr lang="en-US" sz="2600" i="1"/>
              <a:t>Didache</a:t>
            </a:r>
            <a:r>
              <a:rPr lang="en-US" sz="2600"/>
              <a:t>, discovered (Egypt) in 19</a:t>
            </a:r>
            <a:r>
              <a:rPr lang="en-US" sz="2600" baseline="30000"/>
              <a:t>th</a:t>
            </a:r>
            <a:r>
              <a:rPr lang="en-US" sz="2600"/>
              <a:t> C, but fragments quoted by Church Fathers</a:t>
            </a:r>
          </a:p>
          <a:p>
            <a:r>
              <a:rPr lang="en-US" sz="2600" i="1"/>
              <a:t>Gospel of Peter </a:t>
            </a:r>
            <a:r>
              <a:rPr lang="en-US" sz="2600"/>
              <a:t>is a non-canonical passion narrative</a:t>
            </a:r>
          </a:p>
          <a:p>
            <a:r>
              <a:rPr lang="en-US" sz="2600"/>
              <a:t>Very anti-Jewish</a:t>
            </a:r>
          </a:p>
          <a:p>
            <a:r>
              <a:rPr lang="en-US" sz="2600"/>
              <a:t>States that Jesus (always referred to as Lord and Son of God) hanging on the cross had no pain</a:t>
            </a:r>
          </a:p>
          <a:p>
            <a:r>
              <a:rPr lang="en-US" sz="2600"/>
              <a:t>Late 2</a:t>
            </a:r>
            <a:r>
              <a:rPr lang="en-US" sz="2600" baseline="30000"/>
              <a:t>nd</a:t>
            </a:r>
            <a:r>
              <a:rPr lang="en-US" sz="2600"/>
              <a:t> C bishop of Antioch explicitly condemns </a:t>
            </a:r>
            <a:r>
              <a:rPr lang="en-US" sz="2600" i="1"/>
              <a:t>Gospel of Peter </a:t>
            </a:r>
            <a:r>
              <a:rPr lang="en-US" sz="2600"/>
              <a:t>because it is used by docetists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2885-49FB-4FEE-94B4-67285AD01640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Judaisers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Jewish-Christians who saw themselves as Jews who believed Jesus was Messiah</a:t>
            </a:r>
          </a:p>
          <a:p>
            <a:r>
              <a:rPr lang="en-US"/>
              <a:t>But Jesus as Messiah was seen as a man or an angel, not God</a:t>
            </a:r>
          </a:p>
          <a:p>
            <a:r>
              <a:rPr lang="en-US"/>
              <a:t>Typically maintain Jewish practices</a:t>
            </a:r>
          </a:p>
          <a:p>
            <a:r>
              <a:rPr lang="en-US"/>
              <a:t>Example: </a:t>
            </a:r>
            <a:r>
              <a:rPr lang="en-US" i="1"/>
              <a:t>Gospels of Nazareans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CFC2-9D27-4A22-8112-7D4C32F96240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Why did Ignatius Oppose These Groups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Ignatius, like almost all Church Fathers, did not engage in academic debates</a:t>
            </a:r>
          </a:p>
          <a:p>
            <a:r>
              <a:rPr lang="en-US" sz="2600" dirty="0"/>
              <a:t>Primary concern as bishop was care of his flock</a:t>
            </a:r>
          </a:p>
          <a:p>
            <a:r>
              <a:rPr lang="en-US" sz="2600" dirty="0"/>
              <a:t>Groups with erroneous Christology were a threat to integrity and unity of Church</a:t>
            </a:r>
          </a:p>
          <a:p>
            <a:r>
              <a:rPr lang="en-US" sz="2600" dirty="0"/>
              <a:t>Most ‘doctrine’ developed by Church Fathers was in response to erroneous teaching</a:t>
            </a:r>
          </a:p>
          <a:p>
            <a:r>
              <a:rPr lang="en-US" sz="2600" dirty="0"/>
              <a:t>NB: Very difficult to fully describe the Truth; much easier to </a:t>
            </a:r>
            <a:r>
              <a:rPr lang="en-US" sz="2600" dirty="0" smtClean="0"/>
              <a:t>demonstrate </a:t>
            </a:r>
            <a:r>
              <a:rPr lang="en-US" sz="2600" dirty="0"/>
              <a:t>what is not true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Letters of St. Ignatius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7 Letters written by Ignatius to communities in Asia Minor</a:t>
            </a:r>
          </a:p>
          <a:p>
            <a:r>
              <a:rPr lang="en-US" sz="2400" dirty="0"/>
              <a:t>The best Greek manuscript was edited by P. Th. Camelot, found in </a:t>
            </a:r>
            <a:r>
              <a:rPr lang="en-US" sz="2400" i="1" dirty="0"/>
              <a:t>Sources </a:t>
            </a:r>
            <a:r>
              <a:rPr lang="en-US" sz="2400" i="1" dirty="0" err="1"/>
              <a:t>chretiennes</a:t>
            </a:r>
            <a:r>
              <a:rPr lang="en-US" sz="2400" dirty="0"/>
              <a:t> Vol. 10 (also available online in </a:t>
            </a:r>
            <a:r>
              <a:rPr lang="en-US" sz="2400" i="1" dirty="0"/>
              <a:t>Thesaurus </a:t>
            </a:r>
            <a:r>
              <a:rPr lang="en-US" sz="2400" i="1" dirty="0" err="1"/>
              <a:t>Lingae</a:t>
            </a:r>
            <a:r>
              <a:rPr lang="en-US" sz="2400" i="1" dirty="0"/>
              <a:t> </a:t>
            </a:r>
            <a:r>
              <a:rPr lang="en-US" sz="2400" i="1" dirty="0" err="1"/>
              <a:t>Graecae</a:t>
            </a:r>
            <a:r>
              <a:rPr lang="en-US" sz="2400" dirty="0"/>
              <a:t>) </a:t>
            </a:r>
            <a:endParaRPr lang="en-US" sz="2400" dirty="0" smtClean="0"/>
          </a:p>
          <a:p>
            <a:r>
              <a:rPr lang="en-US" sz="2400" dirty="0" smtClean="0"/>
              <a:t>English translations, </a:t>
            </a:r>
            <a:r>
              <a:rPr lang="en-US" sz="2400" dirty="0"/>
              <a:t>usually found in volumes with other Apostolic writers (ACW, ANF, LCC for example). 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CCC uses the Kleist translation, found in ACW 1.  </a:t>
            </a:r>
            <a:endParaRPr lang="en-US" sz="2400" dirty="0" smtClean="0"/>
          </a:p>
          <a:p>
            <a:r>
              <a:rPr lang="en-US" sz="2400" dirty="0" smtClean="0"/>
              <a:t>Kenneth Howell’s </a:t>
            </a:r>
            <a:r>
              <a:rPr lang="en-US" sz="2400" dirty="0"/>
              <a:t>new translation (2008) is particularly recommended. Kenneth J. Howell, </a:t>
            </a:r>
            <a:r>
              <a:rPr lang="en-US" sz="2400" i="1" dirty="0"/>
              <a:t>Ignatius of Antioch, A New Translation and Theological Commentary </a:t>
            </a:r>
            <a:r>
              <a:rPr lang="en-US" sz="2400" dirty="0"/>
              <a:t>(Zanesville, Ohio: </a:t>
            </a:r>
            <a:r>
              <a:rPr lang="en-US" sz="2400" dirty="0" err="1"/>
              <a:t>CHResources</a:t>
            </a:r>
            <a:r>
              <a:rPr lang="en-US" sz="2400" dirty="0"/>
              <a:t>, 2008).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Lecture 4: Ignatius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638A-E020-4A75-846E-D250B4DCF1B3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13440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2A1E-0399-4709-9B15-6D200B8C3534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Early Church Organizational Structures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Why is Ignatius interested in organizational structure: guarantor of Truth</a:t>
            </a:r>
          </a:p>
          <a:p>
            <a:r>
              <a:rPr lang="en-US" sz="2600"/>
              <a:t>Apostles</a:t>
            </a:r>
          </a:p>
          <a:p>
            <a:r>
              <a:rPr lang="en-US" sz="2600"/>
              <a:t>Bishops as successors to Apostles</a:t>
            </a:r>
          </a:p>
          <a:p>
            <a:r>
              <a:rPr lang="en-US" sz="2600"/>
              <a:t>Deacons as administrators for Bishops</a:t>
            </a:r>
          </a:p>
          <a:p>
            <a:r>
              <a:rPr lang="en-US" sz="2600"/>
              <a:t>Presbyters as council of elders to Bishop</a:t>
            </a:r>
          </a:p>
          <a:p>
            <a:r>
              <a:rPr lang="en-US" sz="2600"/>
              <a:t>Bishop as head of the Household (</a:t>
            </a:r>
            <a:r>
              <a:rPr lang="en-US" sz="2600" i="1"/>
              <a:t>paterfamilia</a:t>
            </a:r>
            <a:r>
              <a:rPr lang="en-US" sz="2600"/>
              <a:t>)</a:t>
            </a:r>
          </a:p>
          <a:p>
            <a:r>
              <a:rPr lang="en-US" sz="2600"/>
              <a:t>Primary Scriptural basis in Matthew, Acts of Apostles, Letters to Timothy and Titus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3BB40-4191-404C-9FE6-19C8467A6FD6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Early Christian Communities</a:t>
            </a:r>
          </a:p>
          <a:p>
            <a:r>
              <a:rPr lang="en-US"/>
              <a:t>Ignatius of Antioch</a:t>
            </a:r>
          </a:p>
          <a:p>
            <a:pPr lvl="1"/>
            <a:r>
              <a:rPr lang="en-US"/>
              <a:t>Martyrs</a:t>
            </a:r>
          </a:p>
          <a:p>
            <a:pPr lvl="1"/>
            <a:r>
              <a:rPr lang="en-US"/>
              <a:t>Early Church Structure</a:t>
            </a:r>
          </a:p>
          <a:p>
            <a:pPr lvl="1"/>
            <a:r>
              <a:rPr lang="en-US"/>
              <a:t>Docetism</a:t>
            </a:r>
          </a:p>
          <a:p>
            <a:r>
              <a:rPr lang="en-US"/>
              <a:t>Assignments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8439-E613-4F37-AA91-738563817018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Issues for Ignatius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Opposition to docetism</a:t>
            </a:r>
          </a:p>
          <a:p>
            <a:r>
              <a:rPr lang="en-US"/>
              <a:t>Opposition to ‘Judaisers’</a:t>
            </a:r>
          </a:p>
          <a:p>
            <a:r>
              <a:rPr lang="en-US"/>
              <a:t>Church structure and unity</a:t>
            </a:r>
          </a:p>
          <a:p>
            <a:r>
              <a:rPr lang="en-US"/>
              <a:t>Personal perseverance (see especially </a:t>
            </a:r>
            <a:r>
              <a:rPr lang="en-US" i="1"/>
              <a:t>Letter to Romans</a:t>
            </a:r>
            <a:r>
              <a:rPr lang="en-US"/>
              <a:t>)</a:t>
            </a:r>
          </a:p>
          <a:p>
            <a:pPr lvl="1"/>
            <a:r>
              <a:rPr lang="en-US"/>
              <a:t>Writing letters to Christian communities as he is being taken to Rome to be executed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CFCE-6279-49CD-84A4-A9DF9449C3D7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things to look for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Early Baptismal Creeds (</a:t>
            </a:r>
            <a:r>
              <a:rPr lang="en-US" sz="2600" dirty="0" err="1"/>
              <a:t>Eph</a:t>
            </a:r>
            <a:r>
              <a:rPr lang="en-US" sz="2600" dirty="0"/>
              <a:t> 7.2; Mag 11:1; </a:t>
            </a:r>
            <a:r>
              <a:rPr lang="en-US" sz="2600" dirty="0" err="1"/>
              <a:t>Smyr</a:t>
            </a:r>
            <a:r>
              <a:rPr lang="en-US" sz="2600" dirty="0"/>
              <a:t> 1:1-2)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Eucharist as the flesh of Christ (</a:t>
            </a:r>
            <a:r>
              <a:rPr lang="en-US" sz="2600" dirty="0" err="1"/>
              <a:t>Smyr</a:t>
            </a:r>
            <a:r>
              <a:rPr lang="en-US" sz="2600" dirty="0"/>
              <a:t> 7.1, Phil 4, Rom 8)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The Cross as a fruitful tree with branches that bears incorruptible fruit (</a:t>
            </a:r>
            <a:r>
              <a:rPr lang="en-US" sz="2600" dirty="0" err="1"/>
              <a:t>Tra</a:t>
            </a:r>
            <a:r>
              <a:rPr lang="en-US" sz="2600" dirty="0"/>
              <a:t> 11)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Martyrs as the wheat of the Church (Rom 4) 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Harmony of unity (</a:t>
            </a:r>
            <a:r>
              <a:rPr lang="en-US" sz="2600" dirty="0" err="1"/>
              <a:t>Eph</a:t>
            </a:r>
            <a:r>
              <a:rPr lang="en-US" sz="2600" dirty="0"/>
              <a:t> 4 and Rom 2.2)</a:t>
            </a:r>
          </a:p>
          <a:p>
            <a:pPr>
              <a:lnSpc>
                <a:spcPct val="90000"/>
              </a:lnSpc>
            </a:pPr>
            <a:r>
              <a:rPr lang="en-US" sz="2600"/>
              <a:t>What is true discipleship (</a:t>
            </a:r>
            <a:r>
              <a:rPr lang="en-US" sz="2600" dirty="0" err="1"/>
              <a:t>Eph</a:t>
            </a:r>
            <a:r>
              <a:rPr lang="en-US" sz="2600" dirty="0"/>
              <a:t> 3)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But note especially how all of these things are related to each other.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 (</a:t>
            </a:r>
            <a:r>
              <a:rPr lang="en-US" dirty="0" err="1" smtClean="0">
                <a:latin typeface="Symbol" panose="05050102010706020507" pitchFamily="18" charset="2"/>
              </a:rPr>
              <a:t>caracthr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Character is the deep impression indicating ownership of </a:t>
            </a:r>
          </a:p>
          <a:p>
            <a:pPr lvl="1"/>
            <a:r>
              <a:rPr lang="en-US" sz="2000" dirty="0" smtClean="0"/>
              <a:t>Impress or image on a coin</a:t>
            </a:r>
          </a:p>
          <a:p>
            <a:r>
              <a:rPr lang="en-US" sz="2400" dirty="0" smtClean="0"/>
              <a:t>In Scripture and Church Fathers, used to indicate strong sense of unity and belonging</a:t>
            </a:r>
          </a:p>
          <a:p>
            <a:r>
              <a:rPr lang="en-US" sz="2400" dirty="0" smtClean="0"/>
              <a:t>See </a:t>
            </a:r>
            <a:r>
              <a:rPr lang="en-US" sz="2400" dirty="0" err="1" smtClean="0"/>
              <a:t>Heb</a:t>
            </a:r>
            <a:r>
              <a:rPr lang="en-US" sz="2400" dirty="0" smtClean="0"/>
              <a:t> 1:3  and I Clem 33.4</a:t>
            </a:r>
          </a:p>
          <a:p>
            <a:r>
              <a:rPr lang="en-US" sz="2400" dirty="0" smtClean="0"/>
              <a:t>But perhaps more interesting for reading Ignatius is IV </a:t>
            </a:r>
            <a:r>
              <a:rPr lang="en-US" sz="2400" dirty="0" err="1" smtClean="0"/>
              <a:t>Macc</a:t>
            </a:r>
            <a:r>
              <a:rPr lang="en-US" sz="2400" dirty="0" smtClean="0"/>
              <a:t> 15.4</a:t>
            </a:r>
          </a:p>
          <a:p>
            <a:r>
              <a:rPr lang="en-US" sz="2400" dirty="0" smtClean="0"/>
              <a:t>Note Ignatius’ use of character in Mag 5.2; and beginning of </a:t>
            </a:r>
            <a:r>
              <a:rPr lang="en-US" sz="2400" dirty="0" err="1" smtClean="0"/>
              <a:t>Tral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Lecture 4: Ignatius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638A-E020-4A75-846E-D250B4DCF1B3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00566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Martyrdom of Ignatius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572000" cy="4530725"/>
          </a:xfrm>
        </p:spPr>
        <p:txBody>
          <a:bodyPr/>
          <a:lstStyle/>
          <a:p>
            <a:pPr eaLnBrk="1" hangingPunct="1"/>
            <a:r>
              <a:rPr lang="en-US" sz="2400" dirty="0" smtClean="0"/>
              <a:t>Died during reign of Trajan c. 110 AD</a:t>
            </a:r>
          </a:p>
          <a:p>
            <a:pPr eaLnBrk="1" hangingPunct="1"/>
            <a:r>
              <a:rPr lang="en-US" sz="2400" dirty="0" smtClean="0"/>
              <a:t>By tradition he died a martyr in Rome</a:t>
            </a:r>
          </a:p>
          <a:p>
            <a:pPr lvl="1" eaLnBrk="1" hangingPunct="1"/>
            <a:r>
              <a:rPr lang="en-US" sz="2000" dirty="0" smtClean="0"/>
              <a:t>In the Coliseum as part of lunchtime entertainment?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By tradition, after his martyrdom, his relics were returned to Antioch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After Arab conquest of Antioch in 7</a:t>
            </a:r>
            <a:r>
              <a:rPr lang="en-US" sz="1800" baseline="30000" dirty="0"/>
              <a:t>th</a:t>
            </a:r>
            <a:r>
              <a:rPr lang="en-US" sz="1800" dirty="0"/>
              <a:t> C, his relics were returned to Rome and placed in San Clemente </a:t>
            </a:r>
          </a:p>
          <a:p>
            <a:pPr eaLnBrk="1" hangingPunct="1"/>
            <a:r>
              <a:rPr lang="en-US" sz="2400" dirty="0" smtClean="0"/>
              <a:t>Feast Day, October 17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600200"/>
            <a:ext cx="3657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pic>
        <p:nvPicPr>
          <p:cNvPr id="12293" name="Picture 7" descr="ANd9GcRpR_2kslWab0lH0N44G2h5VY0E32_5hBe-3mE8QmWGFgFQ0s-_b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0325" y="2209800"/>
            <a:ext cx="2722563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ED2B35-CFF0-4BFD-A7F3-4D307884417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E77A-A8F3-4F79-813D-23F3BD2E9914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 for Tuesday Discussion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Read all of Ignatius’ </a:t>
            </a:r>
            <a:r>
              <a:rPr lang="en-US" sz="2100"/>
              <a:t>Letters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original hearers of Ignatius’ Letters would have been assembled as Church, probably in a liturgical setting to hear his letter read to them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Read sections from CCC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2471-2474 (Bear witness to Truth)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857-896 (Church is Apostolic)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Benedict XVI, General Audience, </a:t>
            </a:r>
            <a:r>
              <a:rPr lang="en-US" sz="2100" i="1" dirty="0"/>
              <a:t>Ignatius of Antioch, </a:t>
            </a:r>
            <a:r>
              <a:rPr lang="en-US" sz="1700" b="1" dirty="0"/>
              <a:t>http://www.vatican.va/holy_father/benedict_xvi/audiences/2007/documents/hf_ben-xvi_aud_20070314_en.html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Write 1-2 page paper on some aspect of Ignatius’ Letters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Don’t forget thesis statement first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Remember, references by paragraph and sentence number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Be prepared to discuss the Letters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6C834-0F8E-4ECC-B992-45445841B9FB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Review: Roman Imperial Dynasties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 dirty="0" smtClean="0"/>
              <a:t>First Century</a:t>
            </a:r>
          </a:p>
          <a:p>
            <a:pPr lvl="1">
              <a:lnSpc>
                <a:spcPct val="80000"/>
              </a:lnSpc>
            </a:pPr>
            <a:r>
              <a:rPr lang="en-US" sz="1500" dirty="0" smtClean="0"/>
              <a:t>Claudio-Julian</a:t>
            </a:r>
            <a:endParaRPr lang="en-US" sz="1500" dirty="0"/>
          </a:p>
          <a:p>
            <a:pPr lvl="2">
              <a:lnSpc>
                <a:spcPct val="80000"/>
              </a:lnSpc>
            </a:pPr>
            <a:r>
              <a:rPr lang="en-US" sz="1300" dirty="0"/>
              <a:t>Augustus</a:t>
            </a:r>
          </a:p>
          <a:p>
            <a:pPr lvl="2">
              <a:lnSpc>
                <a:spcPct val="80000"/>
              </a:lnSpc>
            </a:pPr>
            <a:r>
              <a:rPr lang="en-US" sz="1300" dirty="0"/>
              <a:t>Nero</a:t>
            </a:r>
          </a:p>
          <a:p>
            <a:pPr lvl="1">
              <a:lnSpc>
                <a:spcPct val="80000"/>
              </a:lnSpc>
            </a:pPr>
            <a:r>
              <a:rPr lang="en-US" sz="1500" dirty="0"/>
              <a:t>Flavians</a:t>
            </a:r>
          </a:p>
          <a:p>
            <a:pPr lvl="2">
              <a:lnSpc>
                <a:spcPct val="80000"/>
              </a:lnSpc>
            </a:pPr>
            <a:r>
              <a:rPr lang="en-US" sz="1300" dirty="0"/>
              <a:t>Vespasian</a:t>
            </a:r>
          </a:p>
          <a:p>
            <a:pPr lvl="2">
              <a:lnSpc>
                <a:spcPct val="80000"/>
              </a:lnSpc>
            </a:pPr>
            <a:r>
              <a:rPr lang="en-US" sz="1300" dirty="0"/>
              <a:t>Titus</a:t>
            </a:r>
          </a:p>
          <a:p>
            <a:pPr lvl="2">
              <a:lnSpc>
                <a:spcPct val="80000"/>
              </a:lnSpc>
            </a:pPr>
            <a:r>
              <a:rPr lang="en-US" sz="1300" dirty="0"/>
              <a:t>Domitian</a:t>
            </a:r>
          </a:p>
          <a:p>
            <a:pPr>
              <a:lnSpc>
                <a:spcPct val="80000"/>
              </a:lnSpc>
            </a:pPr>
            <a:r>
              <a:rPr lang="en-US" sz="1900" dirty="0" smtClean="0"/>
              <a:t>Second Century</a:t>
            </a:r>
          </a:p>
          <a:p>
            <a:pPr lvl="1">
              <a:lnSpc>
                <a:spcPct val="80000"/>
              </a:lnSpc>
            </a:pPr>
            <a:r>
              <a:rPr lang="en-US" sz="1500" dirty="0" err="1" smtClean="0"/>
              <a:t>Antonnines</a:t>
            </a:r>
            <a:endParaRPr lang="en-US" sz="1500" dirty="0"/>
          </a:p>
          <a:p>
            <a:pPr lvl="2">
              <a:lnSpc>
                <a:spcPct val="80000"/>
              </a:lnSpc>
            </a:pPr>
            <a:r>
              <a:rPr lang="en-US" sz="1300" dirty="0"/>
              <a:t>Trajan</a:t>
            </a:r>
          </a:p>
          <a:p>
            <a:pPr lvl="2">
              <a:lnSpc>
                <a:spcPct val="80000"/>
              </a:lnSpc>
            </a:pPr>
            <a:r>
              <a:rPr lang="en-US" sz="1300" dirty="0" smtClean="0"/>
              <a:t>Hadrian</a:t>
            </a:r>
          </a:p>
          <a:p>
            <a:pPr lvl="2">
              <a:lnSpc>
                <a:spcPct val="80000"/>
              </a:lnSpc>
            </a:pPr>
            <a:r>
              <a:rPr lang="en-US" sz="1300" dirty="0" smtClean="0"/>
              <a:t>Antonius Pius</a:t>
            </a:r>
          </a:p>
          <a:p>
            <a:pPr lvl="2">
              <a:lnSpc>
                <a:spcPct val="80000"/>
              </a:lnSpc>
            </a:pPr>
            <a:r>
              <a:rPr lang="en-US" sz="1300" dirty="0" smtClean="0"/>
              <a:t>Marcus </a:t>
            </a:r>
            <a:r>
              <a:rPr lang="en-US" sz="1300" dirty="0"/>
              <a:t>Aurelius</a:t>
            </a:r>
          </a:p>
          <a:p>
            <a:pPr lvl="2">
              <a:lnSpc>
                <a:spcPct val="80000"/>
              </a:lnSpc>
            </a:pPr>
            <a:r>
              <a:rPr lang="en-US" sz="1300" dirty="0"/>
              <a:t>Commodus</a:t>
            </a:r>
          </a:p>
          <a:p>
            <a:pPr>
              <a:lnSpc>
                <a:spcPct val="80000"/>
              </a:lnSpc>
            </a:pPr>
            <a:r>
              <a:rPr lang="en-US" sz="1900" dirty="0" smtClean="0"/>
              <a:t>Third Century</a:t>
            </a:r>
          </a:p>
          <a:p>
            <a:pPr lvl="1">
              <a:lnSpc>
                <a:spcPct val="80000"/>
              </a:lnSpc>
            </a:pPr>
            <a:r>
              <a:rPr lang="en-US" sz="1500" dirty="0" err="1" smtClean="0"/>
              <a:t>Severides</a:t>
            </a:r>
            <a:endParaRPr lang="en-US" sz="1500" dirty="0"/>
          </a:p>
          <a:p>
            <a:pPr lvl="2">
              <a:lnSpc>
                <a:spcPct val="80000"/>
              </a:lnSpc>
            </a:pPr>
            <a:r>
              <a:rPr lang="en-US" sz="1300" dirty="0" err="1"/>
              <a:t>Septimus</a:t>
            </a:r>
            <a:r>
              <a:rPr lang="en-US" sz="1300" dirty="0"/>
              <a:t> Severus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Decius</a:t>
            </a:r>
          </a:p>
          <a:p>
            <a:pPr lvl="1">
              <a:lnSpc>
                <a:spcPct val="80000"/>
              </a:lnSpc>
            </a:pPr>
            <a:r>
              <a:rPr lang="en-US" sz="1500" dirty="0"/>
              <a:t>Diocletian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477E-EFF6-452B-B4FD-BE22328CF17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Review: Roman Games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Romans loved blood sports</a:t>
            </a:r>
          </a:p>
          <a:p>
            <a:pPr lvl="1">
              <a:lnSpc>
                <a:spcPct val="90000"/>
              </a:lnSpc>
            </a:pPr>
            <a:r>
              <a:rPr lang="en-US"/>
              <a:t>Gladiators were sports stars of the Roman world</a:t>
            </a:r>
          </a:p>
          <a:p>
            <a:pPr lvl="1">
              <a:lnSpc>
                <a:spcPct val="90000"/>
              </a:lnSpc>
            </a:pPr>
            <a:r>
              <a:rPr lang="en-US"/>
              <a:t>Important part of criminal and slave trade was supporting circuses</a:t>
            </a:r>
          </a:p>
          <a:p>
            <a:pPr>
              <a:lnSpc>
                <a:spcPct val="90000"/>
              </a:lnSpc>
            </a:pPr>
            <a:r>
              <a:rPr lang="en-US"/>
              <a:t>Typical day at the Coliseum (60,000 spectators; note Circus Maximus held 250,000)</a:t>
            </a:r>
          </a:p>
          <a:p>
            <a:pPr lvl="1">
              <a:lnSpc>
                <a:spcPct val="90000"/>
              </a:lnSpc>
            </a:pPr>
            <a:r>
              <a:rPr lang="en-US"/>
              <a:t>Morning: animal fights</a:t>
            </a:r>
          </a:p>
          <a:p>
            <a:pPr lvl="1">
              <a:lnSpc>
                <a:spcPct val="90000"/>
              </a:lnSpc>
            </a:pPr>
            <a:r>
              <a:rPr lang="en-US"/>
              <a:t>Lunch: execution of criminals</a:t>
            </a:r>
          </a:p>
          <a:p>
            <a:pPr lvl="1">
              <a:lnSpc>
                <a:spcPct val="90000"/>
              </a:lnSpc>
            </a:pPr>
            <a:r>
              <a:rPr lang="en-US"/>
              <a:t>Afternoon: gladiators (featured event)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96C00-3F80-4CEF-B83D-075C4CEC0F1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Ignatius of Antioch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7467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 dirty="0"/>
              <a:t>Bishop of Antioch early Second Century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One of the </a:t>
            </a:r>
            <a:r>
              <a:rPr lang="en-US" sz="1600" dirty="0" smtClean="0"/>
              <a:t>most </a:t>
            </a:r>
            <a:r>
              <a:rPr lang="en-US" sz="1600" dirty="0"/>
              <a:t>important cities in Empire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Other vitally important city was Alexandria</a:t>
            </a:r>
          </a:p>
          <a:p>
            <a:pPr>
              <a:lnSpc>
                <a:spcPct val="90000"/>
              </a:lnSpc>
            </a:pPr>
            <a:r>
              <a:rPr lang="en-US" sz="1600" dirty="0"/>
              <a:t>Arrested and found guilty of impiety; brought to Rome to be executed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Probably not a Roman citizen; already tried and expected to die in arena, not by beheading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Probably died c. 110 (Trajan was Emperor; Pliny was chief administrator in Asia Minor)</a:t>
            </a:r>
          </a:p>
          <a:p>
            <a:pPr>
              <a:lnSpc>
                <a:spcPct val="90000"/>
              </a:lnSpc>
            </a:pPr>
            <a:r>
              <a:rPr lang="en-US" sz="1600" dirty="0"/>
              <a:t>Obviously well known in the Christian community around Asia Minor and in </a:t>
            </a:r>
            <a:r>
              <a:rPr lang="en-US" sz="1600" dirty="0" smtClean="0"/>
              <a:t>Rome</a:t>
            </a:r>
          </a:p>
          <a:p>
            <a:pPr>
              <a:lnSpc>
                <a:spcPct val="90000"/>
              </a:lnSpc>
            </a:pPr>
            <a:r>
              <a:rPr lang="en-US" sz="1600" dirty="0" smtClean="0"/>
              <a:t>Still </a:t>
            </a:r>
            <a:r>
              <a:rPr lang="en-US" sz="1600" dirty="0"/>
              <a:t>honored by us in the Roman Eucharistic Prayer: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…deign </a:t>
            </a:r>
            <a:r>
              <a:rPr lang="en-US" sz="1600" dirty="0"/>
              <a:t>to grant some part and fellowship with Your Holy Apostles and Martyrs </a:t>
            </a:r>
            <a:r>
              <a:rPr lang="en-US" sz="1600" dirty="0" smtClean="0"/>
              <a:t>with </a:t>
            </a:r>
            <a:r>
              <a:rPr lang="en-US" sz="1600" dirty="0"/>
              <a:t>Stephen, Matthias, Barnabas, Ignatius, Alexander, </a:t>
            </a:r>
            <a:r>
              <a:rPr lang="en-US" sz="1600" dirty="0" err="1"/>
              <a:t>Marcellinus</a:t>
            </a:r>
            <a:r>
              <a:rPr lang="en-US" sz="1600" dirty="0"/>
              <a:t>, Peter, Felicity, Perpetua, Agatha, Lucy, Agnes, Cecilia, Anastasia, and all Your Saints. </a:t>
            </a:r>
          </a:p>
          <a:p>
            <a:pPr>
              <a:lnSpc>
                <a:spcPct val="90000"/>
              </a:lnSpc>
            </a:pPr>
            <a:endParaRPr lang="en-US" sz="1600" dirty="0"/>
          </a:p>
          <a:p>
            <a:pPr lvl="1">
              <a:lnSpc>
                <a:spcPct val="90000"/>
              </a:lnSpc>
            </a:pP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CE4-4E87-4379-99EB-7B4B1803138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Early Spread of Christianity c. 150</a:t>
            </a:r>
            <a:br>
              <a:rPr lang="en-US" sz="3800"/>
            </a:br>
            <a:r>
              <a:rPr lang="en-US" sz="3400"/>
              <a:t>www.ntcanon.org/mapsmall.shtml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61" name="Picture 5" descr="map150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905000"/>
            <a:ext cx="5715000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0EF-6F55-48DF-B5CD-D7662E5BE2F4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Importance of Antioch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Along with Rome, the only city to be evangelized by both Peter and Paul</a:t>
            </a:r>
          </a:p>
          <a:p>
            <a:r>
              <a:rPr lang="en-US" sz="2800" dirty="0"/>
              <a:t>The first place that the followers of the Way were called Christians (Acts 11:26)</a:t>
            </a:r>
          </a:p>
          <a:p>
            <a:r>
              <a:rPr lang="en-US" sz="2800" dirty="0"/>
              <a:t>The first place that Christians called themselves Catholic (Ignatius, </a:t>
            </a:r>
            <a:r>
              <a:rPr lang="en-US" sz="2800" i="1" dirty="0" err="1"/>
              <a:t>Smyrneans</a:t>
            </a:r>
            <a:r>
              <a:rPr lang="en-US" sz="2800" dirty="0"/>
              <a:t> 8:2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Antioch </a:t>
            </a:r>
            <a:r>
              <a:rPr lang="en-US" sz="2800" dirty="0"/>
              <a:t>prides itself on having St. Peter as its first </a:t>
            </a:r>
            <a:r>
              <a:rPr lang="en-US" sz="2800" dirty="0" smtClean="0"/>
              <a:t>bishop</a:t>
            </a:r>
            <a:endParaRPr lang="en-US" sz="2800" dirty="0"/>
          </a:p>
          <a:p>
            <a:r>
              <a:rPr lang="en-US" sz="2800" dirty="0"/>
              <a:t>After Rome and Alexandria the largest and most important Church in 2</a:t>
            </a:r>
            <a:r>
              <a:rPr lang="en-US" sz="2800" baseline="30000" dirty="0"/>
              <a:t>nd</a:t>
            </a:r>
            <a:r>
              <a:rPr lang="en-US" sz="2800" dirty="0"/>
              <a:t> through 4</a:t>
            </a:r>
            <a:r>
              <a:rPr lang="en-US" sz="2800" baseline="30000" dirty="0"/>
              <a:t>th</a:t>
            </a:r>
            <a:r>
              <a:rPr lang="en-US" sz="2800" dirty="0"/>
              <a:t> C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9498D-31AE-4AF2-B582-E059388B050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Issues for </a:t>
            </a:r>
            <a:r>
              <a:rPr lang="en-US" dirty="0"/>
              <a:t>Ignatius of Antioch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Martyrdom</a:t>
            </a:r>
          </a:p>
          <a:p>
            <a:r>
              <a:rPr lang="en-US" dirty="0" smtClean="0"/>
              <a:t>Early Erroneous Christological Movements</a:t>
            </a:r>
          </a:p>
          <a:p>
            <a:pPr lvl="1"/>
            <a:r>
              <a:rPr lang="en-US" dirty="0" err="1" smtClean="0"/>
              <a:t>Docetists</a:t>
            </a:r>
            <a:endParaRPr lang="en-US" dirty="0"/>
          </a:p>
          <a:p>
            <a:pPr lvl="1"/>
            <a:r>
              <a:rPr lang="en-US" dirty="0" err="1"/>
              <a:t>Judaisers</a:t>
            </a:r>
            <a:endParaRPr lang="en-US" dirty="0"/>
          </a:p>
          <a:p>
            <a:r>
              <a:rPr lang="en-US" dirty="0"/>
              <a:t>Church Structures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4: Ignatius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D578A-628D-4474-AF54-5CBB7828E40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Persecution of Christians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Christians were not killed because they </a:t>
            </a:r>
            <a:r>
              <a:rPr lang="en-US" dirty="0" smtClean="0"/>
              <a:t> </a:t>
            </a:r>
            <a:r>
              <a:rPr lang="en-US" dirty="0"/>
              <a:t>practiced Christianity; killed because they refused to also practice Roman religion</a:t>
            </a:r>
          </a:p>
          <a:p>
            <a:r>
              <a:rPr lang="en-US" dirty="0"/>
              <a:t>Persecutions in 1</a:t>
            </a:r>
            <a:r>
              <a:rPr lang="en-US" baseline="30000" dirty="0"/>
              <a:t>st</a:t>
            </a:r>
            <a:r>
              <a:rPr lang="en-US" dirty="0"/>
              <a:t> and 2</a:t>
            </a:r>
            <a:r>
              <a:rPr lang="en-US" baseline="30000" dirty="0"/>
              <a:t>nd</a:t>
            </a:r>
            <a:r>
              <a:rPr lang="en-US" dirty="0"/>
              <a:t> C, with a few exceptions, were local and sporadic</a:t>
            </a:r>
          </a:p>
          <a:p>
            <a:pPr lvl="1"/>
            <a:r>
              <a:rPr lang="en-US" dirty="0"/>
              <a:t>Jealousy of neighbors</a:t>
            </a:r>
          </a:p>
          <a:p>
            <a:pPr lvl="1"/>
            <a:r>
              <a:rPr lang="en-US" dirty="0"/>
              <a:t>Persecutions increased during stressful times</a:t>
            </a:r>
          </a:p>
          <a:p>
            <a:r>
              <a:rPr lang="en-US" dirty="0"/>
              <a:t>Review Letters of Pliny and Trajan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714</TotalTime>
  <Words>1647</Words>
  <Application>Microsoft Office PowerPoint</Application>
  <PresentationFormat>On-screen Show (4:3)</PresentationFormat>
  <Paragraphs>245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Edge</vt:lpstr>
      <vt:lpstr>Lecture 4: Ignatius of Antioch</vt:lpstr>
      <vt:lpstr>Introduction</vt:lpstr>
      <vt:lpstr>Review: Roman Imperial Dynasties</vt:lpstr>
      <vt:lpstr>Review: Roman Games</vt:lpstr>
      <vt:lpstr>Ignatius of Antioch</vt:lpstr>
      <vt:lpstr>Early Spread of Christianity c. 150 www.ntcanon.org/mapsmall.shtml</vt:lpstr>
      <vt:lpstr>Importance of Antioch </vt:lpstr>
      <vt:lpstr>Key Issues for Ignatius of Antioch</vt:lpstr>
      <vt:lpstr>Roman Persecution of Christians</vt:lpstr>
      <vt:lpstr>Pliny-Trajan Letters</vt:lpstr>
      <vt:lpstr>Christian Martyrs</vt:lpstr>
      <vt:lpstr>Reaction of Christian Community to Persecution</vt:lpstr>
      <vt:lpstr>‘Voluntary’ Martyrdom</vt:lpstr>
      <vt:lpstr>Not All ‘Christian Sects’ Accepted Martyrdom as Witness to the Faith</vt:lpstr>
      <vt:lpstr>Docetic Example: Gospel of Peter</vt:lpstr>
      <vt:lpstr>Judaisers</vt:lpstr>
      <vt:lpstr>Why did Ignatius Oppose These Groups</vt:lpstr>
      <vt:lpstr>Letters of St. Ignatius</vt:lpstr>
      <vt:lpstr>Early Church Organizational Structures</vt:lpstr>
      <vt:lpstr>Key Issues for Ignatius</vt:lpstr>
      <vt:lpstr>Some things to look for</vt:lpstr>
      <vt:lpstr>Character (caracthr)</vt:lpstr>
      <vt:lpstr>Martyrdom of Ignatius</vt:lpstr>
      <vt:lpstr>Assignments for Tuesday Discussion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Patristics: Lecture 2</dc:title>
  <dc:creator>ann orlando</dc:creator>
  <cp:lastModifiedBy>AOrlando</cp:lastModifiedBy>
  <cp:revision>113</cp:revision>
  <dcterms:created xsi:type="dcterms:W3CDTF">2005-07-14T21:48:48Z</dcterms:created>
  <dcterms:modified xsi:type="dcterms:W3CDTF">2019-09-07T10:51:26Z</dcterms:modified>
</cp:coreProperties>
</file>