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sldIdLst>
    <p:sldId id="256" r:id="rId2"/>
    <p:sldId id="257" r:id="rId3"/>
    <p:sldId id="269" r:id="rId4"/>
    <p:sldId id="276" r:id="rId5"/>
    <p:sldId id="279" r:id="rId6"/>
    <p:sldId id="270" r:id="rId7"/>
    <p:sldId id="271" r:id="rId8"/>
    <p:sldId id="288" r:id="rId9"/>
    <p:sldId id="277" r:id="rId10"/>
    <p:sldId id="278" r:id="rId11"/>
    <p:sldId id="283" r:id="rId12"/>
    <p:sldId id="284" r:id="rId13"/>
    <p:sldId id="287" r:id="rId14"/>
    <p:sldId id="258" r:id="rId15"/>
    <p:sldId id="290" r:id="rId16"/>
    <p:sldId id="289" r:id="rId17"/>
    <p:sldId id="268" r:id="rId18"/>
    <p:sldId id="259" r:id="rId19"/>
    <p:sldId id="260" r:id="rId20"/>
    <p:sldId id="281" r:id="rId21"/>
    <p:sldId id="280" r:id="rId22"/>
    <p:sldId id="267" r:id="rId23"/>
    <p:sldId id="265" r:id="rId24"/>
    <p:sldId id="264" r:id="rId25"/>
    <p:sldId id="286" r:id="rId26"/>
    <p:sldId id="282" r:id="rId27"/>
    <p:sldId id="291" r:id="rId28"/>
    <p:sldId id="261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AA75EDD-F761-4EF1-A81A-C902389639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07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26A755BC-2C22-4076-8B44-025F85CE9728}" type="slidenum">
              <a:rPr lang="en-US" altLang="en-US" smtClean="0">
                <a:latin typeface="Arial" charset="0"/>
              </a:rPr>
              <a:pPr/>
              <a:t>6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822D5DEE-5A54-4D9C-9991-3CA01C532E38}" type="slidenum">
              <a:rPr lang="en-US" altLang="en-US" smtClean="0">
                <a:latin typeface="Arial" charset="0"/>
              </a:rPr>
              <a:pPr/>
              <a:t>8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B93A067A-AFF9-48DF-8A75-BE254EBC17FC}" type="slidenum">
              <a:rPr lang="en-US" altLang="en-US" smtClean="0">
                <a:latin typeface="Arial" charset="0"/>
              </a:rPr>
              <a:pPr/>
              <a:t>9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</a:defRPr>
            </a:lvl9pPr>
          </a:lstStyle>
          <a:p>
            <a:fld id="{7988AEDB-A937-477F-935E-D9DA8711A854}" type="slidenum">
              <a:rPr lang="en-US" altLang="en-US" smtClean="0">
                <a:latin typeface="Arial" charset="0"/>
              </a:rPr>
              <a:pPr/>
              <a:t>10</a:t>
            </a:fld>
            <a:endParaRPr lang="en-US" altLang="en-US" smtClean="0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F96A9AA-BDEA-4B2C-96A8-E9F8BFD3962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343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5BD4A-D5E0-4C7C-B723-F52DD4D95FC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3C56E2-2B93-4015-844A-CDF87A40CE3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3F0C39-16E1-4CE9-BD59-3284AF4D8A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A1FC55-598A-44CD-92CA-6C9DF7FFC51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BDF29-68F2-4CDC-938B-B78B2061E0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735928-B5F7-48B7-8BA5-FACD010D90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56051-835F-4387-9687-123E1638B2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BE7AB9-71A9-4D84-A825-8407C3242C7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569D99-3BB0-42F3-B653-42EAA76A6B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0C66EE-DAE8-4608-899E-64E611BD594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 altLang="en-US"/>
              <a:t>Lecture 1: Introduction and Clement 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6A693C61-8C92-465F-9EDB-233DF9138BE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331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sccb.org/beliefs-and-teachings/vocations/priesthood/priestly-formation/upload/fathers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eb.mit.edu/aorlando/www/Patristic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CB8D30CE-2F46-449E-920D-006FB6C4DD5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HT 501: Lecture 1</a:t>
            </a:r>
            <a:br>
              <a:rPr lang="en-US"/>
            </a:br>
            <a:r>
              <a:rPr lang="en-US"/>
              <a:t>Introduction to Patristics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 </a:t>
            </a:r>
            <a:r>
              <a:rPr lang="en-US" dirty="0"/>
              <a:t>September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>Difficulty of Primary Source Readings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I know that this is a lot of material</a:t>
            </a:r>
          </a:p>
          <a:p>
            <a:pPr eaLnBrk="1" hangingPunct="1"/>
            <a:r>
              <a:rPr lang="en-US" altLang="en-US" sz="2400" dirty="0" smtClean="0"/>
              <a:t>I know that it is often very difficult to read</a:t>
            </a:r>
          </a:p>
          <a:p>
            <a:pPr eaLnBrk="1" hangingPunct="1"/>
            <a:r>
              <a:rPr lang="en-US" altLang="en-US" sz="2400" dirty="0" smtClean="0"/>
              <a:t>Therefore</a:t>
            </a:r>
          </a:p>
          <a:p>
            <a:pPr lvl="1" eaLnBrk="1" hangingPunct="1"/>
            <a:r>
              <a:rPr lang="en-US" altLang="en-US" sz="2000" dirty="0" smtClean="0"/>
              <a:t>At the end of each class I will strongly suggest what should be read carefully, and what should be skimmed</a:t>
            </a:r>
          </a:p>
          <a:p>
            <a:pPr lvl="1" eaLnBrk="1" hangingPunct="1"/>
            <a:r>
              <a:rPr lang="en-US" altLang="en-US" sz="2000" dirty="0" smtClean="0"/>
              <a:t>I will try to point out key themes</a:t>
            </a:r>
          </a:p>
          <a:p>
            <a:pPr lvl="1" eaLnBrk="1" hangingPunct="1"/>
            <a:r>
              <a:rPr lang="en-US" altLang="en-US" sz="2000" dirty="0" smtClean="0"/>
              <a:t>It will serve you well to bring the next weeks’ readings with you</a:t>
            </a:r>
          </a:p>
          <a:p>
            <a:pPr eaLnBrk="1" hangingPunct="1"/>
            <a:r>
              <a:rPr lang="en-US" altLang="en-US" sz="2400" dirty="0" smtClean="0"/>
              <a:t>Remember when referring to primary source use </a:t>
            </a:r>
            <a:r>
              <a:rPr lang="en-US" altLang="en-US" sz="2400" dirty="0" err="1" smtClean="0">
                <a:solidFill>
                  <a:srgbClr val="C00000"/>
                </a:solidFill>
              </a:rPr>
              <a:t>Book.Chapter.Paragraph</a:t>
            </a:r>
            <a:r>
              <a:rPr lang="en-US" altLang="en-US" sz="2400" dirty="0" smtClean="0">
                <a:solidFill>
                  <a:srgbClr val="C00000"/>
                </a:solidFill>
              </a:rPr>
              <a:t>; NOT page number</a:t>
            </a:r>
          </a:p>
          <a:p>
            <a:pPr lvl="1" eaLnBrk="1" hangingPunct="1"/>
            <a:r>
              <a:rPr lang="en-US" altLang="en-US" sz="2000" dirty="0" smtClean="0"/>
              <a:t>Would you refer to a Biblical passage by page number??  </a:t>
            </a: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7D7B7AE-3228-482E-885A-030F2FE2314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4705557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Original Language Texts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Primary languages for Patristics texts</a:t>
            </a:r>
          </a:p>
          <a:p>
            <a:pPr lvl="1"/>
            <a:r>
              <a:rPr lang="en-US" sz="2000" dirty="0" smtClean="0"/>
              <a:t>Greek</a:t>
            </a:r>
          </a:p>
          <a:p>
            <a:pPr lvl="1"/>
            <a:r>
              <a:rPr lang="en-US" sz="2000" dirty="0" smtClean="0"/>
              <a:t>Latin</a:t>
            </a:r>
          </a:p>
          <a:p>
            <a:pPr lvl="1"/>
            <a:r>
              <a:rPr lang="en-US" sz="2000" dirty="0" err="1" smtClean="0"/>
              <a:t>Syriac</a:t>
            </a:r>
            <a:r>
              <a:rPr lang="en-US" sz="2000" dirty="0" smtClean="0"/>
              <a:t>, Armenian, Coptic, Georgian (oriental)</a:t>
            </a:r>
          </a:p>
          <a:p>
            <a:r>
              <a:rPr lang="en-US" sz="2400" dirty="0" smtClean="0"/>
              <a:t>Most common sources</a:t>
            </a:r>
          </a:p>
          <a:p>
            <a:pPr lvl="1"/>
            <a:r>
              <a:rPr lang="en-US" sz="2000" dirty="0" err="1" smtClean="0"/>
              <a:t>Patrologiae</a:t>
            </a:r>
            <a:r>
              <a:rPr lang="en-US" sz="2000" dirty="0" smtClean="0"/>
              <a:t> </a:t>
            </a:r>
            <a:r>
              <a:rPr lang="en-US" sz="2000" dirty="0" err="1" smtClean="0"/>
              <a:t>graeca</a:t>
            </a:r>
            <a:r>
              <a:rPr lang="en-US" sz="2000" dirty="0" smtClean="0"/>
              <a:t> (PG) and </a:t>
            </a:r>
            <a:r>
              <a:rPr lang="en-US" sz="2000" dirty="0" err="1" smtClean="0"/>
              <a:t>Patrologiae</a:t>
            </a:r>
            <a:r>
              <a:rPr lang="en-US" sz="2000" dirty="0" smtClean="0"/>
              <a:t> </a:t>
            </a:r>
            <a:r>
              <a:rPr lang="en-US" sz="2000" dirty="0" err="1" smtClean="0"/>
              <a:t>latina</a:t>
            </a:r>
            <a:r>
              <a:rPr lang="en-US" sz="2000" dirty="0" smtClean="0"/>
              <a:t> (PL) compiled by Benedictine monks, 16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C; edited in 19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 by J.P.  </a:t>
            </a:r>
            <a:r>
              <a:rPr lang="en-US" sz="2000" dirty="0" err="1" smtClean="0"/>
              <a:t>Migne</a:t>
            </a:r>
            <a:endParaRPr lang="en-US" sz="2000" dirty="0"/>
          </a:p>
          <a:p>
            <a:pPr lvl="1"/>
            <a:r>
              <a:rPr lang="en-US" sz="2000" dirty="0" smtClean="0"/>
              <a:t>Corpus </a:t>
            </a:r>
            <a:r>
              <a:rPr lang="en-US" sz="2000" dirty="0" err="1" smtClean="0"/>
              <a:t>Christianorum</a:t>
            </a:r>
            <a:r>
              <a:rPr lang="en-US" sz="2000" dirty="0" smtClean="0"/>
              <a:t>: Series </a:t>
            </a:r>
            <a:r>
              <a:rPr lang="en-US" sz="2000" dirty="0" err="1" smtClean="0"/>
              <a:t>graeca</a:t>
            </a:r>
            <a:r>
              <a:rPr lang="en-US" sz="2000" dirty="0" smtClean="0"/>
              <a:t> (CCSG) and Corpus </a:t>
            </a:r>
            <a:r>
              <a:rPr lang="en-US" sz="2000" dirty="0" err="1" smtClean="0"/>
              <a:t>Christianorum</a:t>
            </a:r>
            <a:r>
              <a:rPr lang="en-US" sz="2000" dirty="0" smtClean="0"/>
              <a:t>: Series </a:t>
            </a:r>
            <a:r>
              <a:rPr lang="en-US" sz="2000" dirty="0" err="1" smtClean="0"/>
              <a:t>latina</a:t>
            </a:r>
            <a:r>
              <a:rPr lang="en-US" sz="2000" dirty="0" smtClean="0"/>
              <a:t> (CCSL) still in process, started in mid-20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C</a:t>
            </a:r>
          </a:p>
          <a:p>
            <a:pPr lvl="1"/>
            <a:r>
              <a:rPr lang="en-US" sz="2000" dirty="0" smtClean="0"/>
              <a:t>Corpus </a:t>
            </a:r>
            <a:r>
              <a:rPr lang="en-US" sz="2000" dirty="0" err="1" smtClean="0"/>
              <a:t>scriptorum</a:t>
            </a:r>
            <a:r>
              <a:rPr lang="en-US" sz="2000" dirty="0" smtClean="0"/>
              <a:t> </a:t>
            </a:r>
            <a:r>
              <a:rPr lang="en-US" sz="2000" dirty="0" err="1" smtClean="0"/>
              <a:t>christianorum</a:t>
            </a:r>
            <a:r>
              <a:rPr lang="en-US" sz="2000" dirty="0" smtClean="0"/>
              <a:t> </a:t>
            </a:r>
            <a:r>
              <a:rPr lang="en-US" sz="2000" dirty="0" err="1" smtClean="0"/>
              <a:t>orientalium</a:t>
            </a:r>
            <a:r>
              <a:rPr lang="en-US" sz="2000" dirty="0" smtClean="0"/>
              <a:t> (CSCO)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1: Introduction and Clement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0C39-16E1-4CE9-BD59-3284AF4D8A6D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5828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English Translation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Ante-Nicene Fathers (ANF), Nicene and Post-Nicene Fathers Series 1 and 2 (NPNF); late 19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Ancient Christian Writers (ACW), mid 20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</a:p>
          <a:p>
            <a:r>
              <a:rPr lang="en-US" dirty="0" smtClean="0"/>
              <a:t>Fathers of the Church (FC), mid 20</a:t>
            </a:r>
            <a:r>
              <a:rPr lang="en-US" baseline="30000" dirty="0" smtClean="0"/>
              <a:t>th</a:t>
            </a:r>
            <a:r>
              <a:rPr lang="en-US" dirty="0" smtClean="0"/>
              <a:t> C, on-going </a:t>
            </a:r>
          </a:p>
          <a:p>
            <a:r>
              <a:rPr lang="en-US" dirty="0" smtClean="0"/>
              <a:t>The Works of St. Augustine (WSA), begun late 20</a:t>
            </a:r>
            <a:r>
              <a:rPr lang="en-US" baseline="30000" dirty="0" smtClean="0"/>
              <a:t>th</a:t>
            </a:r>
            <a:r>
              <a:rPr lang="en-US" dirty="0" smtClean="0"/>
              <a:t> C, on-going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1: Introduction and Clement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0C39-16E1-4CE9-BD59-3284AF4D8A6D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9524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DB0AD-D088-4E55-959E-C49657932D81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 in </a:t>
            </a:r>
            <a:r>
              <a:rPr lang="en-US" dirty="0"/>
              <a:t>Reading Ancient Texts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Set aside many ‘modern’ </a:t>
            </a:r>
            <a:r>
              <a:rPr lang="en-US" sz="2600" dirty="0" smtClean="0"/>
              <a:t>American notions</a:t>
            </a:r>
            <a:endParaRPr lang="en-US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‘Separation of Religion and State’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‘Progress, what’s new is best’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‘Individual </a:t>
            </a:r>
            <a:r>
              <a:rPr lang="en-US" sz="2200" dirty="0" smtClean="0"/>
              <a:t>rights</a:t>
            </a:r>
            <a:r>
              <a:rPr lang="en-US" sz="2200" dirty="0"/>
              <a:t>’</a:t>
            </a:r>
          </a:p>
          <a:p>
            <a:pPr>
              <a:lnSpc>
                <a:spcPct val="80000"/>
              </a:lnSpc>
            </a:pPr>
            <a:r>
              <a:rPr lang="en-US" sz="2600" dirty="0" smtClean="0"/>
              <a:t>Different </a:t>
            </a:r>
            <a:r>
              <a:rPr lang="en-US" sz="2600" dirty="0"/>
              <a:t>connotations for common words; prophecy as an example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Prophecy: both a way to know the Truth and results from the Truth; 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Not predicting the future as though looking into a crystal ball; 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But knowing the truth has implications for </a:t>
            </a:r>
            <a:r>
              <a:rPr lang="en-US" sz="2200" dirty="0" smtClean="0"/>
              <a:t>what can be expected in the </a:t>
            </a:r>
            <a:r>
              <a:rPr lang="en-US" sz="2200" dirty="0"/>
              <a:t>future; 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More like our sense of science, cause and effect </a:t>
            </a:r>
          </a:p>
          <a:p>
            <a:pPr>
              <a:lnSpc>
                <a:spcPct val="80000"/>
              </a:lnSpc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831594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556D-12E0-43D4-8ED7-FD7311D60023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Study Patristics?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 smtClean="0"/>
              <a:t>Why </a:t>
            </a:r>
            <a:r>
              <a:rPr lang="en-US" sz="2100" dirty="0"/>
              <a:t>study it?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Shaped the way we think about the Truth of our </a:t>
            </a:r>
            <a:r>
              <a:rPr lang="en-US" sz="2000" dirty="0" smtClean="0"/>
              <a:t>Faith</a:t>
            </a:r>
            <a:r>
              <a:rPr lang="en-US" sz="2000" dirty="0"/>
              <a:t>: </a:t>
            </a:r>
            <a:endParaRPr lang="en-US" sz="2000" dirty="0" smtClean="0"/>
          </a:p>
          <a:p>
            <a:pPr lvl="2">
              <a:lnSpc>
                <a:spcPct val="90000"/>
              </a:lnSpc>
            </a:pPr>
            <a:r>
              <a:rPr lang="en-US" sz="1600" b="1" dirty="0" smtClean="0">
                <a:solidFill>
                  <a:srgbClr val="C00000"/>
                </a:solidFill>
              </a:rPr>
              <a:t>Orthodox</a:t>
            </a:r>
            <a:r>
              <a:rPr lang="en-US" sz="1600" dirty="0"/>
              <a:t>, right opinion or </a:t>
            </a:r>
            <a:r>
              <a:rPr lang="en-US" sz="1600" dirty="0" smtClean="0"/>
              <a:t>belief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Developed the language to express the Truth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Many ‘hot button’ items then are ‘hot button’ items </a:t>
            </a:r>
            <a:r>
              <a:rPr lang="en-US" sz="2000" dirty="0" smtClean="0"/>
              <a:t>now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What is the authority of Scripture (for that matter, what is Scripture)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Who should be a bishop or priest?  What is their authority within the Church?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What is relation of Christian morality to temporal justice?</a:t>
            </a:r>
          </a:p>
          <a:p>
            <a:pPr lvl="2">
              <a:lnSpc>
                <a:spcPct val="90000"/>
              </a:lnSpc>
            </a:pPr>
            <a:r>
              <a:rPr lang="en-US" sz="1200" dirty="0" smtClean="0"/>
              <a:t>What does it mean to be a Christian in a secular world?</a:t>
            </a:r>
            <a:endParaRPr lang="en-US" sz="12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See </a:t>
            </a:r>
            <a:r>
              <a:rPr lang="en-US" sz="2000" i="1" dirty="0"/>
              <a:t>Instruction on the Study of the Fathers of the Church in the Formation of Priests, </a:t>
            </a:r>
            <a:r>
              <a:rPr lang="en-US" sz="2000" dirty="0"/>
              <a:t>Congregation for Catholic Education, Rome 1989.  Available at </a:t>
            </a: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www.usccb.org/beliefs-and-teachings/vocations/priesthood/priestly-formation/upload/fathers.pdf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7C708-9F01-4AB7-B984-717C6FB35A84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100"/>
              <a:t>From Latin, (trado, tradere, tradidi, traditum)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Means to hand down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N.B. traitor derives from same Latin root, to hand over</a:t>
            </a:r>
          </a:p>
          <a:p>
            <a:pPr>
              <a:lnSpc>
                <a:spcPct val="90000"/>
              </a:lnSpc>
            </a:pPr>
            <a:r>
              <a:rPr lang="en-US" sz="2100"/>
              <a:t>The theologians of this period saw themselves as handing down the Truth of what they had learned. </a:t>
            </a:r>
          </a:p>
          <a:p>
            <a:pPr lvl="1">
              <a:lnSpc>
                <a:spcPct val="90000"/>
              </a:lnSpc>
            </a:pPr>
            <a:r>
              <a:rPr lang="en-US" sz="1900"/>
              <a:t>As, in fact, so did Paul, 1 Cor 11:23; but of course he used the Greek word, </a:t>
            </a:r>
            <a:r>
              <a:rPr lang="en-US" sz="1900">
                <a:latin typeface="Symbol" pitchFamily="18" charset="2"/>
              </a:rPr>
              <a:t>paredwka</a:t>
            </a:r>
            <a:endParaRPr lang="en-US" sz="1900"/>
          </a:p>
          <a:p>
            <a:pPr>
              <a:lnSpc>
                <a:spcPct val="90000"/>
              </a:lnSpc>
            </a:pPr>
            <a:r>
              <a:rPr lang="en-US" sz="2100"/>
              <a:t>The Truth for them, as for us, is found in Scripture.  Key issues for them (and for us)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What constituted the canon (from Greek word meaning the rule or measure) of Scripture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How to properly understand Scripture</a:t>
            </a:r>
          </a:p>
        </p:txBody>
      </p:sp>
    </p:spTree>
    <p:extLst>
      <p:ext uri="{BB962C8B-B14F-4D97-AF65-F5344CB8AC3E}">
        <p14:creationId xmlns:p14="http://schemas.microsoft.com/office/powerpoint/2010/main" val="928854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C4063-E0AF-4086-9951-A223FA220B5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3800" dirty="0"/>
              <a:t>Relation to </a:t>
            </a:r>
            <a:r>
              <a:rPr lang="en-US" sz="3800" dirty="0" smtClean="0"/>
              <a:t>the </a:t>
            </a:r>
            <a:r>
              <a:rPr lang="en-US" sz="3800" dirty="0"/>
              <a:t>Seminary Curriculum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683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Church History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Impact of historical and political developments on Church (and vice versa)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Christology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Christological controversies, Councils </a:t>
            </a:r>
            <a:r>
              <a:rPr lang="en-US" sz="2200" dirty="0" smtClean="0"/>
              <a:t>of </a:t>
            </a:r>
            <a:r>
              <a:rPr lang="en-US" sz="2200" dirty="0"/>
              <a:t>4</a:t>
            </a:r>
            <a:r>
              <a:rPr lang="en-US" sz="2200" baseline="30000" dirty="0"/>
              <a:t>th</a:t>
            </a:r>
            <a:r>
              <a:rPr lang="en-US" sz="2200" dirty="0"/>
              <a:t> and 5</a:t>
            </a:r>
            <a:r>
              <a:rPr lang="en-US" sz="2200" baseline="30000" dirty="0"/>
              <a:t>th</a:t>
            </a:r>
            <a:r>
              <a:rPr lang="en-US" sz="2200" dirty="0"/>
              <a:t> Centuries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Liturgy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Study of early Christian liturgies (e.g., Hippolytus</a:t>
            </a:r>
            <a:r>
              <a:rPr lang="en-US" sz="2200" dirty="0" smtClean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200" dirty="0" smtClean="0"/>
              <a:t>Careful analysis of language of liturgy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en-US" sz="2000" dirty="0"/>
              <a:t>Foundational and Systematic Theology</a:t>
            </a:r>
          </a:p>
          <a:p>
            <a:pPr lvl="1">
              <a:lnSpc>
                <a:spcPct val="90000"/>
              </a:lnSpc>
            </a:pPr>
            <a:r>
              <a:rPr lang="en-US" sz="1900" dirty="0"/>
              <a:t>Analysis, </a:t>
            </a:r>
            <a:r>
              <a:rPr lang="en-US" sz="1900" dirty="0" smtClean="0"/>
              <a:t>synthesis and </a:t>
            </a:r>
            <a:r>
              <a:rPr lang="en-US" sz="1900" dirty="0"/>
              <a:t>occasionally </a:t>
            </a:r>
            <a:r>
              <a:rPr lang="en-US" sz="1900" dirty="0" smtClean="0"/>
              <a:t>critique, </a:t>
            </a:r>
            <a:r>
              <a:rPr lang="en-US" sz="1900" dirty="0"/>
              <a:t>of what the Fathers taught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Scripture (Old and New) </a:t>
            </a:r>
          </a:p>
          <a:p>
            <a:pPr lvl="1">
              <a:lnSpc>
                <a:spcPct val="90000"/>
              </a:lnSpc>
            </a:pPr>
            <a:r>
              <a:rPr lang="en-US" sz="1900" dirty="0"/>
              <a:t>This is the basis for </a:t>
            </a:r>
            <a:r>
              <a:rPr lang="en-US" sz="1900" b="1" dirty="0"/>
              <a:t>everything</a:t>
            </a:r>
            <a:r>
              <a:rPr lang="en-US" sz="1900" dirty="0"/>
              <a:t> the Church Fathers taught</a:t>
            </a:r>
          </a:p>
          <a:p>
            <a:pPr lvl="1">
              <a:lnSpc>
                <a:spcPct val="90000"/>
              </a:lnSpc>
            </a:pPr>
            <a:r>
              <a:rPr lang="en-US" sz="1900" dirty="0"/>
              <a:t>See, for example, Benedict XVI </a:t>
            </a:r>
            <a:r>
              <a:rPr lang="en-US" sz="1900" i="1" dirty="0"/>
              <a:t>Jesus of Nazareth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1379331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E53FA-EB7F-459B-8BC6-50BC63C42EE7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Criteria for Who Is a Church Father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Criteria first given by St. Vincent of </a:t>
            </a:r>
            <a:r>
              <a:rPr lang="en-US" dirty="0" err="1"/>
              <a:t>Lerins</a:t>
            </a:r>
            <a:r>
              <a:rPr lang="en-US" dirty="0"/>
              <a:t> (d. 450)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Scholar specializing in Augustine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Reflected on great theologians of the </a:t>
            </a:r>
            <a:r>
              <a:rPr lang="en-US" dirty="0" smtClean="0"/>
              <a:t>preceding </a:t>
            </a:r>
            <a:r>
              <a:rPr lang="en-US" dirty="0"/>
              <a:t>centuries</a:t>
            </a:r>
          </a:p>
          <a:p>
            <a:pPr>
              <a:lnSpc>
                <a:spcPct val="90000"/>
              </a:lnSpc>
            </a:pPr>
            <a:r>
              <a:rPr lang="en-US" dirty="0"/>
              <a:t>Antiquity</a:t>
            </a:r>
          </a:p>
          <a:p>
            <a:pPr>
              <a:lnSpc>
                <a:spcPct val="90000"/>
              </a:lnSpc>
            </a:pPr>
            <a:r>
              <a:rPr lang="en-US" dirty="0"/>
              <a:t>Orthodox Doctrine</a:t>
            </a:r>
          </a:p>
          <a:p>
            <a:pPr>
              <a:lnSpc>
                <a:spcPct val="90000"/>
              </a:lnSpc>
            </a:pPr>
            <a:r>
              <a:rPr lang="en-US" dirty="0"/>
              <a:t>Holiness of Life</a:t>
            </a:r>
          </a:p>
          <a:p>
            <a:pPr>
              <a:lnSpc>
                <a:spcPct val="90000"/>
              </a:lnSpc>
            </a:pPr>
            <a:r>
              <a:rPr lang="en-US" dirty="0"/>
              <a:t>Ecclesial Approval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16FE8-5804-4209-A42C-BD58648393A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Read Patristic Texts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With very few exceptions, these </a:t>
            </a:r>
            <a:r>
              <a:rPr lang="en-US" sz="2800" dirty="0"/>
              <a:t>works were </a:t>
            </a:r>
            <a:r>
              <a:rPr lang="en-US" sz="2800" dirty="0" smtClean="0"/>
              <a:t>occasional, addressing a particular circumstance (like Paul’s Letters)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Almost all great theologians of this period were bishops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Example: Augustine, </a:t>
            </a:r>
            <a:r>
              <a:rPr lang="en-US" sz="2400" i="1" dirty="0"/>
              <a:t>The City of God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But all Patristic authors saw the Truth as a whole that affected all aspects of human life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source for Truth was </a:t>
            </a:r>
            <a:r>
              <a:rPr lang="en-US" sz="2400" dirty="0" smtClean="0"/>
              <a:t>Scripture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Christian ‘philosophy’ provided the guiding principles for a </a:t>
            </a:r>
            <a:r>
              <a:rPr lang="en-US" sz="2400" dirty="0"/>
              <a:t>way of </a:t>
            </a:r>
            <a:r>
              <a:rPr lang="en-US" sz="2400" dirty="0" smtClean="0"/>
              <a:t>life; 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Answer to the question what is a happy (blessed) life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FE91D-A5FC-4DEC-8410-655185B0DB9E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 smtClean="0"/>
              <a:t>Who Was  Clement</a:t>
            </a:r>
            <a:endParaRPr lang="en-US" sz="3800" i="1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200" dirty="0" smtClean="0"/>
              <a:t>Clement </a:t>
            </a:r>
            <a:r>
              <a:rPr lang="en-US" sz="2200" dirty="0"/>
              <a:t>may have been associated with the household of Titus Flavius Clemens; may be located where Basilica of San Clemente is </a:t>
            </a:r>
            <a:r>
              <a:rPr lang="en-US" sz="2200" dirty="0" smtClean="0"/>
              <a:t>now</a:t>
            </a:r>
          </a:p>
          <a:p>
            <a:pPr>
              <a:lnSpc>
                <a:spcPct val="90000"/>
              </a:lnSpc>
            </a:pPr>
            <a:r>
              <a:rPr lang="en-US" sz="2200" dirty="0" smtClean="0"/>
              <a:t>Clement may have been the Clement of Phil 4:3 (at least Irenaeus and later Fathers thought so)</a:t>
            </a:r>
            <a:endParaRPr lang="en-US" sz="2200" dirty="0"/>
          </a:p>
          <a:p>
            <a:pPr>
              <a:lnSpc>
                <a:spcPct val="90000"/>
              </a:lnSpc>
            </a:pPr>
            <a:r>
              <a:rPr lang="en-US" sz="2200" dirty="0"/>
              <a:t>Clement, bishop of Rome; died in 97 A.D. probably during persecution of Emperor Domitian; 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“We honor Linus, Cletus, Clement</a:t>
            </a:r>
            <a:r>
              <a:rPr lang="en-US" sz="2200" dirty="0" smtClean="0"/>
              <a:t>,…”</a:t>
            </a:r>
          </a:p>
          <a:p>
            <a:pPr>
              <a:lnSpc>
                <a:spcPct val="90000"/>
              </a:lnSpc>
            </a:pPr>
            <a:r>
              <a:rPr lang="en-US" sz="2200" dirty="0" smtClean="0"/>
              <a:t>By ancient tradition, Clement was arrested, sent to the north coast of the Black Sea to work in the mines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Martyred by having an anchor tied around his neck</a:t>
            </a:r>
          </a:p>
          <a:p>
            <a:pPr lvl="1">
              <a:lnSpc>
                <a:spcPct val="90000"/>
              </a:lnSpc>
            </a:pPr>
            <a:r>
              <a:rPr lang="en-US" sz="1800" dirty="0" smtClean="0"/>
              <a:t>Feast Day Nov. 23</a:t>
            </a: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  <a:p>
            <a:pPr>
              <a:lnSpc>
                <a:spcPct val="90000"/>
              </a:lnSpc>
            </a:pP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89FB81-FEB3-4FE9-9D61-56FF07EA9A6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Introductions</a:t>
            </a:r>
          </a:p>
          <a:p>
            <a:pPr>
              <a:lnSpc>
                <a:spcPct val="90000"/>
              </a:lnSpc>
            </a:pPr>
            <a:r>
              <a:rPr lang="en-US" dirty="0"/>
              <a:t>Syllabus Review</a:t>
            </a:r>
          </a:p>
          <a:p>
            <a:pPr>
              <a:lnSpc>
                <a:spcPct val="90000"/>
              </a:lnSpc>
            </a:pPr>
            <a:r>
              <a:rPr lang="en-US" dirty="0"/>
              <a:t>Why Study </a:t>
            </a:r>
            <a:r>
              <a:rPr lang="en-US" dirty="0" err="1"/>
              <a:t>Patristics</a:t>
            </a:r>
            <a:r>
              <a:rPr lang="en-US" dirty="0"/>
              <a:t>?</a:t>
            </a:r>
          </a:p>
          <a:p>
            <a:pPr>
              <a:lnSpc>
                <a:spcPct val="90000"/>
              </a:lnSpc>
            </a:pPr>
            <a:r>
              <a:rPr lang="en-US" dirty="0"/>
              <a:t>Relation of this course to other courses in seminary curriculum</a:t>
            </a:r>
          </a:p>
          <a:p>
            <a:pPr>
              <a:lnSpc>
                <a:spcPct val="90000"/>
              </a:lnSpc>
            </a:pPr>
            <a:r>
              <a:rPr lang="en-US" dirty="0"/>
              <a:t>How to read these texts</a:t>
            </a:r>
          </a:p>
          <a:p>
            <a:pPr>
              <a:lnSpc>
                <a:spcPct val="90000"/>
              </a:lnSpc>
            </a:pPr>
            <a:r>
              <a:rPr lang="en-US" dirty="0" err="1"/>
              <a:t>Clement’s</a:t>
            </a:r>
            <a:r>
              <a:rPr lang="en-US" dirty="0"/>
              <a:t> </a:t>
            </a:r>
            <a:r>
              <a:rPr lang="en-US" i="1" dirty="0"/>
              <a:t>First Letter to the Corinthians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Assignments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Clement's</a:t>
            </a:r>
            <a:r>
              <a:rPr lang="en-US" sz="4400" dirty="0" smtClean="0"/>
              <a:t> </a:t>
            </a:r>
            <a:r>
              <a:rPr lang="en-US" sz="4400" i="1" dirty="0"/>
              <a:t>First Letter to Corinthians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Written late 1</a:t>
            </a:r>
            <a:r>
              <a:rPr lang="en-US" sz="3200" baseline="30000" dirty="0"/>
              <a:t>st</a:t>
            </a:r>
            <a:r>
              <a:rPr lang="en-US" sz="3200" dirty="0"/>
              <a:t> Century; Written in GREEK</a:t>
            </a:r>
          </a:p>
          <a:p>
            <a:pPr lvl="1"/>
            <a:r>
              <a:rPr lang="en-US" dirty="0" smtClean="0"/>
              <a:t>Oldest non-Biblical Christian work</a:t>
            </a:r>
          </a:p>
          <a:p>
            <a:r>
              <a:rPr lang="en-US" dirty="0" smtClean="0"/>
              <a:t>Major sections</a:t>
            </a:r>
          </a:p>
          <a:p>
            <a:pPr lvl="1"/>
            <a:r>
              <a:rPr lang="en-US" dirty="0"/>
              <a:t>Introduction (Preface – 2.8) </a:t>
            </a:r>
          </a:p>
          <a:p>
            <a:pPr lvl="1"/>
            <a:r>
              <a:rPr lang="en-US" dirty="0"/>
              <a:t>Thesis or Statement and Analysis of Problem (3.1-39.9) </a:t>
            </a:r>
          </a:p>
          <a:p>
            <a:pPr lvl="1"/>
            <a:r>
              <a:rPr lang="en-US" dirty="0"/>
              <a:t>Solution (40.1-61.3)</a:t>
            </a:r>
          </a:p>
          <a:p>
            <a:pPr lvl="1"/>
            <a:r>
              <a:rPr lang="en-US" dirty="0"/>
              <a:t>Conclusion (62.1-65.2) 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1: Introduction and Clement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0C39-16E1-4CE9-BD59-3284AF4D8A6D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573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Political Background: Domitian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200" dirty="0"/>
              <a:t>Son of Emperor Vespasian, brother of Emperor Titus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Vespasian was Nero’s general during First Jewish War; when Nero murdered, he became Emperor</a:t>
            </a:r>
          </a:p>
          <a:p>
            <a:pPr>
              <a:lnSpc>
                <a:spcPct val="90000"/>
              </a:lnSpc>
            </a:pPr>
            <a:r>
              <a:rPr lang="en-US" sz="2200" dirty="0"/>
              <a:t>Titus took over for his father in the Jewish War; destroyed the Temple in 70 AD; became Emperor when his father died</a:t>
            </a:r>
          </a:p>
          <a:p>
            <a:pPr>
              <a:lnSpc>
                <a:spcPct val="90000"/>
              </a:lnSpc>
            </a:pPr>
            <a:r>
              <a:rPr lang="en-US" sz="2200" dirty="0" smtClean="0"/>
              <a:t>Domitian </a:t>
            </a:r>
            <a:r>
              <a:rPr lang="en-US" sz="2200" dirty="0"/>
              <a:t>took over for his brother; probably the Emperor associated with Revelations; he and Nero two of the most notorious Roman emperors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1: Introduction and Clement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0C39-16E1-4CE9-BD59-3284AF4D8A6D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990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9B337-4E58-4B1E-AC69-B2488A297CEC}" type="slidenum">
              <a:rPr lang="en-US" altLang="en-US"/>
              <a:pPr/>
              <a:t>22</a:t>
            </a:fld>
            <a:endParaRPr lang="en-US" altLang="en-US"/>
          </a:p>
        </p:txBody>
      </p:sp>
      <p:pic>
        <p:nvPicPr>
          <p:cNvPr id="18436" name="Picture 4" descr="First Centu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43000"/>
            <a:ext cx="8153400" cy="3832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66883-5180-4B57-B4E9-A7CDF72B61AA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 of Roman Empire</a:t>
            </a:r>
            <a:br>
              <a:rPr lang="en-US"/>
            </a:br>
            <a:r>
              <a:rPr lang="en-US" sz="2600"/>
              <a:t>www.fsmitha.com/h1/map18rm.htm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5365" name="Picture 5" descr="map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600200"/>
            <a:ext cx="5686425" cy="4543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32739-5670-4072-A993-905BAE9D1DCA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b="1"/>
              <a:t>Brief Analysis of Clement’s Letter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4530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What’s the occasion?  In response to what? (1:1</a:t>
            </a:r>
            <a:r>
              <a:rPr lang="en-US" sz="21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Christology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Salvation from the cross of Christ (6.4)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Jesus as scepter of God (16.2</a:t>
            </a:r>
            <a:r>
              <a:rPr lang="en-US" sz="2000" dirty="0" smtClean="0"/>
              <a:t>)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Truth as a way of life. (31:1-36:6)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Truth found in Scripture. (45:1-8)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How does Clement use Scripture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What is included in Scripture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Individual as part of a society. (37:1-44:6; 21:1-9</a:t>
            </a:r>
            <a:r>
              <a:rPr lang="en-US" sz="21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Ecclesiology (40)</a:t>
            </a:r>
          </a:p>
          <a:p>
            <a:pPr lvl="1">
              <a:lnSpc>
                <a:spcPct val="90000"/>
              </a:lnSpc>
            </a:pPr>
            <a:r>
              <a:rPr lang="en-US" sz="1700" dirty="0"/>
              <a:t>First use of term </a:t>
            </a:r>
            <a:r>
              <a:rPr lang="en-US" sz="1700" i="1" dirty="0" err="1"/>
              <a:t>laikos</a:t>
            </a:r>
            <a:r>
              <a:rPr lang="en-US" sz="1700" dirty="0"/>
              <a:t>, laity (40.5</a:t>
            </a:r>
            <a:r>
              <a:rPr lang="en-US" sz="1700" dirty="0" smtClean="0"/>
              <a:t>)</a:t>
            </a:r>
            <a:endParaRPr lang="en-US" sz="2100" dirty="0"/>
          </a:p>
          <a:p>
            <a:pPr>
              <a:lnSpc>
                <a:spcPct val="90000"/>
              </a:lnSpc>
            </a:pPr>
            <a:r>
              <a:rPr lang="en-US" sz="2100" dirty="0"/>
              <a:t>Prayer for civil rulers. (61:1-3)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‘Prophecy’ of good/bad conduct as basis for future results. (58:1-59:2</a:t>
            </a:r>
            <a:r>
              <a:rPr lang="en-US" sz="2100" dirty="0" smtClean="0"/>
              <a:t>)</a:t>
            </a:r>
            <a:endParaRPr lang="en-US" sz="2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Prayerful Structure of 1 Clement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dirty="0"/>
              <a:t>Prolog – </a:t>
            </a:r>
            <a:r>
              <a:rPr lang="en-US" sz="1200" dirty="0" smtClean="0"/>
              <a:t>6</a:t>
            </a:r>
            <a:endParaRPr lang="en-US" sz="1200" dirty="0"/>
          </a:p>
          <a:p>
            <a:r>
              <a:rPr lang="en-US" sz="1200" dirty="0"/>
              <a:t>7 – 20 God’s order in Scripture and cosmos</a:t>
            </a:r>
          </a:p>
          <a:p>
            <a:r>
              <a:rPr lang="en-US" sz="1200" dirty="0"/>
              <a:t>	20.12 </a:t>
            </a:r>
            <a:r>
              <a:rPr lang="en-US" sz="1200" dirty="0" smtClean="0"/>
              <a:t>Doxology</a:t>
            </a:r>
            <a:endParaRPr lang="en-US" sz="1200" dirty="0"/>
          </a:p>
          <a:p>
            <a:r>
              <a:rPr lang="en-US" sz="1200" dirty="0"/>
              <a:t>21 – 32 Household codes and salvation through Jesus Christ</a:t>
            </a:r>
          </a:p>
          <a:p>
            <a:r>
              <a:rPr lang="en-US" sz="1200" dirty="0"/>
              <a:t>	32.4 </a:t>
            </a:r>
            <a:r>
              <a:rPr lang="en-US" sz="1200" dirty="0" smtClean="0"/>
              <a:t>Doxology</a:t>
            </a:r>
            <a:endParaRPr lang="en-US" sz="1200" dirty="0"/>
          </a:p>
          <a:p>
            <a:r>
              <a:rPr lang="en-US" sz="1200" dirty="0"/>
              <a:t>33 – 38 Following God’s will</a:t>
            </a:r>
          </a:p>
          <a:p>
            <a:r>
              <a:rPr lang="en-US" sz="1200" dirty="0" smtClean="0"/>
              <a:t>              38.4 </a:t>
            </a:r>
            <a:r>
              <a:rPr lang="en-US" sz="1200" dirty="0"/>
              <a:t>Doxology</a:t>
            </a:r>
          </a:p>
          <a:p>
            <a:r>
              <a:rPr lang="en-US" sz="1200" dirty="0"/>
              <a:t> </a:t>
            </a:r>
            <a:r>
              <a:rPr lang="en-US" sz="1200" dirty="0" smtClean="0"/>
              <a:t>39 </a:t>
            </a:r>
            <a:r>
              <a:rPr lang="en-US" sz="1200" dirty="0"/>
              <a:t>-43 Church community structure</a:t>
            </a:r>
          </a:p>
          <a:p>
            <a:r>
              <a:rPr lang="en-US" sz="1200" dirty="0"/>
              <a:t>	43.6 Doxology</a:t>
            </a:r>
          </a:p>
          <a:p>
            <a:r>
              <a:rPr lang="en-US" sz="1200" dirty="0"/>
              <a:t> </a:t>
            </a:r>
            <a:r>
              <a:rPr lang="en-US" sz="1200" dirty="0" smtClean="0"/>
              <a:t>44 </a:t>
            </a:r>
            <a:r>
              <a:rPr lang="en-US" sz="1200" dirty="0"/>
              <a:t>– 45 How ministers should be selected</a:t>
            </a:r>
          </a:p>
          <a:p>
            <a:r>
              <a:rPr lang="en-US" sz="1200" dirty="0"/>
              <a:t>	45.8 Doxology</a:t>
            </a:r>
          </a:p>
          <a:p>
            <a:r>
              <a:rPr lang="en-US" sz="1200" dirty="0"/>
              <a:t> </a:t>
            </a:r>
            <a:r>
              <a:rPr lang="en-US" sz="1200" dirty="0" smtClean="0"/>
              <a:t>46 </a:t>
            </a:r>
            <a:r>
              <a:rPr lang="en-US" sz="1200" dirty="0"/>
              <a:t>– 50 Commentary on Paul’s letter to Corinthians</a:t>
            </a:r>
          </a:p>
          <a:p>
            <a:r>
              <a:rPr lang="en-US" sz="1200" dirty="0"/>
              <a:t>	</a:t>
            </a:r>
            <a:r>
              <a:rPr lang="en-US" sz="1200" dirty="0" smtClean="0"/>
              <a:t>50.7 Doxology</a:t>
            </a:r>
            <a:endParaRPr lang="en-US" sz="1200" dirty="0"/>
          </a:p>
          <a:p>
            <a:r>
              <a:rPr lang="en-US" sz="1200" dirty="0"/>
              <a:t> </a:t>
            </a:r>
            <a:r>
              <a:rPr lang="en-US" sz="1200" dirty="0" smtClean="0"/>
              <a:t>51 </a:t>
            </a:r>
            <a:r>
              <a:rPr lang="en-US" sz="1200" dirty="0"/>
              <a:t>– 58 Asking pardon and interceding for sinners</a:t>
            </a:r>
          </a:p>
          <a:p>
            <a:r>
              <a:rPr lang="en-US" sz="1200" dirty="0"/>
              <a:t>	58.2 Doxology</a:t>
            </a:r>
          </a:p>
          <a:p>
            <a:r>
              <a:rPr lang="en-US" sz="1200" dirty="0"/>
              <a:t> </a:t>
            </a:r>
            <a:r>
              <a:rPr lang="en-US" sz="1200" dirty="0" smtClean="0"/>
              <a:t>59 </a:t>
            </a:r>
            <a:r>
              <a:rPr lang="en-US" sz="1200" dirty="0"/>
              <a:t>– 61 The elect and prayer</a:t>
            </a:r>
          </a:p>
          <a:p>
            <a:r>
              <a:rPr lang="en-US" sz="1200" dirty="0"/>
              <a:t>	61.3 Doxology</a:t>
            </a:r>
          </a:p>
          <a:p>
            <a:r>
              <a:rPr lang="en-US" sz="1200" dirty="0"/>
              <a:t> </a:t>
            </a:r>
            <a:r>
              <a:rPr lang="en-US" sz="1200" dirty="0" smtClean="0"/>
              <a:t>62 </a:t>
            </a:r>
            <a:r>
              <a:rPr lang="en-US" sz="1200" dirty="0"/>
              <a:t>– 65 Conclusion</a:t>
            </a:r>
          </a:p>
          <a:p>
            <a:r>
              <a:rPr lang="en-US" sz="1200" dirty="0"/>
              <a:t>	65 Doxology</a:t>
            </a:r>
          </a:p>
          <a:p>
            <a:pPr marL="0" indent="0">
              <a:buNone/>
            </a:pPr>
            <a:endParaRPr lang="en-US" sz="1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1: Introduction and Clement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0C39-16E1-4CE9-BD59-3284AF4D8A6D}" type="slidenum">
              <a:rPr lang="en-US" altLang="en-US" smtClean="0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50860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Subsequent Importance of </a:t>
            </a:r>
            <a:r>
              <a:rPr lang="en-US" dirty="0" err="1" smtClean="0"/>
              <a:t>Clement’s</a:t>
            </a:r>
            <a:r>
              <a:rPr lang="en-US" dirty="0" smtClean="0"/>
              <a:t> Letter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St. Irenaeus thought Clement was a disciple of Paul and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bishop of Rome after Peter</a:t>
            </a:r>
          </a:p>
          <a:p>
            <a:r>
              <a:rPr lang="en-US" sz="2800" dirty="0" smtClean="0"/>
              <a:t>St. Clement of Alexandria thought </a:t>
            </a:r>
            <a:r>
              <a:rPr lang="en-US" sz="2800" dirty="0" err="1" smtClean="0"/>
              <a:t>Clement’s</a:t>
            </a:r>
            <a:r>
              <a:rPr lang="en-US" sz="2800" dirty="0" smtClean="0"/>
              <a:t> Letter was (should be) part of Scripture</a:t>
            </a:r>
          </a:p>
          <a:p>
            <a:r>
              <a:rPr lang="en-US" sz="2800" dirty="0" smtClean="0"/>
              <a:t>Clement was frequently used as a reference (precedence) in canon law in Middle Ages</a:t>
            </a:r>
          </a:p>
          <a:p>
            <a:r>
              <a:rPr lang="en-US" sz="2800" dirty="0" smtClean="0"/>
              <a:t>Most modern pontiffs have referenced Clement in encyclicals or other writings</a:t>
            </a:r>
          </a:p>
          <a:p>
            <a:r>
              <a:rPr lang="en-US" sz="2800" dirty="0" smtClean="0"/>
              <a:t>Divine office includes 12 readings from Clement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1: Introduction and Clement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0C39-16E1-4CE9-BD59-3284AF4D8A6D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3239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Translations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All translators have guiding principles, for example</a:t>
            </a:r>
          </a:p>
          <a:p>
            <a:pPr lvl="1"/>
            <a:r>
              <a:rPr lang="en-US" sz="2000" dirty="0" smtClean="0"/>
              <a:t>Be as close to original translation as possible</a:t>
            </a:r>
          </a:p>
          <a:p>
            <a:pPr lvl="1"/>
            <a:r>
              <a:rPr lang="en-US" sz="2000" dirty="0" smtClean="0"/>
              <a:t>Render a most readable translation suited to expected audience</a:t>
            </a:r>
          </a:p>
          <a:p>
            <a:pPr lvl="1"/>
            <a:r>
              <a:rPr lang="en-US" sz="2000" dirty="0" smtClean="0"/>
              <a:t>Maintain commonly accepted (beloved) previous translation</a:t>
            </a:r>
          </a:p>
          <a:p>
            <a:pPr lvl="1"/>
            <a:r>
              <a:rPr lang="en-US" sz="2000" dirty="0" smtClean="0"/>
              <a:t>Emphasize some historical or doctrinal aspects</a:t>
            </a:r>
          </a:p>
          <a:p>
            <a:r>
              <a:rPr lang="en-US" sz="2400" dirty="0" smtClean="0"/>
              <a:t>Translator or editor footnotes</a:t>
            </a:r>
          </a:p>
          <a:p>
            <a:pPr lvl="1"/>
            <a:r>
              <a:rPr lang="en-US" sz="2000" dirty="0" smtClean="0"/>
              <a:t>Primarily Biblical</a:t>
            </a:r>
          </a:p>
          <a:p>
            <a:pPr lvl="1"/>
            <a:r>
              <a:rPr lang="en-US" sz="2000" dirty="0" smtClean="0"/>
              <a:t>Primarily historical, philosophical and/or doctrinal</a:t>
            </a:r>
          </a:p>
          <a:p>
            <a:r>
              <a:rPr lang="en-US" sz="2400" dirty="0" smtClean="0"/>
              <a:t>Example: Augustine, Conf. I.1.1</a:t>
            </a:r>
          </a:p>
          <a:p>
            <a:pPr lvl="1"/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1: Introduction and Clement 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F0C39-16E1-4CE9-BD59-3284AF4D8A6D}" type="slidenum">
              <a:rPr lang="en-US" altLang="en-US" smtClean="0"/>
              <a:pPr/>
              <a:t>27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0235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HT 501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Lecture 1: Introduction and Clement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57F0-4150-4D05-A36E-A4B8A6144AA3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Read </a:t>
            </a:r>
            <a:r>
              <a:rPr lang="en-US" sz="2000" dirty="0" err="1"/>
              <a:t>Clement’s</a:t>
            </a:r>
            <a:r>
              <a:rPr lang="en-US" sz="2000" dirty="0"/>
              <a:t> Letter and </a:t>
            </a:r>
            <a:r>
              <a:rPr lang="en-US" sz="2000" b="1" u="sng" dirty="0"/>
              <a:t>think</a:t>
            </a:r>
            <a:r>
              <a:rPr lang="en-US" sz="2000" dirty="0"/>
              <a:t> about a thesis statement and how you might write a short paper on, for example,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Use of OT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Ecclesiology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Morality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Be prepared to share your thesis statement in class on Thursday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Benedict </a:t>
            </a:r>
            <a:r>
              <a:rPr lang="en-US" sz="2000" dirty="0"/>
              <a:t>XVI, General Audience March 7, 2007, </a:t>
            </a:r>
            <a:r>
              <a:rPr lang="en-US" sz="2000" i="1" dirty="0"/>
              <a:t>Clement of Rome</a:t>
            </a:r>
            <a:r>
              <a:rPr lang="en-US" sz="2000" dirty="0"/>
              <a:t> (required</a:t>
            </a:r>
            <a:r>
              <a:rPr lang="en-US" sz="2000" dirty="0" smtClean="0"/>
              <a:t>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Timeframe for Course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371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 smtClean="0"/>
              <a:t>Patristics </a:t>
            </a:r>
            <a:r>
              <a:rPr lang="en-US" sz="2000" dirty="0"/>
              <a:t>or </a:t>
            </a:r>
            <a:r>
              <a:rPr lang="en-US" sz="2000" dirty="0" err="1" smtClean="0"/>
              <a:t>Patrology</a:t>
            </a:r>
            <a:r>
              <a:rPr lang="en-US" sz="2000" dirty="0" smtClean="0"/>
              <a:t> is </a:t>
            </a:r>
            <a:r>
              <a:rPr lang="en-US" sz="2000" dirty="0" smtClean="0"/>
              <a:t>the study </a:t>
            </a:r>
            <a:r>
              <a:rPr lang="en-US" sz="2000" dirty="0"/>
              <a:t>of </a:t>
            </a:r>
            <a:r>
              <a:rPr lang="en-US" sz="2000" dirty="0" smtClean="0"/>
              <a:t>the writings </a:t>
            </a:r>
            <a:r>
              <a:rPr lang="en-US" sz="2000" dirty="0"/>
              <a:t>of </a:t>
            </a:r>
            <a:r>
              <a:rPr lang="en-US" sz="2000" dirty="0" smtClean="0"/>
              <a:t>the </a:t>
            </a:r>
            <a:r>
              <a:rPr lang="en-US" sz="2000" dirty="0"/>
              <a:t>Fathers of the </a:t>
            </a:r>
            <a:r>
              <a:rPr lang="en-US" sz="2000" dirty="0" smtClean="0"/>
              <a:t>Church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NB: Subsection of earliest Patristics literature is often referred to as the Apostolic Fathers (Clement, Ignatius, Polycarp, </a:t>
            </a:r>
            <a:r>
              <a:rPr lang="en-US" sz="1800" dirty="0" err="1"/>
              <a:t>Didache</a:t>
            </a:r>
            <a:r>
              <a:rPr lang="en-US" sz="1800" dirty="0"/>
              <a:t>, Barnabas, </a:t>
            </a:r>
            <a:r>
              <a:rPr lang="en-US" sz="1800" dirty="0" err="1"/>
              <a:t>Hermas</a:t>
            </a:r>
            <a:r>
              <a:rPr lang="en-US" sz="1800" dirty="0"/>
              <a:t>)</a:t>
            </a: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2000" dirty="0" smtClean="0"/>
              <a:t>Almost all Patristics studies begin c. 90 AD; </a:t>
            </a: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E</a:t>
            </a:r>
            <a:r>
              <a:rPr lang="en-US" sz="2000" dirty="0" smtClean="0"/>
              <a:t>nd </a:t>
            </a:r>
            <a:r>
              <a:rPr lang="en-US" sz="2000" dirty="0" smtClean="0"/>
              <a:t>date for Patristics is more variable; possibilities include: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End of Roman Empire (also variable; 5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to 15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C)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Death of Pope St. Gregory the Great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(d. 603)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Before/After St. Augustine (d. 430)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 smtClean="0"/>
              <a:t>Through 7</a:t>
            </a:r>
            <a:r>
              <a:rPr lang="en-US" altLang="en-US" sz="2000" baseline="30000" dirty="0" smtClean="0"/>
              <a:t>th</a:t>
            </a:r>
            <a:r>
              <a:rPr lang="en-US" altLang="en-US" sz="2000" dirty="0" smtClean="0"/>
              <a:t> Ecumenical Council (787)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This class </a:t>
            </a:r>
            <a:r>
              <a:rPr lang="en-US" sz="2000" dirty="0"/>
              <a:t>starts approximately 90 AD (death of the apostles and NT authors); ends with seventh ecumenical council, 787 AD</a:t>
            </a:r>
          </a:p>
          <a:p>
            <a:pPr lvl="1">
              <a:lnSpc>
                <a:spcPct val="90000"/>
              </a:lnSpc>
            </a:pPr>
            <a:endParaRPr lang="en-US" sz="1400" dirty="0"/>
          </a:p>
          <a:p>
            <a:pPr>
              <a:lnSpc>
                <a:spcPct val="90000"/>
              </a:lnSpc>
            </a:pPr>
            <a:endParaRPr lang="en-US" altLang="en-US" sz="2400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40747E-2E85-4A04-A8DC-EA19A45ADF1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3916260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Class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parts and Augustine</a:t>
            </a:r>
          </a:p>
          <a:p>
            <a:pPr lvl="1"/>
            <a:r>
              <a:rPr lang="en-US" dirty="0" smtClean="0"/>
              <a:t>Constantine the Great marks dividing line (early 4</a:t>
            </a:r>
            <a:r>
              <a:rPr lang="en-US" baseline="30000" dirty="0" smtClean="0"/>
              <a:t>th</a:t>
            </a:r>
            <a:r>
              <a:rPr lang="en-US" dirty="0" smtClean="0"/>
              <a:t> C)</a:t>
            </a:r>
          </a:p>
          <a:p>
            <a:r>
              <a:rPr lang="en-US" dirty="0" smtClean="0"/>
              <a:t>Part I: Time of martyrs</a:t>
            </a:r>
          </a:p>
          <a:p>
            <a:r>
              <a:rPr lang="en-US" dirty="0" smtClean="0"/>
              <a:t>Part II: Roman Empire becomes a Christian Empire</a:t>
            </a:r>
          </a:p>
          <a:p>
            <a:r>
              <a:rPr lang="en-US" dirty="0" smtClean="0"/>
              <a:t>St. Augustine and careful reading and discussion of </a:t>
            </a:r>
            <a:r>
              <a:rPr lang="en-US" i="1" dirty="0" smtClean="0"/>
              <a:t>Confessions</a:t>
            </a:r>
          </a:p>
          <a:p>
            <a:pPr lvl="1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HT 501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Lecture 1: Introduction and Clement 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56051-835F-4387-9687-123E1638B2B8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13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Marking Sacred and Secular Time: B.C. and A.D.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Almost all journals and books in the last 20 years have gone to BCE and CE</a:t>
            </a:r>
          </a:p>
          <a:p>
            <a:pPr lvl="1" eaLnBrk="1" hangingPunct="1"/>
            <a:r>
              <a:rPr lang="en-US" altLang="en-US" smtClean="0"/>
              <a:t>BCE = Before the Common Era</a:t>
            </a:r>
          </a:p>
          <a:p>
            <a:pPr lvl="1" eaLnBrk="1" hangingPunct="1"/>
            <a:r>
              <a:rPr lang="en-US" altLang="en-US" smtClean="0"/>
              <a:t>CE = Common Era</a:t>
            </a:r>
          </a:p>
          <a:p>
            <a:pPr eaLnBrk="1" hangingPunct="1"/>
            <a:r>
              <a:rPr lang="en-US" altLang="en-US" smtClean="0"/>
              <a:t>I stubbornly hold on to B.C. and A.D.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599CC6-FFB7-4C6B-851A-ACF1D9C3EA05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216262053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Requirements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Class attendance and active participation.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Papers and discussion on primary source readings nearly every week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Papers should be 1-2 pages; see handout for guidance on writing these papers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Theme or thesis statement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FOCUS ON PRIMARY </a:t>
            </a:r>
            <a:r>
              <a:rPr lang="en-US" altLang="en-US" sz="1400" dirty="0" smtClean="0"/>
              <a:t>SOURCES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See rubric handout</a:t>
            </a:r>
            <a:endParaRPr lang="en-US" altLang="en-US" sz="1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Two Exams: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Midterm will cover first part of semester (closed book)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Final will cover second part of semester (closed book)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Both midterm and final will include matching quotes to primary source authors; identification of terms and people; geography identification (midterm only)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Grade: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1/3 papers and discussion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1/3 midterm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1/3 final </a:t>
            </a: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B9B773-46AD-492D-8EEC-A65B7488E21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27221796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Texts for Class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/>
              <a:t>Augustine. </a:t>
            </a:r>
            <a:r>
              <a:rPr lang="en-US" sz="1800" i="1" dirty="0"/>
              <a:t>Confessions. </a:t>
            </a:r>
            <a:r>
              <a:rPr lang="en-US" sz="1800" dirty="0"/>
              <a:t>Translated by Henry Chadwick. Oxford: Oxford </a:t>
            </a:r>
            <a:r>
              <a:rPr lang="en-US" sz="1800" dirty="0" smtClean="0"/>
              <a:t>University Press</a:t>
            </a:r>
            <a:r>
              <a:rPr lang="en-US" sz="1800" dirty="0"/>
              <a:t>, 1992</a:t>
            </a:r>
            <a:r>
              <a:rPr lang="en-US" sz="1800" dirty="0" smtClean="0"/>
              <a:t>. OR </a:t>
            </a:r>
            <a:r>
              <a:rPr lang="en-US" sz="1800" i="1" dirty="0" smtClean="0"/>
              <a:t>Confessions.</a:t>
            </a:r>
            <a:r>
              <a:rPr lang="en-US" sz="1800" dirty="0" smtClean="0"/>
              <a:t> Translated by Maria </a:t>
            </a:r>
            <a:r>
              <a:rPr lang="en-US" sz="1800" dirty="0" err="1" smtClean="0"/>
              <a:t>Boulding</a:t>
            </a:r>
            <a:r>
              <a:rPr lang="en-US" sz="1800" dirty="0" smtClean="0"/>
              <a:t>.  New York: New City Press, 1997.</a:t>
            </a:r>
            <a:endParaRPr lang="en-US" sz="1800" dirty="0"/>
          </a:p>
          <a:p>
            <a:r>
              <a:rPr lang="en-US" sz="1800" dirty="0" smtClean="0"/>
              <a:t>Chrysostom</a:t>
            </a:r>
            <a:r>
              <a:rPr lang="en-US" sz="1800" dirty="0"/>
              <a:t>, John </a:t>
            </a:r>
            <a:r>
              <a:rPr lang="en-US" sz="1800" i="1" dirty="0"/>
              <a:t>On Wealth and Poverty. </a:t>
            </a:r>
            <a:r>
              <a:rPr lang="en-US" sz="1800" dirty="0"/>
              <a:t>Translated by Catherine Roth. New </a:t>
            </a:r>
            <a:r>
              <a:rPr lang="en-US" sz="1800" dirty="0" smtClean="0"/>
              <a:t>York: St. Vladimir’s </a:t>
            </a:r>
            <a:r>
              <a:rPr lang="en-US" sz="1800" dirty="0"/>
              <a:t>Seminary Press, 1999.</a:t>
            </a:r>
          </a:p>
          <a:p>
            <a:r>
              <a:rPr lang="en-US" sz="1800" dirty="0" smtClean="0"/>
              <a:t>Hardy</a:t>
            </a:r>
            <a:r>
              <a:rPr lang="en-US" sz="1800" dirty="0"/>
              <a:t>, Edward. ed. </a:t>
            </a:r>
            <a:r>
              <a:rPr lang="en-US" sz="1800" i="1" dirty="0"/>
              <a:t>Christology of the Later Fathers.</a:t>
            </a:r>
            <a:r>
              <a:rPr lang="en-US" sz="1800" dirty="0"/>
              <a:t> </a:t>
            </a:r>
            <a:r>
              <a:rPr lang="en-US" sz="1800" dirty="0" smtClean="0"/>
              <a:t>Philadelphia</a:t>
            </a:r>
            <a:r>
              <a:rPr lang="en-US" sz="1800" dirty="0"/>
              <a:t>: Warminster </a:t>
            </a:r>
            <a:r>
              <a:rPr lang="en-US" sz="1800" dirty="0" smtClean="0"/>
              <a:t>Press, 1954</a:t>
            </a:r>
            <a:r>
              <a:rPr lang="en-US" sz="1800" dirty="0"/>
              <a:t>.</a:t>
            </a:r>
          </a:p>
          <a:p>
            <a:r>
              <a:rPr lang="en-US" sz="1800" dirty="0" smtClean="0"/>
              <a:t>Irenaeus</a:t>
            </a:r>
            <a:r>
              <a:rPr lang="en-US" sz="1800" dirty="0"/>
              <a:t>. </a:t>
            </a:r>
            <a:r>
              <a:rPr lang="en-US" sz="1800" i="1" dirty="0"/>
              <a:t>Irenaeus of Lyons</a:t>
            </a:r>
            <a:r>
              <a:rPr lang="en-US" sz="1800" dirty="0"/>
              <a:t>. Translated by Robert Grant. London: Routledge, 1997. </a:t>
            </a:r>
          </a:p>
          <a:p>
            <a:r>
              <a:rPr lang="en-US" sz="1800" dirty="0" smtClean="0"/>
              <a:t>Origen</a:t>
            </a:r>
            <a:r>
              <a:rPr lang="en-US" sz="1800" dirty="0"/>
              <a:t>. </a:t>
            </a:r>
            <a:r>
              <a:rPr lang="en-US" sz="1800" i="1" dirty="0"/>
              <a:t>An Exhortation to Martyrdom, Prayer, and Selected Works.</a:t>
            </a:r>
            <a:r>
              <a:rPr lang="en-US" sz="1800" dirty="0"/>
              <a:t> Translated </a:t>
            </a:r>
            <a:r>
              <a:rPr lang="en-US" sz="1800" dirty="0" smtClean="0"/>
              <a:t>Rowan Greer</a:t>
            </a:r>
            <a:r>
              <a:rPr lang="en-US" sz="1800" dirty="0"/>
              <a:t>. New York: Paulist Press, 1979.</a:t>
            </a:r>
          </a:p>
          <a:p>
            <a:r>
              <a:rPr lang="en-US" sz="1800" dirty="0" smtClean="0"/>
              <a:t>Richardson</a:t>
            </a:r>
            <a:r>
              <a:rPr lang="en-US" sz="1800" dirty="0"/>
              <a:t>, Cyril eds. </a:t>
            </a:r>
            <a:r>
              <a:rPr lang="en-US" sz="1800" i="1" dirty="0"/>
              <a:t>Early Christian Fathers.</a:t>
            </a:r>
            <a:r>
              <a:rPr lang="en-US" sz="1800" dirty="0"/>
              <a:t> New York: Touchstone, 1996. </a:t>
            </a:r>
          </a:p>
          <a:p>
            <a:r>
              <a:rPr lang="en-US" sz="1800" i="1" dirty="0" smtClean="0"/>
              <a:t>Catechism </a:t>
            </a:r>
            <a:r>
              <a:rPr lang="en-US" sz="1800" i="1" dirty="0"/>
              <a:t>of the Catholic </a:t>
            </a:r>
            <a:r>
              <a:rPr lang="en-US" sz="1800" i="1" dirty="0" smtClean="0"/>
              <a:t>Church</a:t>
            </a:r>
            <a:endParaRPr lang="en-US" sz="1800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6D4D91-046D-4DA8-883B-5E9BBC82CA9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10073021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Web Site for Class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>
                <a:hlinkClick r:id="rId3"/>
              </a:rPr>
              <a:t>http://web.mit.edu/aorlando/www/Patristics</a:t>
            </a:r>
            <a:r>
              <a:rPr lang="en-US" altLang="en-US" sz="2800" dirty="0" smtClean="0">
                <a:hlinkClick r:id="rId3"/>
              </a:rPr>
              <a:t>/</a:t>
            </a:r>
            <a:r>
              <a:rPr lang="en-US" altLang="en-US" sz="2800" dirty="0" smtClean="0"/>
              <a:t>  </a:t>
            </a:r>
          </a:p>
          <a:p>
            <a:pPr eaLnBrk="1" hangingPunct="1"/>
            <a:r>
              <a:rPr lang="en-US" altLang="en-US" sz="2800" dirty="0" smtClean="0"/>
              <a:t>Several files</a:t>
            </a:r>
          </a:p>
          <a:p>
            <a:pPr lvl="1" eaLnBrk="1" hangingPunct="1"/>
            <a:r>
              <a:rPr lang="en-US" altLang="en-US" sz="2400" dirty="0" smtClean="0"/>
              <a:t>Word file of syllabus</a:t>
            </a:r>
          </a:p>
          <a:p>
            <a:pPr lvl="1" eaLnBrk="1" hangingPunct="1"/>
            <a:r>
              <a:rPr lang="en-US" altLang="en-US" sz="2400" dirty="0" smtClean="0"/>
              <a:t>Web file (html) with links to web primary readings; other background resources of interest; </a:t>
            </a:r>
          </a:p>
          <a:p>
            <a:pPr lvl="1" eaLnBrk="1" hangingPunct="1"/>
            <a:r>
              <a:rPr lang="en-US" altLang="en-US" sz="2400" dirty="0" smtClean="0"/>
              <a:t>Basic map of key historical regions (large pdf file)</a:t>
            </a:r>
          </a:p>
          <a:p>
            <a:pPr lvl="1" eaLnBrk="1" hangingPunct="1"/>
            <a:r>
              <a:rPr lang="en-US" altLang="en-US" sz="2400" dirty="0" smtClean="0"/>
              <a:t>Lecture slides; posted day after each lecture, in a folder called Lectures; PowerPoint format</a:t>
            </a:r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489066-78DD-4D99-B484-033D6FD146A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3076724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Sources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Primary Source: original works from the historical period under study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Secondary Source: later works written about earlier historical periods or works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b="1" dirty="0" smtClean="0">
                <a:solidFill>
                  <a:srgbClr val="C00000"/>
                </a:solidFill>
              </a:rPr>
              <a:t>Primary Source</a:t>
            </a:r>
            <a:r>
              <a:rPr lang="en-US" altLang="en-US" sz="1600" dirty="0" smtClean="0">
                <a:solidFill>
                  <a:srgbClr val="FF0000"/>
                </a:solidFill>
              </a:rPr>
              <a:t> </a:t>
            </a:r>
            <a:r>
              <a:rPr lang="en-US" altLang="en-US" sz="1600" dirty="0" smtClean="0"/>
              <a:t>readings are the </a:t>
            </a:r>
            <a:r>
              <a:rPr lang="en-US" altLang="en-US" sz="1600" b="1" dirty="0" smtClean="0">
                <a:solidFill>
                  <a:srgbClr val="C00000"/>
                </a:solidFill>
              </a:rPr>
              <a:t>FOCUS</a:t>
            </a:r>
            <a:r>
              <a:rPr lang="en-US" altLang="en-US" sz="1600" dirty="0" smtClean="0"/>
              <a:t> in this class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Different, multiple sources each week; should be focus of papers and presentations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b="1" dirty="0" smtClean="0">
                <a:solidFill>
                  <a:srgbClr val="C00000"/>
                </a:solidFill>
              </a:rPr>
              <a:t>Reference ancient works using Book/Chapter/Paragraph numbering (e.g., Luke 1:1-4)</a:t>
            </a:r>
            <a:endParaRPr lang="en-US" altLang="en-US" sz="14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Read everything critically (includes secondary sources)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What is author’s perspective</a:t>
            </a:r>
          </a:p>
          <a:p>
            <a:pPr lvl="2" eaLnBrk="1" hangingPunct="1">
              <a:lnSpc>
                <a:spcPct val="80000"/>
              </a:lnSpc>
            </a:pPr>
            <a:r>
              <a:rPr lang="en-US" altLang="en-US" sz="1100" dirty="0" smtClean="0"/>
              <a:t>Clement is late 1</a:t>
            </a:r>
            <a:r>
              <a:rPr lang="en-US" altLang="en-US" sz="1100" baseline="30000" dirty="0" smtClean="0"/>
              <a:t>st</a:t>
            </a:r>
            <a:r>
              <a:rPr lang="en-US" altLang="en-US" sz="1100" dirty="0" smtClean="0"/>
              <a:t> C Roman, Greek-speaking, Christian with ecclesial authority primarily dealing with ecclesial issues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What issues is the author addressing;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How important is the historical circumstance to those issues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Who is the audience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What is genre of the work (homily, thesis, poem, letter, Biblical commentary, </a:t>
            </a:r>
            <a:r>
              <a:rPr lang="en-US" altLang="en-US" sz="1400" dirty="0" err="1" smtClean="0"/>
              <a:t>histiography</a:t>
            </a:r>
            <a:r>
              <a:rPr lang="en-US" altLang="en-US" sz="14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Caution using Web Resources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Anybody can put anything on the web and claim that it is ‘authoritative’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Many ancient works, especially early Church Fathers, are available, but in older translations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dirty="0" smtClean="0"/>
              <a:t>Maintenance of a web resource is still on an individual basis; no guarantee that information will be well maintained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EF9F96-C39C-4310-8E6F-7E132312319B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 smtClean="0"/>
          </a:p>
        </p:txBody>
      </p:sp>
    </p:spTree>
    <p:extLst>
      <p:ext uri="{BB962C8B-B14F-4D97-AF65-F5344CB8AC3E}">
        <p14:creationId xmlns:p14="http://schemas.microsoft.com/office/powerpoint/2010/main" val="41476946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1875</TotalTime>
  <Words>2291</Words>
  <Application>Microsoft Office PowerPoint</Application>
  <PresentationFormat>On-screen Show (4:3)</PresentationFormat>
  <Paragraphs>314</Paragraphs>
  <Slides>28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Edge</vt:lpstr>
      <vt:lpstr>HT 501: Lecture 1 Introduction to Patristics </vt:lpstr>
      <vt:lpstr>Outline</vt:lpstr>
      <vt:lpstr>Timeframe for Course</vt:lpstr>
      <vt:lpstr>Structure of Class</vt:lpstr>
      <vt:lpstr>Marking Sacred and Secular Time: B.C. and A.D.</vt:lpstr>
      <vt:lpstr>Requirements</vt:lpstr>
      <vt:lpstr>Texts for Class</vt:lpstr>
      <vt:lpstr>Web Site for Class</vt:lpstr>
      <vt:lpstr>Sources</vt:lpstr>
      <vt:lpstr>Difficulty of Primary Source Readings</vt:lpstr>
      <vt:lpstr>Original Language Texts</vt:lpstr>
      <vt:lpstr>English Translation Series</vt:lpstr>
      <vt:lpstr>Other Considerations in Reading Ancient Texts</vt:lpstr>
      <vt:lpstr>Why Study Patristics?</vt:lpstr>
      <vt:lpstr>Tradition</vt:lpstr>
      <vt:lpstr>Relation to the Seminary Curriculum</vt:lpstr>
      <vt:lpstr>Criteria for Who Is a Church Father</vt:lpstr>
      <vt:lpstr>How to Read Patristic Texts</vt:lpstr>
      <vt:lpstr>Who Was  Clement</vt:lpstr>
      <vt:lpstr>Introduction to Clement's First Letter to Corinthians</vt:lpstr>
      <vt:lpstr>Political Background: Domitian</vt:lpstr>
      <vt:lpstr>PowerPoint Presentation</vt:lpstr>
      <vt:lpstr>Map of Roman Empire www.fsmitha.com/h1/map18rm.htm</vt:lpstr>
      <vt:lpstr>Brief Analysis of Clement’s Letter</vt:lpstr>
      <vt:lpstr>Prayerful Structure of 1 Clement</vt:lpstr>
      <vt:lpstr>Subsequent Importance of Clement’s Letter</vt:lpstr>
      <vt:lpstr>Issues with Translations</vt:lpstr>
      <vt:lpstr>Assignment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Patristics</dc:title>
  <dc:creator>ann orlando</dc:creator>
  <cp:lastModifiedBy>AOrlando</cp:lastModifiedBy>
  <cp:revision>155</cp:revision>
  <dcterms:created xsi:type="dcterms:W3CDTF">2005-07-10T20:09:09Z</dcterms:created>
  <dcterms:modified xsi:type="dcterms:W3CDTF">2019-09-01T17:01:05Z</dcterms:modified>
</cp:coreProperties>
</file>