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91" r:id="rId5"/>
    <p:sldId id="292" r:id="rId6"/>
    <p:sldId id="293" r:id="rId7"/>
    <p:sldId id="260" r:id="rId8"/>
    <p:sldId id="279" r:id="rId9"/>
    <p:sldId id="271" r:id="rId10"/>
    <p:sldId id="288" r:id="rId11"/>
    <p:sldId id="289" r:id="rId12"/>
    <p:sldId id="264" r:id="rId13"/>
    <p:sldId id="265" r:id="rId14"/>
    <p:sldId id="278" r:id="rId15"/>
    <p:sldId id="290" r:id="rId16"/>
    <p:sldId id="266" r:id="rId17"/>
    <p:sldId id="267" r:id="rId18"/>
    <p:sldId id="282" r:id="rId19"/>
    <p:sldId id="283" r:id="rId20"/>
    <p:sldId id="286" r:id="rId21"/>
    <p:sldId id="28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57AA7-69E4-4A1C-992D-0A81086DA507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D61E-080C-43FD-899E-8DA399C1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D61E-080C-43FD-899E-8DA399C1FD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38403"/>
            <a:ext cx="9009061" cy="1052510"/>
            <a:chOff x="0" y="2438403"/>
            <a:chExt cx="9009061" cy="1052510"/>
          </a:xfrm>
        </p:grpSpPr>
        <p:grpSp>
          <p:nvGrpSpPr>
            <p:cNvPr id="3" name="Group 3"/>
            <p:cNvGrpSpPr/>
            <p:nvPr/>
          </p:nvGrpSpPr>
          <p:grpSpPr>
            <a:xfrm>
              <a:off x="290514" y="2546347"/>
              <a:ext cx="711192" cy="474665"/>
              <a:chOff x="290514" y="2546347"/>
              <a:chExt cx="711192" cy="474665"/>
            </a:xfrm>
          </p:grpSpPr>
          <p:sp>
            <p:nvSpPr>
              <p:cNvPr id="4" name="Rectangle 4"/>
              <p:cNvSpPr/>
              <p:nvPr/>
            </p:nvSpPr>
            <p:spPr>
              <a:xfrm>
                <a:off x="290514" y="2546347"/>
                <a:ext cx="437659" cy="474665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Tahoma"/>
                </a:endParaRPr>
              </a:p>
            </p:txBody>
          </p:sp>
          <p:sp>
            <p:nvSpPr>
              <p:cNvPr id="5" name="Rectangle 5"/>
              <p:cNvSpPr/>
              <p:nvPr/>
            </p:nvSpPr>
            <p:spPr>
              <a:xfrm>
                <a:off x="673464" y="2546347"/>
                <a:ext cx="328242" cy="474665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Tahom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14342" y="2968627"/>
              <a:ext cx="738185" cy="474665"/>
              <a:chOff x="414342" y="2968627"/>
              <a:chExt cx="738185" cy="474665"/>
            </a:xfrm>
          </p:grpSpPr>
          <p:sp>
            <p:nvSpPr>
              <p:cNvPr id="7" name="Rectangle 7"/>
              <p:cNvSpPr/>
              <p:nvPr/>
            </p:nvSpPr>
            <p:spPr>
              <a:xfrm>
                <a:off x="414342" y="2968627"/>
                <a:ext cx="421821" cy="474665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Tahoma"/>
                </a:endParaRPr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783430" y="2968627"/>
                <a:ext cx="369097" cy="474665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none" lIns="91440" tIns="45720" rIns="91440" bIns="45720" anchor="ctr" anchorCtr="0" compatLnSpc="1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Tahoma"/>
                </a:endParaRPr>
              </a:p>
            </p:txBody>
          </p:sp>
        </p:grpSp>
        <p:sp>
          <p:nvSpPr>
            <p:cNvPr id="9" name="Rectangle 9"/>
            <p:cNvSpPr/>
            <p:nvPr/>
          </p:nvSpPr>
          <p:spPr>
            <a:xfrm>
              <a:off x="0" y="2895603"/>
              <a:ext cx="560390" cy="422279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634995" y="2438403"/>
              <a:ext cx="31747" cy="1052510"/>
            </a:xfrm>
            <a:prstGeom prst="rect">
              <a:avLst/>
            </a:prstGeom>
            <a:solidFill>
              <a:srgbClr val="1C1C1C"/>
            </a:solidFill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 flipV="1">
              <a:off x="315916" y="3260722"/>
              <a:ext cx="8693145" cy="55558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endParaRPr>
            </a:p>
          </p:txBody>
        </p:sp>
      </p:grpSp>
      <p:sp>
        <p:nvSpPr>
          <p:cNvPr id="12" name="Rectangle 12"/>
          <p:cNvSpPr txBox="1">
            <a:spLocks noGrp="1"/>
          </p:cNvSpPr>
          <p:nvPr>
            <p:ph type="ctrTitle"/>
          </p:nvPr>
        </p:nvSpPr>
        <p:spPr>
          <a:xfrm>
            <a:off x="990596" y="1676396"/>
            <a:ext cx="7772400" cy="146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dt" sz="half" idx="7"/>
          </p:nvPr>
        </p:nvSpPr>
        <p:spPr>
          <a:xfrm>
            <a:off x="990596" y="6248396"/>
            <a:ext cx="1904996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Rectangle 15"/>
          <p:cNvSpPr txBox="1">
            <a:spLocks noGrp="1"/>
          </p:cNvSpPr>
          <p:nvPr>
            <p:ph type="ftr" sz="quarter" idx="9"/>
          </p:nvPr>
        </p:nvSpPr>
        <p:spPr>
          <a:xfrm>
            <a:off x="3429000" y="6248396"/>
            <a:ext cx="2895603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Rectangle 16"/>
          <p:cNvSpPr txBox="1">
            <a:spLocks noGrp="1"/>
          </p:cNvSpPr>
          <p:nvPr>
            <p:ph type="sldNum" sz="quarter" idx="8"/>
          </p:nvPr>
        </p:nvSpPr>
        <p:spPr>
          <a:xfrm>
            <a:off x="6858000" y="6248396"/>
            <a:ext cx="1904996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 lvl="0"/>
            <a:fld id="{650D3ED8-0696-49DE-8CA7-E58007A0B5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4941D-B70B-4738-B93D-ACF29F99CC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004047" y="214317"/>
            <a:ext cx="1951036" cy="591819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0936" y="214317"/>
            <a:ext cx="5700707" cy="591819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2D6C6E-566E-42BD-A1DE-DDBB2B67D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E9E157-3090-4128-8E14-1393716A4D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8868D1-4F73-4622-B61F-CDDD74202C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82684" y="2017715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45091" y="2017715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CEDE2F-F18D-425E-AD34-AAD0D6BDC8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B0734C-FE34-4F6C-9A26-B5F4A8ECAB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1446E0-B5CF-4962-AC5F-36A162D9C8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FC2F4A-F397-41E3-9A86-E3A7905F5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5E429-CE84-4901-A59C-0FE61F290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3D86B-5AC9-4DBA-9C30-ACD485604E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17515" y="1098551"/>
            <a:ext cx="438153" cy="474665"/>
          </a:xfrm>
          <a:prstGeom prst="rect">
            <a:avLst/>
          </a:prstGeom>
          <a:solidFill>
            <a:srgbClr val="FFCF01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800100" y="1098551"/>
            <a:ext cx="328617" cy="47466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41333" y="1520820"/>
            <a:ext cx="422279" cy="474665"/>
          </a:xfrm>
          <a:prstGeom prst="rect">
            <a:avLst/>
          </a:prstGeom>
          <a:solidFill>
            <a:srgbClr val="3333C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911227" y="1520820"/>
            <a:ext cx="368302" cy="474665"/>
          </a:xfrm>
          <a:prstGeom prst="rect">
            <a:avLst/>
          </a:prstGeom>
          <a:gradFill>
            <a:gsLst>
              <a:gs pos="0">
                <a:srgbClr val="3333CC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27001" y="1447796"/>
            <a:ext cx="560390" cy="422279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189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61996" y="990596"/>
            <a:ext cx="31747" cy="1052510"/>
          </a:xfrm>
          <a:prstGeom prst="rect">
            <a:avLst/>
          </a:prstGeom>
          <a:solidFill>
            <a:srgbClr val="1C1C1C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442917" y="1781178"/>
            <a:ext cx="8226427" cy="31747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FFFFFF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ahoma"/>
            </a:endParaRPr>
          </a:p>
        </p:txBody>
      </p:sp>
      <p:sp>
        <p:nvSpPr>
          <p:cNvPr id="9" name="Rectangle 9"/>
          <p:cNvSpPr txBox="1">
            <a:spLocks noGrp="1"/>
          </p:cNvSpPr>
          <p:nvPr>
            <p:ph type="title"/>
          </p:nvPr>
        </p:nvSpPr>
        <p:spPr>
          <a:xfrm>
            <a:off x="1150936" y="214317"/>
            <a:ext cx="7793038" cy="14620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10"/>
          <p:cNvSpPr txBox="1">
            <a:spLocks noGrp="1"/>
          </p:cNvSpPr>
          <p:nvPr>
            <p:ph type="body" idx="1"/>
          </p:nvPr>
        </p:nvSpPr>
        <p:spPr>
          <a:xfrm>
            <a:off x="1182684" y="201771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 txBox="1">
            <a:spLocks noGrp="1"/>
          </p:cNvSpPr>
          <p:nvPr>
            <p:ph type="dt" sz="half" idx="2"/>
          </p:nvPr>
        </p:nvSpPr>
        <p:spPr>
          <a:xfrm>
            <a:off x="1162046" y="6243642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Rectangle 12"/>
          <p:cNvSpPr txBox="1">
            <a:spLocks noGrp="1"/>
          </p:cNvSpPr>
          <p:nvPr>
            <p:ph type="ftr" sz="quarter" idx="3"/>
          </p:nvPr>
        </p:nvSpPr>
        <p:spPr>
          <a:xfrm>
            <a:off x="3657600" y="6243642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Rectangle 13"/>
          <p:cNvSpPr txBox="1">
            <a:spLocks noGrp="1"/>
          </p:cNvSpPr>
          <p:nvPr>
            <p:ph type="sldNum" sz="quarter" idx="4"/>
          </p:nvPr>
        </p:nvSpPr>
        <p:spPr>
          <a:xfrm>
            <a:off x="7042151" y="6243642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ahoma"/>
              </a:defRPr>
            </a:lvl1pPr>
          </a:lstStyle>
          <a:p>
            <a:pPr lvl="0"/>
            <a:fld id="{E3B70D98-A13D-4083-9F3C-BCF33FD846D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0" cap="none" spc="0" baseline="0">
          <a:solidFill>
            <a:srgbClr val="333399"/>
          </a:solidFill>
          <a:uFillTx/>
          <a:latin typeface="Tahoma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3333CC"/>
        </a:buClr>
        <a:buSzPct val="60000"/>
        <a:buFont typeface="Wingdings" pitchFamily="2"/>
        <a:buChar char="n"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Tahoma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F0000"/>
        </a:buClr>
        <a:buSzPct val="55000"/>
        <a:buFont typeface="Wingdings" pitchFamily="2"/>
        <a:buChar char="n"/>
        <a:tabLst/>
        <a:defRPr lang="en-US" sz="2800" b="0" i="0" u="none" strike="noStrike" kern="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3333CC"/>
        </a:buClr>
        <a:buSzPct val="50000"/>
        <a:buFont typeface="Wingdings" pitchFamily="2"/>
        <a:buChar char="n"/>
        <a:tabLst/>
        <a:defRPr lang="en-US" sz="2400" b="0" i="0" u="none" strike="noStrike" kern="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FCF01"/>
        </a:buClr>
        <a:buSzPct val="55000"/>
        <a:buFont typeface="Wingdings" pitchFamily="2"/>
        <a:buChar char="n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00E4A8"/>
        </a:buClr>
        <a:buSzPct val="50000"/>
        <a:buFont typeface="Wingdings" pitchFamily="2"/>
        <a:buChar char="n"/>
        <a:tabLst/>
        <a:defRPr lang="en-US" sz="2000" b="0" i="0" u="none" strike="noStrike" kern="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Johnchrysostom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lumbia.edu/cu/gsapp/BT/EEI/MASONRY/09sophia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byzantines.net/epiphany/images/hagiasophialast.jpg&amp;imgrefurl=http://www.byzantines.net/epiphany/hagiasophia.htm&amp;h=459&amp;w=547&amp;sz=54&amp;tbnid=cDd2BP46LIDXiM:&amp;tbnh=112&amp;tbnw=133&amp;prev=/images?q=hagia+sophia&amp;start=2&amp;sa=X&amp;oi=images&amp;ct=image&amp;cd=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dham.edu/halsall/source/gelasius1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000" dirty="0"/>
              <a:t>Class </a:t>
            </a:r>
            <a:r>
              <a:rPr lang="en-US" sz="4000" dirty="0" smtClean="0"/>
              <a:t>7 </a:t>
            </a:r>
            <a:r>
              <a:rPr lang="en-US" sz="4000"/>
              <a:t>Early </a:t>
            </a:r>
            <a:r>
              <a:rPr lang="en-US" sz="4000" smtClean="0"/>
              <a:t>Byzantium and the West, 6</a:t>
            </a:r>
            <a:r>
              <a:rPr lang="en-US" sz="4000" baseline="30000" smtClean="0"/>
              <a:t>th</a:t>
            </a:r>
            <a:r>
              <a:rPr lang="en-US" sz="4000" smtClean="0"/>
              <a:t> C</a:t>
            </a:r>
            <a:endParaRPr lang="en-US" sz="4000" dirty="0"/>
          </a:p>
        </p:txBody>
      </p:sp>
      <p:sp>
        <p:nvSpPr>
          <p:cNvPr id="3" name="Rectangle 3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Dr. Ann T. Orlando</a:t>
            </a:r>
          </a:p>
          <a:p>
            <a:pPr lvl="0"/>
            <a:r>
              <a:rPr lang="en-US" dirty="0" smtClean="0"/>
              <a:t>25 September 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Acacian</a:t>
            </a:r>
            <a:r>
              <a:rPr lang="en-US" dirty="0" smtClean="0"/>
              <a:t> Schism (484-519)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 try and bring </a:t>
            </a:r>
            <a:r>
              <a:rPr lang="en-US" sz="2000" dirty="0" err="1" smtClean="0"/>
              <a:t>monophysites</a:t>
            </a:r>
            <a:r>
              <a:rPr lang="en-US" sz="2000" dirty="0" smtClean="0"/>
              <a:t> back into union with Constantinople, in 484, Patriarch of Constantinople, </a:t>
            </a:r>
            <a:r>
              <a:rPr lang="en-US" sz="2000" dirty="0" err="1" smtClean="0"/>
              <a:t>Acacius</a:t>
            </a:r>
            <a:r>
              <a:rPr lang="en-US" sz="2000" dirty="0" smtClean="0"/>
              <a:t>, with Emperor Zeno, creates an edict of union (</a:t>
            </a:r>
            <a:r>
              <a:rPr lang="en-US" sz="2000" i="1" dirty="0" err="1" smtClean="0"/>
              <a:t>Henotikon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Affirms Christ’s divinity, but makes no mention of His humanity</a:t>
            </a:r>
          </a:p>
          <a:p>
            <a:r>
              <a:rPr lang="en-US" sz="2000" dirty="0" smtClean="0"/>
              <a:t>Rejected by Pope Felix II in 485</a:t>
            </a:r>
          </a:p>
          <a:p>
            <a:pPr lvl="1"/>
            <a:r>
              <a:rPr lang="en-US" sz="1800" dirty="0" smtClean="0"/>
              <a:t>He </a:t>
            </a:r>
            <a:r>
              <a:rPr lang="en-US" sz="1800" dirty="0" err="1" smtClean="0"/>
              <a:t>excommincates</a:t>
            </a:r>
            <a:r>
              <a:rPr lang="en-US" sz="1800" dirty="0" smtClean="0"/>
              <a:t> </a:t>
            </a:r>
            <a:r>
              <a:rPr lang="en-US" sz="1800" dirty="0" err="1" smtClean="0"/>
              <a:t>Acacius</a:t>
            </a:r>
            <a:endParaRPr lang="en-US" sz="1800" dirty="0" smtClean="0"/>
          </a:p>
          <a:p>
            <a:r>
              <a:rPr lang="en-US" sz="2000" dirty="0" smtClean="0"/>
              <a:t>Division between Rome and Constantinople stands until 519</a:t>
            </a:r>
          </a:p>
          <a:p>
            <a:pPr lvl="1"/>
            <a:r>
              <a:rPr lang="en-US" sz="1800" dirty="0" smtClean="0"/>
              <a:t>Pope St. </a:t>
            </a:r>
            <a:r>
              <a:rPr lang="en-US" sz="1800" dirty="0" err="1" smtClean="0"/>
              <a:t>Hormisdas</a:t>
            </a:r>
            <a:r>
              <a:rPr lang="en-US" sz="1800" dirty="0" smtClean="0"/>
              <a:t> reaches an agreement with Emperor Justin I, excommunications are lifted</a:t>
            </a:r>
          </a:p>
          <a:p>
            <a:pPr lvl="1"/>
            <a:r>
              <a:rPr lang="en-US" sz="1800" dirty="0" smtClean="0"/>
              <a:t>But </a:t>
            </a:r>
            <a:r>
              <a:rPr lang="en-US" sz="1800" dirty="0" err="1" smtClean="0"/>
              <a:t>monophysites</a:t>
            </a:r>
            <a:r>
              <a:rPr lang="en-US" sz="1800" dirty="0" smtClean="0"/>
              <a:t> (Alexandria) reject renewed union of Rome and Constantinople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29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Council of Constantinople, 553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Called by Emperor Justinian (nephew of Justin I) to try and reunite non-Chalcedonian Christians, especially Egyptian Christians</a:t>
            </a:r>
          </a:p>
          <a:p>
            <a:r>
              <a:rPr lang="en-US" sz="2800" dirty="0" smtClean="0"/>
              <a:t>To try and appease Alexandrians, Council condemns both Origen and Theodore of </a:t>
            </a:r>
            <a:r>
              <a:rPr lang="en-US" sz="2800" dirty="0" err="1" smtClean="0"/>
              <a:t>Mopsuestia</a:t>
            </a:r>
            <a:endParaRPr lang="en-US" sz="2800" dirty="0" smtClean="0"/>
          </a:p>
          <a:p>
            <a:r>
              <a:rPr lang="en-US" sz="2800" dirty="0" smtClean="0"/>
              <a:t>Justinian’s wife, Theodora, tries unsuccessfully to push theology more toward </a:t>
            </a:r>
            <a:r>
              <a:rPr lang="en-US" sz="2800" dirty="0" err="1" smtClean="0"/>
              <a:t>monophysite</a:t>
            </a:r>
            <a:r>
              <a:rPr lang="en-US" sz="2800" dirty="0" smtClean="0"/>
              <a:t> theology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3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Eastern Reaction to Barbarian Invasions: </a:t>
            </a:r>
            <a:r>
              <a:rPr lang="en-US" sz="3200" dirty="0" smtClean="0"/>
              <a:t>(St. ?) Justinian </a:t>
            </a:r>
            <a:r>
              <a:rPr lang="en-US" sz="3200" dirty="0"/>
              <a:t>the Great (482-565)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182684" y="2017715"/>
            <a:ext cx="4760915" cy="411480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 dirty="0"/>
              <a:t>Justinian manages to </a:t>
            </a:r>
            <a:r>
              <a:rPr lang="en-US" sz="1900" dirty="0" smtClean="0"/>
              <a:t>reconquer </a:t>
            </a:r>
            <a:r>
              <a:rPr lang="en-US" sz="1900" dirty="0"/>
              <a:t>most of Western Mediterranean from Vandals, Visigoths and </a:t>
            </a:r>
            <a:r>
              <a:rPr lang="en-US" sz="1900" dirty="0" err="1"/>
              <a:t>Ostrogoths</a:t>
            </a:r>
            <a:endParaRPr lang="en-US" sz="1900" dirty="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 dirty="0"/>
              <a:t>Reworked Roman Law; basis for law in East until Fall of Constantinople, 1453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 dirty="0"/>
              <a:t>Rebuilt Ravenna as capital of Western Empire to </a:t>
            </a:r>
            <a:r>
              <a:rPr lang="en-US" sz="1900" dirty="0" smtClean="0"/>
              <a:t>oppose </a:t>
            </a:r>
            <a:r>
              <a:rPr lang="en-US" sz="1900" dirty="0"/>
              <a:t>Theodoric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 dirty="0"/>
              <a:t>Boethius (480-524)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700" i="1" dirty="0"/>
              <a:t>Consolation of </a:t>
            </a:r>
            <a:r>
              <a:rPr lang="en-US" sz="1700" i="1" dirty="0" smtClean="0"/>
              <a:t>Philosophy</a:t>
            </a:r>
            <a:endParaRPr lang="en-US" sz="1900" dirty="0" smtClean="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 dirty="0" smtClean="0"/>
              <a:t>Justinian </a:t>
            </a:r>
            <a:r>
              <a:rPr lang="en-US" sz="1900" dirty="0"/>
              <a:t>considered a saint in East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 dirty="0"/>
              <a:t>His wife, Theodora, is another </a:t>
            </a:r>
            <a:r>
              <a:rPr lang="en-US" sz="1900" dirty="0" smtClean="0"/>
              <a:t>story</a:t>
            </a:r>
            <a:endParaRPr lang="en-US" sz="1900" dirty="0"/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700" dirty="0" err="1"/>
              <a:t>Proculus</a:t>
            </a:r>
            <a:r>
              <a:rPr lang="en-US" sz="1700" dirty="0"/>
              <a:t>’ </a:t>
            </a:r>
            <a:r>
              <a:rPr lang="en-US" sz="1700" i="1" dirty="0"/>
              <a:t>S</a:t>
            </a:r>
            <a:r>
              <a:rPr lang="en-US" sz="1700" i="1" dirty="0" smtClean="0"/>
              <a:t>ecret </a:t>
            </a:r>
            <a:r>
              <a:rPr lang="en-US" sz="1700" i="1" dirty="0"/>
              <a:t>History</a:t>
            </a:r>
            <a:endParaRPr lang="en-US" sz="1700" dirty="0"/>
          </a:p>
        </p:txBody>
      </p:sp>
      <p:sp>
        <p:nvSpPr>
          <p:cNvPr id="4" name="Rectangle 4"/>
          <p:cNvSpPr txBox="1">
            <a:spLocks noGrp="1"/>
          </p:cNvSpPr>
          <p:nvPr>
            <p:ph idx="2"/>
          </p:nvPr>
        </p:nvSpPr>
        <p:spPr>
          <a:xfrm>
            <a:off x="5068884" y="2017715"/>
            <a:ext cx="3886200" cy="411480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200"/>
              </a:spcBef>
            </a:pPr>
            <a:r>
              <a:rPr lang="en-US" sz="800"/>
              <a:t>http://employees.oneonta.edu/farberas/arth/arth212/san_vitale.html</a:t>
            </a:r>
          </a:p>
        </p:txBody>
      </p:sp>
      <p:pic>
        <p:nvPicPr>
          <p:cNvPr id="5" name="Picture 5" descr="justinia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20536" y="2590796"/>
            <a:ext cx="2832957" cy="190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Byzantine Empire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600"/>
              <a:t>Some historian begin the ‘Byzantine’ Empire with Justinian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200"/>
              <a:t>Byzantine is a 19</a:t>
            </a:r>
            <a:r>
              <a:rPr lang="en-US" sz="2200" baseline="30000"/>
              <a:t>th</a:t>
            </a:r>
            <a:r>
              <a:rPr lang="en-US" sz="2200"/>
              <a:t> C term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600"/>
              <a:t>Greek-speaking, Eastern Roman Empire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200"/>
              <a:t>Endure until 1453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600"/>
              <a:t>Greatest enemy rises in the 7</a:t>
            </a:r>
            <a:r>
              <a:rPr lang="en-US" sz="2600" baseline="30000"/>
              <a:t>th</a:t>
            </a:r>
            <a:r>
              <a:rPr lang="en-US" sz="2600"/>
              <a:t> C from the Arab deserts: Islam</a:t>
            </a:r>
          </a:p>
        </p:txBody>
      </p:sp>
      <p:pic>
        <p:nvPicPr>
          <p:cNvPr id="4" name="il_fi" descr="http://www.uncp.edu/home/rwb/byzantine_map3.gif"/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196" y="2743236"/>
            <a:ext cx="4038603" cy="22398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Justinian’s Efforts to Reconquer Failed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Political/religious resentment toward Constantinople in Alexandria and Antioch</a:t>
            </a:r>
          </a:p>
          <a:p>
            <a:r>
              <a:rPr lang="en-US" sz="2800" dirty="0" smtClean="0"/>
              <a:t>Theological (and therefore political) divisions in Syria and Egypt</a:t>
            </a:r>
          </a:p>
          <a:p>
            <a:r>
              <a:rPr lang="en-US" sz="2800" dirty="0" smtClean="0"/>
              <a:t>Bubonic Plague</a:t>
            </a:r>
          </a:p>
          <a:p>
            <a:pPr lvl="1"/>
            <a:r>
              <a:rPr lang="en-US" sz="2400" dirty="0" smtClean="0"/>
              <a:t>Outbreak in 541</a:t>
            </a:r>
          </a:p>
          <a:p>
            <a:pPr lvl="1"/>
            <a:r>
              <a:rPr lang="en-US" sz="2400" dirty="0" smtClean="0"/>
              <a:t>Killed about 1/3 population of Constantinople and Eastern Mediterranean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1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Cassiadorus</a:t>
            </a:r>
            <a:r>
              <a:rPr lang="en-US" b="1" dirty="0" smtClean="0"/>
              <a:t> (490-583)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Roman senator and supporter of Theodoric</a:t>
            </a:r>
          </a:p>
          <a:p>
            <a:r>
              <a:rPr lang="en-US" sz="2400" dirty="0" smtClean="0"/>
              <a:t>Captured by Justinian's general (Belisarius)</a:t>
            </a:r>
          </a:p>
          <a:p>
            <a:r>
              <a:rPr lang="en-US" sz="2400" dirty="0" smtClean="0"/>
              <a:t>Retired and established a monastery on his estates (possibly influenced by Benedict)</a:t>
            </a:r>
          </a:p>
          <a:p>
            <a:r>
              <a:rPr lang="en-US" sz="2400" dirty="0" smtClean="0"/>
              <a:t>Wrote extensively on theological and contemporary events</a:t>
            </a:r>
          </a:p>
          <a:p>
            <a:pPr lvl="1"/>
            <a:r>
              <a:rPr lang="en-US" sz="2000" dirty="0" smtClean="0"/>
              <a:t>Was especially complementary of Goths</a:t>
            </a:r>
          </a:p>
          <a:p>
            <a:pPr lvl="1"/>
            <a:r>
              <a:rPr lang="en-US" sz="2000" dirty="0" smtClean="0"/>
              <a:t>Among his treatises support for legal procedure that states that a cleric accused of a civil crime must be tried by his bishop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45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Ecclesial Importance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Hagia</a:t>
            </a:r>
            <a:r>
              <a:rPr lang="en-US" dirty="0" smtClean="0"/>
              <a:t> </a:t>
            </a:r>
            <a:r>
              <a:rPr lang="en-US" dirty="0"/>
              <a:t>Sophia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82684" y="2017715"/>
            <a:ext cx="4379911" cy="411480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000"/>
              <a:t>Cathedral Church for most important Eastern Bishop, the Patriarch of Constantinople</a:t>
            </a:r>
          </a:p>
          <a:p>
            <a:pPr lvl="1">
              <a:lnSpc>
                <a:spcPct val="60000"/>
              </a:lnSpc>
              <a:spcBef>
                <a:spcPts val="400"/>
              </a:spcBef>
            </a:pPr>
            <a:r>
              <a:rPr lang="en-US" sz="1800"/>
              <a:t>Original built by Constantine</a:t>
            </a:r>
          </a:p>
          <a:p>
            <a:pPr lvl="1">
              <a:lnSpc>
                <a:spcPct val="60000"/>
              </a:lnSpc>
              <a:spcBef>
                <a:spcPts val="500"/>
              </a:spcBef>
            </a:pPr>
            <a:r>
              <a:rPr lang="en-US" sz="1800"/>
              <a:t>Rebuilt by Justinian after an earthquake in 537</a:t>
            </a:r>
            <a:endParaRPr lang="en-US" sz="200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2000"/>
              <a:t>Many important theologians were associated with Hagia Sophia; Greek Fathers and Doctors of the Church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St. Gregory Nazianzus (325-389, Feast Day Jan 2)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700"/>
              <a:t>St. John Chrysostom (347-407, Feast Day Sept 13 )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en-US" sz="2000"/>
          </a:p>
        </p:txBody>
      </p:sp>
      <p:pic>
        <p:nvPicPr>
          <p:cNvPr id="4" name="Content Placeholder 4" descr="http://upload.wikimedia.org/wikipedia/commons/thumb/c/cf/Johnchrysostom.jpg/220px-Johnchrysostom.jpg">
            <a:hlinkClick r:id="rId2"/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3" y="2205834"/>
            <a:ext cx="2197102" cy="33147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Later History of Hagia Sophia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182684" y="2017715"/>
            <a:ext cx="3814757" cy="411480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Conquered by Turks in 1453, converted to a mosque; mosaics covered over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Changed to a museum by Ataturk in 1935, mosaics start to be uncovered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400" dirty="0"/>
              <a:t>Why such </a:t>
            </a:r>
            <a:r>
              <a:rPr lang="en-US" sz="2400" dirty="0" smtClean="0"/>
              <a:t>importance </a:t>
            </a:r>
            <a:r>
              <a:rPr lang="en-US" sz="2400" dirty="0"/>
              <a:t>deal that Benedict XVI might pray there on his journey to Turkey?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Rectangle 4"/>
          <p:cNvSpPr txBox="1">
            <a:spLocks noGrp="1"/>
          </p:cNvSpPr>
          <p:nvPr>
            <p:ph idx="2"/>
          </p:nvPr>
        </p:nvSpPr>
        <p:spPr>
          <a:xfrm>
            <a:off x="5140327" y="2017715"/>
            <a:ext cx="3814767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 descr="09sophia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6996" y="3733796"/>
            <a:ext cx="2286000" cy="154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www.byzantines.net/epiphany/hagiasophia.htm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62596" y="1981203"/>
            <a:ext cx="2133596" cy="179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“Caesaropapism”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2400" dirty="0"/>
              <a:t>Society in which head of government is also head of </a:t>
            </a:r>
            <a:r>
              <a:rPr lang="en-US" sz="2400" dirty="0" smtClean="0"/>
              <a:t>Church </a:t>
            </a:r>
            <a:endParaRPr lang="en-US" sz="2400" dirty="0"/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2400" dirty="0"/>
              <a:t>Notice that all these early (eastern) councils are called by Emperors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2400" dirty="0"/>
              <a:t>Constantine considered a saint in the East, “equal to Apostles”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2400" dirty="0"/>
              <a:t>Revived civil Roman law includes canonical law in East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err="1"/>
              <a:t>Theodosian</a:t>
            </a:r>
            <a:r>
              <a:rPr lang="en-US" sz="2000" dirty="0"/>
              <a:t> Code (Theodosius II), 438, takes 312 as the beginning of legal precedents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Justinian Code, 534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2400" dirty="0"/>
              <a:t>This will be the Church-State model in Byzantium until 1453 (in Russia until 1917)</a:t>
            </a:r>
          </a:p>
        </p:txBody>
      </p:sp>
    </p:spTree>
    <p:extLst>
      <p:ext uri="{BB962C8B-B14F-4D97-AF65-F5344CB8AC3E}">
        <p14:creationId xmlns:p14="http://schemas.microsoft.com/office/powerpoint/2010/main" val="39669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/>
              <a:t>A Different Development in West: Pope </a:t>
            </a:r>
            <a:r>
              <a:rPr lang="en-US" sz="4000" b="1" dirty="0" err="1"/>
              <a:t>Gelasius</a:t>
            </a:r>
            <a:endParaRPr lang="en-US" sz="4000" b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Pope 492-496; West being overrun with barbarians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Only civil authority with continuity to Roman Empire was Church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Eastern Emperor (Anastatius) claims authority in West, but has no military capability to back it up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Gelasius’ Letter to Anastatius is a landmark in defining balance of power relation between altar and throne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800"/>
              <a:t>Two authorities in world: consecrated priests and royal power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800"/>
              <a:t>Each has its own sphere of operation and respect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800"/>
              <a:t>Priests have greater responsibility; emperor should obey priests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This view was never accepted in East; however became the basis of operation for Middle Ages in West</a:t>
            </a:r>
          </a:p>
          <a:p>
            <a:pPr lvl="1">
              <a:lnSpc>
                <a:spcPct val="80000"/>
              </a:lnSpc>
              <a:spcBef>
                <a:spcPts val="400"/>
              </a:spcBef>
            </a:pPr>
            <a:r>
              <a:rPr lang="en-US" sz="1800"/>
              <a:t>Pope Leo III crowns Charlemagne Holy Roman Emperor in 800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Note: Papacy is only real continuing link between East and West from 476 onwards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en-US" sz="1900"/>
              <a:t>Gelaisus’ Letter will be used by Papacy throughout Middle Ages to justify Papal stance with respect to Western Rulers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537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Roman Emperors and Councils</a:t>
            </a:r>
            <a:endParaRPr lang="en-US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Constantine (r. 313 – 335)</a:t>
            </a:r>
            <a:endParaRPr lang="en-US" sz="1400" dirty="0"/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sz="1200" dirty="0"/>
              <a:t>Council of </a:t>
            </a:r>
            <a:r>
              <a:rPr lang="en-US" sz="1200" dirty="0" smtClean="0"/>
              <a:t>Nicaea</a:t>
            </a:r>
          </a:p>
          <a:p>
            <a:pPr lvl="1">
              <a:lnSpc>
                <a:spcPct val="90000"/>
              </a:lnSpc>
              <a:spcBef>
                <a:spcPts val="400"/>
              </a:spcBef>
            </a:pPr>
            <a:r>
              <a:rPr lang="en-US" sz="1200" dirty="0" smtClean="0"/>
              <a:t>Opposed Arians</a:t>
            </a:r>
            <a:endParaRPr lang="en-US" sz="1200" dirty="0"/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Theodosius I, Great </a:t>
            </a:r>
            <a:r>
              <a:rPr lang="en-US" sz="1400" dirty="0" smtClean="0"/>
              <a:t>(r. 379-395</a:t>
            </a:r>
            <a:r>
              <a:rPr lang="en-US" sz="1400" dirty="0"/>
              <a:t>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Council of </a:t>
            </a:r>
            <a:r>
              <a:rPr lang="en-US" sz="1400" dirty="0" smtClean="0"/>
              <a:t>Constantinople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Opposed Arians</a:t>
            </a:r>
            <a:endParaRPr lang="en-US" sz="1400" dirty="0"/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Arcadius </a:t>
            </a:r>
            <a:r>
              <a:rPr lang="en-US" sz="1400" dirty="0"/>
              <a:t>(son of Theodosius) and </a:t>
            </a:r>
            <a:r>
              <a:rPr lang="en-US" sz="1400" dirty="0" err="1"/>
              <a:t>Eudoxia</a:t>
            </a:r>
            <a:r>
              <a:rPr lang="en-US" sz="1400" dirty="0"/>
              <a:t> in East </a:t>
            </a:r>
            <a:r>
              <a:rPr lang="en-US" sz="1400" dirty="0" smtClean="0"/>
              <a:t>(r. 395-408</a:t>
            </a:r>
            <a:r>
              <a:rPr lang="en-US" sz="1400" dirty="0"/>
              <a:t>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Conflicts with John Chrysostom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Theodosius II </a:t>
            </a:r>
            <a:r>
              <a:rPr lang="en-US" sz="1400" dirty="0" smtClean="0"/>
              <a:t>(r. 408-450</a:t>
            </a:r>
            <a:r>
              <a:rPr lang="en-US" sz="1400" dirty="0"/>
              <a:t>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Son of Arcadius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Council of </a:t>
            </a:r>
            <a:r>
              <a:rPr lang="en-US" sz="1400" dirty="0" smtClean="0"/>
              <a:t>Ephesus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Opposed Nestorians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St. </a:t>
            </a:r>
            <a:r>
              <a:rPr lang="en-US" sz="1400" dirty="0" err="1" smtClean="0"/>
              <a:t>Pulcharia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err="1"/>
              <a:t>Marcion</a:t>
            </a:r>
            <a:r>
              <a:rPr lang="en-US" sz="1400" dirty="0"/>
              <a:t> </a:t>
            </a:r>
            <a:r>
              <a:rPr lang="en-US" sz="1400" dirty="0" smtClean="0"/>
              <a:t>(r. 450-457</a:t>
            </a:r>
            <a:r>
              <a:rPr lang="en-US" sz="1400" dirty="0"/>
              <a:t>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err="1"/>
              <a:t>Pulcharia</a:t>
            </a:r>
            <a:r>
              <a:rPr lang="en-US" sz="1400" dirty="0"/>
              <a:t> daughter of Theodosius II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Council of </a:t>
            </a:r>
            <a:r>
              <a:rPr lang="en-US" sz="1400" dirty="0" smtClean="0"/>
              <a:t>Chalcedon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Opposed </a:t>
            </a:r>
            <a:r>
              <a:rPr lang="en-US" sz="1400" dirty="0" err="1" smtClean="0"/>
              <a:t>Monophysites</a:t>
            </a:r>
            <a:endParaRPr lang="en-US" sz="1400" dirty="0"/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Justinian (r. 527-565)</a:t>
            </a:r>
            <a:endParaRPr lang="en-US" sz="1400" dirty="0"/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Attempts to </a:t>
            </a:r>
            <a:r>
              <a:rPr lang="en-US" sz="1400" dirty="0" smtClean="0"/>
              <a:t>reconquer </a:t>
            </a:r>
            <a:r>
              <a:rPr lang="en-US" sz="1400" dirty="0"/>
              <a:t>Western Roman Empire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/>
              <a:t>Second Council of </a:t>
            </a:r>
            <a:r>
              <a:rPr lang="en-US" sz="1400" dirty="0" smtClean="0"/>
              <a:t>Constantinople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Reaffirm Chalcedon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Constantine </a:t>
            </a:r>
            <a:r>
              <a:rPr lang="en-US" sz="1400" dirty="0" err="1" smtClean="0"/>
              <a:t>Pogonatus</a:t>
            </a:r>
            <a:r>
              <a:rPr lang="en-US" sz="1400" dirty="0" smtClean="0"/>
              <a:t> (r. 668-685)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Third Council of Constantinople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Opposed </a:t>
            </a:r>
            <a:r>
              <a:rPr lang="en-US" sz="1400" dirty="0" err="1" smtClean="0"/>
              <a:t>Monothelites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St. Irene (r. 797-803)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Second Council of Nicaea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/>
              <a:t>Opposed Iconoclasts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Another Development in the West: Beginning of Catholic Christianity Among Franks</a:t>
            </a:r>
            <a:endParaRPr 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981200"/>
            <a:ext cx="52578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Conversion </a:t>
            </a:r>
            <a:r>
              <a:rPr lang="en-US" sz="2200" dirty="0"/>
              <a:t>of </a:t>
            </a:r>
            <a:r>
              <a:rPr lang="en-US" sz="2200" dirty="0" err="1"/>
              <a:t>Chlodwech</a:t>
            </a:r>
            <a:r>
              <a:rPr lang="en-US" sz="2200" dirty="0"/>
              <a:t> (Clovis) 496 in Rheims as a Catholic </a:t>
            </a:r>
            <a:r>
              <a:rPr lang="en-US" sz="2200" dirty="0" smtClean="0"/>
              <a:t>Christian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Becomes a Catholic because attributes his victories against other tribes to St. Martin of Tours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Baptized by St. </a:t>
            </a:r>
            <a:r>
              <a:rPr lang="en-US" sz="2000" dirty="0" err="1" smtClean="0"/>
              <a:t>Remigius</a:t>
            </a:r>
            <a:r>
              <a:rPr lang="en-US" sz="2000" dirty="0"/>
              <a:t> bishop of Rheims  </a:t>
            </a:r>
            <a:r>
              <a:rPr lang="en-US" sz="2000" dirty="0" smtClean="0"/>
              <a:t>(437-533; Feast Day 1 October), 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Emperor </a:t>
            </a:r>
            <a:r>
              <a:rPr lang="en-US" sz="2100" dirty="0" err="1" smtClean="0"/>
              <a:t>Anastasius</a:t>
            </a:r>
            <a:r>
              <a:rPr lang="en-US" sz="2100" dirty="0" smtClean="0"/>
              <a:t> so pleased to have an orthodox German leader, he makes Clovis a consul</a:t>
            </a:r>
            <a:r>
              <a:rPr lang="en-US" dirty="0" smtClean="0"/>
              <a:t> </a:t>
            </a:r>
            <a:endParaRPr lang="en-US" dirty="0"/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sz="2100" dirty="0"/>
              <a:t>Clovis is beginning of Merovingian dynasty in France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After Clovis, there are close ties between Frankish king and the papacy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Clovis’ kingdom divided among his sons</a:t>
            </a:r>
          </a:p>
          <a:p>
            <a:pPr marL="342900" lvl="1" indent="-34290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</a:pPr>
            <a:r>
              <a:rPr lang="en-US" dirty="0"/>
              <a:t>History </a:t>
            </a:r>
            <a:r>
              <a:rPr lang="en-US" dirty="0" smtClean="0"/>
              <a:t>of Franks written </a:t>
            </a:r>
            <a:r>
              <a:rPr lang="en-US" dirty="0"/>
              <a:t>by St Gregory of Tours (538-594</a:t>
            </a:r>
            <a:r>
              <a:rPr lang="en-US" dirty="0" smtClean="0"/>
              <a:t>)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33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53200" y="1981200"/>
            <a:ext cx="2143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0EE2D241-9300-49E9-8B77-58A057013C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</a:t>
            </a:r>
            <a:r>
              <a:rPr lang="en-US" dirty="0" err="1" smtClean="0"/>
              <a:t>Fortunatus</a:t>
            </a:r>
            <a:r>
              <a:rPr lang="en-US" dirty="0" smtClean="0"/>
              <a:t> (530 </a:t>
            </a:r>
            <a:r>
              <a:rPr lang="en-US" smtClean="0"/>
              <a:t>– </a:t>
            </a:r>
            <a:r>
              <a:rPr lang="en-US" smtClean="0"/>
              <a:t>607)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Christian poet and hymnist</a:t>
            </a:r>
          </a:p>
          <a:p>
            <a:r>
              <a:rPr lang="en-US" sz="2400" dirty="0" smtClean="0"/>
              <a:t>Born in Italy, but spent most of his life in Poitiers</a:t>
            </a:r>
          </a:p>
          <a:p>
            <a:pPr lvl="1"/>
            <a:r>
              <a:rPr lang="en-US" sz="2000" dirty="0" smtClean="0"/>
              <a:t>Associated with monastery (convent) of St. </a:t>
            </a:r>
            <a:r>
              <a:rPr lang="en-US" sz="2000" dirty="0" err="1" smtClean="0"/>
              <a:t>Radegunde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This was politically a very important monastery; St. </a:t>
            </a:r>
            <a:r>
              <a:rPr lang="en-US" sz="2000" dirty="0" err="1" smtClean="0"/>
              <a:t>Radegunde</a:t>
            </a:r>
            <a:r>
              <a:rPr lang="en-US" sz="2000" dirty="0" smtClean="0"/>
              <a:t> was in frequent communication with </a:t>
            </a:r>
            <a:r>
              <a:rPr lang="en-US" sz="2000" dirty="0" smtClean="0"/>
              <a:t>Constantinople</a:t>
            </a:r>
          </a:p>
          <a:p>
            <a:r>
              <a:rPr lang="en-US" sz="2400" dirty="0" err="1" smtClean="0"/>
              <a:t>Fortunatus</a:t>
            </a:r>
            <a:r>
              <a:rPr lang="en-US" sz="2400" dirty="0" smtClean="0"/>
              <a:t> was a close friend of St Gregory of Tours</a:t>
            </a:r>
          </a:p>
          <a:p>
            <a:pPr lvl="1"/>
            <a:r>
              <a:rPr lang="en-US" sz="2000" dirty="0" smtClean="0"/>
              <a:t>Eventually became bishop of Poitiers</a:t>
            </a:r>
            <a:endParaRPr lang="en-US" sz="2000" dirty="0" smtClean="0"/>
          </a:p>
          <a:p>
            <a:r>
              <a:rPr lang="en-US" sz="2400" dirty="0" smtClean="0"/>
              <a:t>His two most famous poems/hymns are “</a:t>
            </a:r>
            <a:r>
              <a:rPr lang="en-US" sz="2400" dirty="0" err="1" smtClean="0"/>
              <a:t>Pange</a:t>
            </a:r>
            <a:r>
              <a:rPr lang="en-US" sz="2400" dirty="0" smtClean="0"/>
              <a:t> Lingua” and “</a:t>
            </a:r>
            <a:r>
              <a:rPr lang="en-US" sz="2400" dirty="0" err="1" smtClean="0"/>
              <a:t>Vexilla</a:t>
            </a:r>
            <a:r>
              <a:rPr lang="en-US" sz="2400" dirty="0" smtClean="0"/>
              <a:t> Regis”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8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Assignment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143000" y="1981203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Pope </a:t>
            </a:r>
            <a:r>
              <a:rPr lang="en-US" dirty="0" err="1"/>
              <a:t>Gelasius</a:t>
            </a:r>
            <a:r>
              <a:rPr lang="en-US" dirty="0"/>
              <a:t>, </a:t>
            </a:r>
            <a:r>
              <a:rPr lang="en-US" i="1" dirty="0"/>
              <a:t>Letter to Emperor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http://www.fordham.edu/halsall/source/gelasius1.asp</a:t>
            </a:r>
            <a:r>
              <a:rPr lang="en-US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Ephesus and Nestorians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Although Council of Ephesus condemns Nestorian Christology (complete separation of Christ’s divinity and humanity), not all follow Council</a:t>
            </a:r>
          </a:p>
          <a:p>
            <a:pPr lvl="1"/>
            <a:r>
              <a:rPr lang="en-US" sz="1800" dirty="0" smtClean="0"/>
              <a:t>Mary not </a:t>
            </a:r>
            <a:r>
              <a:rPr lang="en-US" sz="1800" dirty="0" err="1" smtClean="0"/>
              <a:t>Theotokos</a:t>
            </a:r>
            <a:endParaRPr lang="en-US" sz="1800" dirty="0" smtClean="0"/>
          </a:p>
          <a:p>
            <a:pPr lvl="1"/>
            <a:r>
              <a:rPr lang="en-US" sz="1800" dirty="0" smtClean="0"/>
              <a:t>Opposed Orthodox Patriarch and Emperor in Constantinople</a:t>
            </a:r>
          </a:p>
          <a:p>
            <a:r>
              <a:rPr lang="en-US" sz="2000" dirty="0" smtClean="0"/>
              <a:t>Distinct Nestorian Church established in Mesopotamia and Persia</a:t>
            </a:r>
          </a:p>
          <a:p>
            <a:pPr lvl="1"/>
            <a:r>
              <a:rPr lang="en-US" sz="1800" dirty="0" smtClean="0"/>
              <a:t>Theodore of </a:t>
            </a:r>
            <a:r>
              <a:rPr lang="en-US" sz="1800" dirty="0" err="1" smtClean="0"/>
              <a:t>Mopsuestia</a:t>
            </a:r>
            <a:r>
              <a:rPr lang="en-US" sz="1800" dirty="0" smtClean="0"/>
              <a:t> seen as founding theologian</a:t>
            </a:r>
          </a:p>
          <a:p>
            <a:pPr lvl="1"/>
            <a:r>
              <a:rPr lang="en-US" sz="1800" dirty="0" smtClean="0"/>
              <a:t>Nestorius as founding patriarch</a:t>
            </a:r>
          </a:p>
          <a:p>
            <a:pPr lvl="1"/>
            <a:r>
              <a:rPr lang="en-US" sz="1800" dirty="0" err="1" smtClean="0"/>
              <a:t>Syriac</a:t>
            </a:r>
            <a:r>
              <a:rPr lang="en-US" sz="1800" dirty="0" smtClean="0"/>
              <a:t> is liturgical language</a:t>
            </a:r>
          </a:p>
          <a:p>
            <a:r>
              <a:rPr lang="en-US" sz="2000" dirty="0" smtClean="0"/>
              <a:t>Nestorian Christianity affected development of Christianity further East, including India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7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Syriac</a:t>
            </a:r>
            <a:r>
              <a:rPr lang="en-US" sz="2800" dirty="0" smtClean="0"/>
              <a:t> Christian Faithful to Chalcedon and Rome (but not politically to Constantinople)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Melkite (</a:t>
            </a:r>
            <a:r>
              <a:rPr lang="en-US" dirty="0" err="1" smtClean="0"/>
              <a:t>Syriac</a:t>
            </a:r>
            <a:r>
              <a:rPr lang="en-US" dirty="0" smtClean="0"/>
              <a:t> for king) Christians are theologically in agreement with Chalcedon</a:t>
            </a:r>
          </a:p>
          <a:p>
            <a:r>
              <a:rPr lang="en-US" dirty="0" smtClean="0"/>
              <a:t>Politically support Constantinople, in 5</a:t>
            </a:r>
            <a:r>
              <a:rPr lang="en-US" baseline="30000" dirty="0" smtClean="0"/>
              <a:t>th</a:t>
            </a:r>
            <a:r>
              <a:rPr lang="en-US" dirty="0" smtClean="0"/>
              <a:t> – 8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r>
              <a:rPr lang="en-US" dirty="0" smtClean="0"/>
              <a:t>After schism, remain in union with Rome, although continue to follow a Byzantine liturgy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Further Divisions Between Orthodox (Byzantine) and those in Communion with Rome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Maronite</a:t>
            </a:r>
          </a:p>
          <a:p>
            <a:pPr lvl="1"/>
            <a:r>
              <a:rPr lang="en-US" sz="2000" dirty="0" smtClean="0"/>
              <a:t>St. </a:t>
            </a:r>
            <a:r>
              <a:rPr lang="en-US" sz="2000" dirty="0" err="1" smtClean="0"/>
              <a:t>Maron</a:t>
            </a:r>
            <a:r>
              <a:rPr lang="en-US" sz="2000" dirty="0" smtClean="0"/>
              <a:t> (d. 408) friend of St. John Chrysostom founds a monastery near Antioch (if he existed??)</a:t>
            </a:r>
          </a:p>
          <a:p>
            <a:pPr lvl="1"/>
            <a:r>
              <a:rPr lang="en-US" sz="2000" dirty="0" smtClean="0"/>
              <a:t>Orthodox Christians associated with this region form a strong regional identity and militia</a:t>
            </a:r>
          </a:p>
          <a:p>
            <a:pPr lvl="1"/>
            <a:r>
              <a:rPr lang="en-US" sz="2000" dirty="0" smtClean="0"/>
              <a:t>In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 Byzantine army (Justinian II) attacks them and Byzantine army is defeated.  St. John </a:t>
            </a:r>
            <a:r>
              <a:rPr lang="en-US" sz="2000" dirty="0" err="1" smtClean="0"/>
              <a:t>Maron</a:t>
            </a:r>
            <a:r>
              <a:rPr lang="en-US" sz="2000" dirty="0" smtClean="0"/>
              <a:t> appeals to Rome and is accepted into communion with Rome by Pope </a:t>
            </a:r>
            <a:r>
              <a:rPr lang="en-US" sz="2000" dirty="0" err="1" smtClean="0"/>
              <a:t>Sergius</a:t>
            </a:r>
            <a:r>
              <a:rPr lang="en-US" sz="2000" dirty="0" smtClean="0"/>
              <a:t> I</a:t>
            </a:r>
          </a:p>
          <a:p>
            <a:pPr lvl="1"/>
            <a:r>
              <a:rPr lang="en-US" sz="2000" dirty="0" smtClean="0"/>
              <a:t>Eventually, Maronite Catholics (in communion with Rome but at odds with Constantinople) migrate to Lebanon </a:t>
            </a:r>
          </a:p>
          <a:p>
            <a:r>
              <a:rPr lang="en-US" sz="2400" dirty="0" smtClean="0"/>
              <a:t>NB Melkite Christians and Maronite Christians have at times been hostile toward each other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49" y="685800"/>
            <a:ext cx="5635852" cy="590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Council of Chalcedon, 451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400" dirty="0"/>
              <a:t>Called by </a:t>
            </a:r>
            <a:r>
              <a:rPr lang="en-US" sz="2400" dirty="0" smtClean="0"/>
              <a:t>St. </a:t>
            </a:r>
            <a:r>
              <a:rPr lang="en-US" sz="2400" dirty="0" err="1" smtClean="0"/>
              <a:t>Pulcharia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Marcian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400" dirty="0"/>
              <a:t>Establishes the Christological formula that </a:t>
            </a:r>
            <a:r>
              <a:rPr lang="en-US" sz="2400" dirty="0" smtClean="0"/>
              <a:t>Pope St. Leo the Great suggested</a:t>
            </a:r>
            <a:endParaRPr lang="en-US" sz="2400" dirty="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400" dirty="0"/>
              <a:t>Primarily bishops from the East, with a representative from Rome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400" dirty="0" err="1"/>
              <a:t>Dioscursus</a:t>
            </a:r>
            <a:r>
              <a:rPr lang="en-US" sz="2400" dirty="0"/>
              <a:t> and much of the Alexandrian Church refuse to accept </a:t>
            </a:r>
            <a:r>
              <a:rPr lang="en-US" sz="2400" dirty="0" smtClean="0"/>
              <a:t>Chalcedonian Christology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Politically this remained a divisive issue in the East until rise of Islam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Theologically </a:t>
            </a:r>
            <a:r>
              <a:rPr lang="en-US" sz="2000" dirty="0"/>
              <a:t>it remains a divisive issue to the present day; Coptic Christians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 and Papal Primacy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Sermon 3, delivered on the anniversary of his election to pontificate</a:t>
            </a:r>
          </a:p>
          <a:p>
            <a:pPr lvl="1"/>
            <a:r>
              <a:rPr lang="en-US" sz="2400" dirty="0" smtClean="0"/>
              <a:t>Peter’s work is continued in his successors (heirs)</a:t>
            </a:r>
          </a:p>
          <a:p>
            <a:pPr lvl="1"/>
            <a:r>
              <a:rPr lang="en-US" sz="2400" dirty="0" smtClean="0"/>
              <a:t>Priesthood conferred from Christ through Peter</a:t>
            </a:r>
          </a:p>
          <a:p>
            <a:r>
              <a:rPr lang="en-US" sz="2800" dirty="0" smtClean="0"/>
              <a:t>Council Chalcedon by tradition acclaimed on hearing Leo’s Tome, ‘Peter has spoken through Leo.’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Chalcedonian Divisions among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Refusal is partly theological, but also in opposition to political control from </a:t>
            </a:r>
            <a:r>
              <a:rPr lang="en-US" sz="2000" dirty="0" smtClean="0"/>
              <a:t>Constantinople</a:t>
            </a:r>
          </a:p>
          <a:p>
            <a:r>
              <a:rPr lang="en-US" sz="2000" dirty="0" smtClean="0"/>
              <a:t>Alexandrian (Coptic) Christians who refused to accept Chalcedon</a:t>
            </a:r>
          </a:p>
          <a:p>
            <a:pPr lvl="1"/>
            <a:r>
              <a:rPr lang="en-US" sz="1800" dirty="0" smtClean="0"/>
              <a:t>Egyptian</a:t>
            </a:r>
          </a:p>
          <a:p>
            <a:pPr lvl="1"/>
            <a:r>
              <a:rPr lang="en-US" sz="1800" dirty="0" smtClean="0"/>
              <a:t>Ethiopian</a:t>
            </a:r>
          </a:p>
          <a:p>
            <a:r>
              <a:rPr lang="en-US" sz="2000" dirty="0" smtClean="0"/>
              <a:t>Numerous </a:t>
            </a:r>
            <a:r>
              <a:rPr lang="en-US" sz="2000" dirty="0" err="1" smtClean="0"/>
              <a:t>Syriac</a:t>
            </a:r>
            <a:r>
              <a:rPr lang="en-US" sz="2000" dirty="0" smtClean="0"/>
              <a:t> Christian Churches develop based on Patriarchate of Antioch</a:t>
            </a:r>
          </a:p>
          <a:p>
            <a:pPr lvl="1"/>
            <a:r>
              <a:rPr lang="en-US" sz="1800" dirty="0" err="1" smtClean="0"/>
              <a:t>Syriac</a:t>
            </a:r>
            <a:r>
              <a:rPr lang="en-US" sz="1800" dirty="0" smtClean="0"/>
              <a:t> Orthodox (non-Chalcedonian)</a:t>
            </a:r>
          </a:p>
          <a:p>
            <a:pPr lvl="1"/>
            <a:r>
              <a:rPr lang="en-US" sz="1800" dirty="0" smtClean="0"/>
              <a:t>Jacobite</a:t>
            </a:r>
          </a:p>
          <a:p>
            <a:pPr lvl="1"/>
            <a:r>
              <a:rPr lang="en-US" sz="1800" dirty="0" smtClean="0"/>
              <a:t>Assyrian Eastern Church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7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318</TotalTime>
  <Words>1496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Blends</vt:lpstr>
      <vt:lpstr>Class 7 Early Byzantium and the West, 6th C</vt:lpstr>
      <vt:lpstr>Roman Emperors and Councils</vt:lpstr>
      <vt:lpstr>Council of Ephesus and Nestorians</vt:lpstr>
      <vt:lpstr>Syriac Christian Faithful to Chalcedon and Rome (but not politically to Constantinople)</vt:lpstr>
      <vt:lpstr>Further Divisions Between Orthodox (Byzantine) and those in Communion with Rome</vt:lpstr>
      <vt:lpstr>PowerPoint Presentation</vt:lpstr>
      <vt:lpstr>Council of Chalcedon, 451</vt:lpstr>
      <vt:lpstr>Leo and Papal Primacy</vt:lpstr>
      <vt:lpstr>Chalcedonian Divisions among Christians</vt:lpstr>
      <vt:lpstr>Acacian Schism (484-519)</vt:lpstr>
      <vt:lpstr>Second Council of Constantinople, 553</vt:lpstr>
      <vt:lpstr>Eastern Reaction to Barbarian Invasions: (St. ?) Justinian the Great (482-565)</vt:lpstr>
      <vt:lpstr>Byzantine Empire</vt:lpstr>
      <vt:lpstr>Why Justinian’s Efforts to Reconquer Failed</vt:lpstr>
      <vt:lpstr>Cassiadorus (490-583)</vt:lpstr>
      <vt:lpstr>Ecclesial Importance of  Hagia Sophia</vt:lpstr>
      <vt:lpstr>Later History of Hagia Sophia</vt:lpstr>
      <vt:lpstr>“Caesaropapism”</vt:lpstr>
      <vt:lpstr>A Different Development in West: Pope Gelasius</vt:lpstr>
      <vt:lpstr>Another Development in the West: Beginning of Catholic Christianity Among Franks</vt:lpstr>
      <vt:lpstr>St. Fortunatus (530 – 607)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Political and Social Developments 4th – 7th Century</dc:title>
  <dc:creator>aorlando</dc:creator>
  <cp:lastModifiedBy>AOrlando</cp:lastModifiedBy>
  <cp:revision>68</cp:revision>
  <cp:lastPrinted>2018-09-21T13:09:23Z</cp:lastPrinted>
  <dcterms:created xsi:type="dcterms:W3CDTF">2010-08-19T10:21:51Z</dcterms:created>
  <dcterms:modified xsi:type="dcterms:W3CDTF">2018-09-21T13:54:50Z</dcterms:modified>
</cp:coreProperties>
</file>