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9"/>
  </p:notesMasterIdLst>
  <p:sldIdLst>
    <p:sldId id="256" r:id="rId2"/>
    <p:sldId id="269" r:id="rId3"/>
    <p:sldId id="274" r:id="rId4"/>
    <p:sldId id="278" r:id="rId5"/>
    <p:sldId id="276" r:id="rId6"/>
    <p:sldId id="282" r:id="rId7"/>
    <p:sldId id="299" r:id="rId8"/>
    <p:sldId id="283" r:id="rId9"/>
    <p:sldId id="279" r:id="rId10"/>
    <p:sldId id="281" r:id="rId11"/>
    <p:sldId id="280" r:id="rId12"/>
    <p:sldId id="284" r:id="rId13"/>
    <p:sldId id="275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518A8-0F0D-4EF4-99A8-BE69693F79D7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7CBEA-0594-49E5-8A35-776B78CDB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10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2560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2560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60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25607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0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1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1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5614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5615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BJS</a:t>
            </a:r>
            <a:endParaRPr lang="en-US"/>
          </a:p>
        </p:txBody>
      </p:sp>
      <p:sp>
        <p:nvSpPr>
          <p:cNvPr id="25616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5524013-4762-4599-A06F-5B30EA4D5E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BJS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A0BA45-6800-4FCB-937C-20E5E62166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BJS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58A94-B4C4-4A46-8352-5F3D725408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BJS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541030-B382-4500-BEF2-90213D1070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BJS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6D028-58FD-4C32-92E8-B15C0C1E5D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BJS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400A7C-7CE2-4B3F-B471-C09F21C671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BJS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2C3882-31D6-4A09-9E82-875879C5EC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BJS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857689-5C63-4689-88DB-36D581E98F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BJS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9CA0D-7557-41C8-853B-B801310B15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BJS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69F3B-0B38-4DAB-854B-FE1B650A28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BJS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C52AC7-8ADA-42D9-9C72-9F896C3FEB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2458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8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2458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r>
              <a:rPr lang="en-US" smtClean="0"/>
              <a:t>BJS</a:t>
            </a:r>
            <a:endParaRPr lang="en-US"/>
          </a:p>
        </p:txBody>
      </p:sp>
      <p:sp>
        <p:nvSpPr>
          <p:cNvPr id="2458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7FD2D507-CE6C-4F4D-9BF0-29AE244F1EC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</a:t>
            </a:r>
            <a:r>
              <a:rPr lang="en-US" dirty="0" smtClean="0"/>
              <a:t>10: Franks and Early Europe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Ann T. Orlando</a:t>
            </a:r>
          </a:p>
          <a:p>
            <a:r>
              <a:rPr lang="en-US" dirty="0"/>
              <a:t>4</a:t>
            </a:r>
            <a:r>
              <a:rPr lang="en-US" dirty="0" smtClean="0"/>
              <a:t> October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524013-4762-4599-A06F-5B30EA4D5ED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Pepin the Short and the Beginning of Carolingians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In early 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 </a:t>
            </a:r>
            <a:r>
              <a:rPr lang="en-US" sz="2400" dirty="0" err="1" smtClean="0"/>
              <a:t>Merovengians</a:t>
            </a:r>
            <a:r>
              <a:rPr lang="en-US" sz="2400" dirty="0" smtClean="0"/>
              <a:t> recognized as leaders of Franks, but were also considered weak and inept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Charles Hammer’ son, Pepin (Pippin) the Short (714-758), asks Pope Zachary if incompetent rulers should rule, Zachary says no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Pepin overthrows last Merovingian ruler, </a:t>
            </a:r>
            <a:r>
              <a:rPr lang="en-US" sz="2400" dirty="0" err="1" smtClean="0"/>
              <a:t>Childric</a:t>
            </a:r>
            <a:r>
              <a:rPr lang="en-US" sz="2400" dirty="0" smtClean="0"/>
              <a:t> the Stupid;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Pope Stephen II goes to France to anoint Pepin king (note: St. Boniface anointed him first)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Pepin invades Italy and rescues the Papacy from </a:t>
            </a:r>
            <a:r>
              <a:rPr lang="en-US" sz="2400" dirty="0" err="1" smtClean="0"/>
              <a:t>Lombards</a:t>
            </a:r>
            <a:r>
              <a:rPr lang="en-US" sz="2400" dirty="0" smtClean="0"/>
              <a:t> and threats from Muslims in Sicily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1030-B382-4500-BEF2-90213D1070C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Papacy and ‘European’ Politics</a:t>
            </a:r>
            <a:endParaRPr lang="en-US" b="1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After victory over </a:t>
            </a:r>
            <a:r>
              <a:rPr lang="en-US" sz="2400" dirty="0" err="1" smtClean="0"/>
              <a:t>Lombards</a:t>
            </a:r>
            <a:r>
              <a:rPr lang="en-US" sz="2400" dirty="0" smtClean="0"/>
              <a:t>, Pepin </a:t>
            </a:r>
            <a:r>
              <a:rPr lang="en-US" sz="2400" dirty="0"/>
              <a:t>gave central Italy to the Pope in 754; beginning of Papal States (lasted until 19</a:t>
            </a:r>
            <a:r>
              <a:rPr lang="en-US" sz="2400" baseline="30000" dirty="0"/>
              <a:t>th</a:t>
            </a:r>
            <a:r>
              <a:rPr lang="en-US" sz="2400" dirty="0"/>
              <a:t> C)</a:t>
            </a:r>
          </a:p>
          <a:p>
            <a:r>
              <a:rPr lang="en-US" sz="2400" dirty="0"/>
              <a:t>Problem: Constantinople had a claim to </a:t>
            </a:r>
            <a:r>
              <a:rPr lang="en-US" sz="2400" dirty="0" smtClean="0"/>
              <a:t>Italy, and it thought the Papacy supported that claim</a:t>
            </a:r>
            <a:endParaRPr lang="en-US" sz="2400" dirty="0"/>
          </a:p>
          <a:p>
            <a:r>
              <a:rPr lang="en-US" sz="2400" dirty="0"/>
              <a:t>Papacy justifies its land holdings with one of most famous forgeries of all time: </a:t>
            </a:r>
            <a:r>
              <a:rPr lang="en-US" sz="2400" i="1" dirty="0"/>
              <a:t>Donation of Constantine</a:t>
            </a:r>
          </a:p>
          <a:p>
            <a:pPr lvl="1"/>
            <a:r>
              <a:rPr lang="en-US" sz="2000" dirty="0"/>
              <a:t>This document claimed that Constantine gave control of Western Empire to Pope</a:t>
            </a:r>
          </a:p>
          <a:p>
            <a:pPr lvl="1"/>
            <a:r>
              <a:rPr lang="en-US" sz="2000" dirty="0"/>
              <a:t>Accepted as genuine until 15</a:t>
            </a:r>
            <a:r>
              <a:rPr lang="en-US" sz="2000" baseline="30000" dirty="0"/>
              <a:t>th</a:t>
            </a:r>
            <a:r>
              <a:rPr lang="en-US" sz="2000" dirty="0"/>
              <a:t> C</a:t>
            </a:r>
          </a:p>
          <a:p>
            <a:pPr lvl="1"/>
            <a:r>
              <a:rPr lang="en-US" sz="2000" dirty="0"/>
              <a:t>Basis for Papal claims to political power in Europe</a:t>
            </a:r>
          </a:p>
          <a:p>
            <a:r>
              <a:rPr lang="en-US" sz="2400" dirty="0"/>
              <a:t>King nominates bishops, but appointed by Pope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1030-B382-4500-BEF2-90213D1070C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Kings and Ecclesial ‘politics’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‘restoring’ Papal States, Pepin asks for right to appoint bishops in his lands</a:t>
            </a:r>
          </a:p>
          <a:p>
            <a:r>
              <a:rPr lang="en-US" dirty="0" smtClean="0"/>
              <a:t>Compromise is that Pepin will submit episcopal nominees, Pope appoints them</a:t>
            </a:r>
          </a:p>
          <a:p>
            <a:r>
              <a:rPr lang="en-US" i="1" dirty="0" smtClean="0"/>
              <a:t>The issue of who appoints and controls bishops will be the most contentious issue of Middle Ages in Europe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1030-B382-4500-BEF2-90213D1070C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998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Franks Encourage Continuing  </a:t>
            </a:r>
            <a:r>
              <a:rPr lang="en-US" sz="3600" b="1" dirty="0"/>
              <a:t>Missionary Activities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Boniface</a:t>
            </a:r>
            <a:r>
              <a:rPr lang="en-US" dirty="0"/>
              <a:t>, aka Winifred, 672-755</a:t>
            </a:r>
          </a:p>
          <a:p>
            <a:r>
              <a:rPr lang="en-US" dirty="0" smtClean="0"/>
              <a:t>Influenced </a:t>
            </a:r>
            <a:r>
              <a:rPr lang="en-US" dirty="0"/>
              <a:t>by Irish monasticism</a:t>
            </a:r>
          </a:p>
          <a:p>
            <a:r>
              <a:rPr lang="en-US" dirty="0"/>
              <a:t>Goes to Rome in 717 to get approval of Pope Gregory II; gets mission to preach north of Rhine</a:t>
            </a:r>
          </a:p>
          <a:p>
            <a:r>
              <a:rPr lang="en-US" dirty="0"/>
              <a:t>May have crowned Pepin the Short, Charlemagne’s father</a:t>
            </a:r>
          </a:p>
          <a:p>
            <a:r>
              <a:rPr lang="en-US" dirty="0"/>
              <a:t>Martyred in northern Holland, </a:t>
            </a:r>
            <a:r>
              <a:rPr lang="en-US" dirty="0" smtClean="0"/>
              <a:t>755</a:t>
            </a:r>
          </a:p>
          <a:p>
            <a:pPr lvl="1"/>
            <a:r>
              <a:rPr lang="en-US" sz="2000" dirty="0" smtClean="0"/>
              <a:t>Feast Day June 5</a:t>
            </a:r>
            <a:endParaRPr lang="en-US" sz="20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6145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619750" y="3012281"/>
            <a:ext cx="2095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D241-9300-49E9-8B77-58A057013C0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Charlemagne (747-814)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981200"/>
            <a:ext cx="472440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Born (in Aachen?) in 747 to Pepin the Short and </a:t>
            </a:r>
            <a:r>
              <a:rPr lang="en-US" sz="2400" dirty="0"/>
              <a:t>his wife, Bertha the Big </a:t>
            </a:r>
            <a:r>
              <a:rPr lang="en-US" sz="2400" dirty="0" smtClean="0"/>
              <a:t>Foot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 smtClean="0"/>
              <a:t>Assumed power when Pepin died in 768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Continued many of the policies of his father and grandfather (Charles Martel) 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Died in Aachen in 814</a:t>
            </a: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981200"/>
            <a:ext cx="256953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D241-9300-49E9-8B77-58A057013C0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3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Charlemagne’s Wars with other Germanic Tribes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At request of Pope Adrian I, Charlemagne invaded northern Italy</a:t>
            </a:r>
          </a:p>
          <a:p>
            <a:pPr lvl="1"/>
            <a:r>
              <a:rPr lang="en-US" sz="1800" dirty="0" smtClean="0"/>
              <a:t>Defeated the </a:t>
            </a:r>
            <a:r>
              <a:rPr lang="en-US" sz="1800" dirty="0" err="1" smtClean="0"/>
              <a:t>Lombards</a:t>
            </a:r>
            <a:r>
              <a:rPr lang="en-US" sz="1800" dirty="0" smtClean="0"/>
              <a:t> in 774, forced conversion of Arian </a:t>
            </a:r>
            <a:r>
              <a:rPr lang="en-US" sz="1800" dirty="0" err="1" smtClean="0"/>
              <a:t>Lombards</a:t>
            </a:r>
            <a:r>
              <a:rPr lang="en-US" sz="1800" dirty="0" smtClean="0"/>
              <a:t> to Catholic Christianity</a:t>
            </a:r>
          </a:p>
          <a:p>
            <a:pPr lvl="1"/>
            <a:r>
              <a:rPr lang="en-US" sz="1800" dirty="0" smtClean="0"/>
              <a:t>Returned property as promised by his father (Pepin) to papacy</a:t>
            </a:r>
          </a:p>
          <a:p>
            <a:r>
              <a:rPr lang="en-US" sz="2000" dirty="0" smtClean="0"/>
              <a:t>Continued Frank’s campaign north against Saxons in 796</a:t>
            </a:r>
          </a:p>
          <a:p>
            <a:pPr lvl="1"/>
            <a:r>
              <a:rPr lang="en-US" sz="1800" dirty="0" smtClean="0"/>
              <a:t>Forced (violently) conversion of pagan Saxons to Catholic Christianity</a:t>
            </a:r>
          </a:p>
          <a:p>
            <a:r>
              <a:rPr lang="en-US" sz="2000" dirty="0" smtClean="0"/>
              <a:t>Attacked and conquered </a:t>
            </a:r>
            <a:r>
              <a:rPr lang="en-US" sz="2000" dirty="0" err="1" smtClean="0"/>
              <a:t>Avars</a:t>
            </a:r>
            <a:r>
              <a:rPr lang="en-US" sz="2000" dirty="0" smtClean="0"/>
              <a:t> and Slavs in Eastern Europe</a:t>
            </a:r>
          </a:p>
          <a:p>
            <a:pPr lvl="1"/>
            <a:r>
              <a:rPr lang="en-US" sz="1800" dirty="0" smtClean="0"/>
              <a:t>Forced conversion to Catholic Christianity</a:t>
            </a:r>
            <a:endParaRPr lang="en-US" sz="20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1030-B382-4500-BEF2-90213D1070C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34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Charlemagne’s Wars with Muslim Armies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Southern France</a:t>
            </a:r>
          </a:p>
          <a:p>
            <a:pPr lvl="1"/>
            <a:r>
              <a:rPr lang="en-US" sz="2000" dirty="0" smtClean="0"/>
              <a:t>Continued to ‘mop-up’ Muslim enclaves in Southern France, especially around Provence and Aquitaine</a:t>
            </a:r>
          </a:p>
          <a:p>
            <a:r>
              <a:rPr lang="en-US" sz="2400" dirty="0" smtClean="0"/>
              <a:t>Northern Spain</a:t>
            </a:r>
          </a:p>
          <a:p>
            <a:pPr lvl="1"/>
            <a:r>
              <a:rPr lang="en-US" sz="2000" dirty="0" smtClean="0"/>
              <a:t>Invited by Muslims in Barcelona to protect them against the Muslims in Cordoba</a:t>
            </a:r>
          </a:p>
          <a:p>
            <a:pPr lvl="1"/>
            <a:r>
              <a:rPr lang="en-US" sz="2000" dirty="0" smtClean="0"/>
              <a:t>Some success in Catalonia</a:t>
            </a:r>
          </a:p>
          <a:p>
            <a:pPr lvl="1"/>
            <a:r>
              <a:rPr lang="en-US" sz="2000" dirty="0" smtClean="0"/>
              <a:t>Defeated by Basques in 778 (</a:t>
            </a:r>
            <a:r>
              <a:rPr lang="en-US" sz="2000" i="1" dirty="0" smtClean="0"/>
              <a:t>Song of Roland)</a:t>
            </a:r>
            <a:r>
              <a:rPr lang="en-US" sz="2000" dirty="0" smtClean="0"/>
              <a:t> </a:t>
            </a:r>
          </a:p>
          <a:p>
            <a:r>
              <a:rPr lang="en-US" sz="2400" dirty="0" smtClean="0"/>
              <a:t>Western Mediterranean</a:t>
            </a:r>
          </a:p>
          <a:p>
            <a:pPr lvl="1"/>
            <a:r>
              <a:rPr lang="en-US" sz="2000" dirty="0" smtClean="0"/>
              <a:t>Recaptured Balearic Islands, Corsica and Sardinia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1030-B382-4500-BEF2-90213D1070C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352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Spheres of Political and Military Influence in early 9</a:t>
            </a:r>
            <a:r>
              <a:rPr lang="en-US" baseline="30000" dirty="0" smtClean="0"/>
              <a:t>th</a:t>
            </a:r>
            <a:r>
              <a:rPr lang="en-US" dirty="0" smtClean="0"/>
              <a:t>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400" dirty="0" smtClean="0"/>
              <a:t>Byzantines</a:t>
            </a:r>
          </a:p>
          <a:p>
            <a:pPr lvl="1"/>
            <a:r>
              <a:rPr lang="en-US" sz="1200" dirty="0" smtClean="0"/>
              <a:t>Northeastern Mediterranean</a:t>
            </a:r>
          </a:p>
          <a:p>
            <a:pPr lvl="1"/>
            <a:r>
              <a:rPr lang="en-US" sz="1200" dirty="0" smtClean="0"/>
              <a:t>Southern Italian coast and Sicily</a:t>
            </a:r>
          </a:p>
          <a:p>
            <a:pPr lvl="1"/>
            <a:r>
              <a:rPr lang="en-US" sz="1200" dirty="0" smtClean="0"/>
              <a:t>Claims to all old Roman Empire</a:t>
            </a:r>
          </a:p>
          <a:p>
            <a:pPr lvl="1"/>
            <a:r>
              <a:rPr lang="en-US" sz="1200" dirty="0" smtClean="0"/>
              <a:t>Religious ally: Patriarch of Constantinople</a:t>
            </a:r>
          </a:p>
          <a:p>
            <a:r>
              <a:rPr lang="en-US" sz="1400" dirty="0" smtClean="0"/>
              <a:t>Franks (Europe)</a:t>
            </a:r>
          </a:p>
          <a:p>
            <a:pPr lvl="1"/>
            <a:r>
              <a:rPr lang="en-US" sz="1200" dirty="0" smtClean="0"/>
              <a:t>Central Europe, northern Italy</a:t>
            </a:r>
          </a:p>
          <a:p>
            <a:pPr lvl="1"/>
            <a:r>
              <a:rPr lang="en-US" sz="1200" dirty="0" smtClean="0"/>
              <a:t>Religious ally: Papacy</a:t>
            </a:r>
          </a:p>
          <a:p>
            <a:r>
              <a:rPr lang="en-US" sz="1400" dirty="0" smtClean="0"/>
              <a:t>Arabs (Turks in later centuries)</a:t>
            </a:r>
          </a:p>
          <a:p>
            <a:pPr lvl="1"/>
            <a:r>
              <a:rPr lang="en-US" sz="1200" dirty="0" smtClean="0"/>
              <a:t>Southern Mediterranean, Spain</a:t>
            </a:r>
          </a:p>
          <a:p>
            <a:pPr lvl="1"/>
            <a:r>
              <a:rPr lang="en-US" sz="1200" dirty="0" smtClean="0"/>
              <a:t>Religious Ally: Islam</a:t>
            </a:r>
          </a:p>
          <a:p>
            <a:r>
              <a:rPr lang="en-US" sz="1600" dirty="0" smtClean="0"/>
              <a:t>At various times for the next 600 years these three groups will play off one against the other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706438"/>
            <a:ext cx="3468688" cy="249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0A7C-7CE2-4B3F-B471-C09F21C671E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843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Early 9</a:t>
            </a:r>
            <a:r>
              <a:rPr lang="en-US" b="1" baseline="30000" dirty="0" smtClean="0"/>
              <a:t>th</a:t>
            </a:r>
            <a:r>
              <a:rPr lang="en-US" b="1" dirty="0" smtClean="0"/>
              <a:t> C Western </a:t>
            </a:r>
            <a:r>
              <a:rPr lang="en-US" b="1" dirty="0"/>
              <a:t>Relations with Byzantium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Major </a:t>
            </a:r>
            <a:r>
              <a:rPr lang="en-US" sz="2000" dirty="0"/>
              <a:t>political issues from Byzantium’s perspective</a:t>
            </a:r>
          </a:p>
          <a:p>
            <a:pPr lvl="1"/>
            <a:r>
              <a:rPr lang="en-US" sz="1800" i="1" dirty="0"/>
              <a:t>Donation of Constantine</a:t>
            </a:r>
          </a:p>
          <a:p>
            <a:pPr lvl="1"/>
            <a:r>
              <a:rPr lang="en-US" sz="1800" dirty="0"/>
              <a:t>Coronation of Charlemagne by </a:t>
            </a:r>
            <a:r>
              <a:rPr lang="en-US" sz="1800" dirty="0" smtClean="0"/>
              <a:t>Pope</a:t>
            </a:r>
            <a:endParaRPr lang="en-US" sz="1800" i="1" dirty="0"/>
          </a:p>
          <a:p>
            <a:r>
              <a:rPr lang="en-US" sz="2000" dirty="0"/>
              <a:t>Contributing to weakened position of Byzantium </a:t>
            </a:r>
          </a:p>
          <a:p>
            <a:pPr lvl="1"/>
            <a:r>
              <a:rPr lang="en-US" sz="1800" dirty="0"/>
              <a:t>Muslim invasions</a:t>
            </a:r>
          </a:p>
          <a:p>
            <a:pPr lvl="1"/>
            <a:r>
              <a:rPr lang="en-US" sz="1800" dirty="0"/>
              <a:t>Iconoclast controversy in East</a:t>
            </a:r>
          </a:p>
          <a:p>
            <a:pPr lvl="1"/>
            <a:r>
              <a:rPr lang="en-US" sz="1800" dirty="0"/>
              <a:t>Empress Irene</a:t>
            </a:r>
          </a:p>
          <a:p>
            <a:r>
              <a:rPr lang="en-US" sz="2000" dirty="0"/>
              <a:t>Efforts made to arrange a marriage between </a:t>
            </a:r>
            <a:r>
              <a:rPr lang="en-US" sz="2000" dirty="0" smtClean="0"/>
              <a:t>Irene’s daughter  </a:t>
            </a:r>
            <a:r>
              <a:rPr lang="en-US" sz="2000" dirty="0"/>
              <a:t>and </a:t>
            </a:r>
            <a:r>
              <a:rPr lang="en-US" sz="2000" dirty="0" smtClean="0"/>
              <a:t>Charlemagne’s son, </a:t>
            </a:r>
            <a:r>
              <a:rPr lang="en-US" sz="2000" dirty="0"/>
              <a:t>but not </a:t>
            </a:r>
            <a:r>
              <a:rPr lang="en-US" sz="2000" dirty="0" smtClean="0"/>
              <a:t>effective</a:t>
            </a:r>
          </a:p>
          <a:p>
            <a:r>
              <a:rPr lang="en-US" sz="2000" dirty="0" smtClean="0"/>
              <a:t>Major theological issues</a:t>
            </a:r>
          </a:p>
          <a:p>
            <a:pPr lvl="1"/>
            <a:r>
              <a:rPr lang="en-US" sz="1600" i="1" dirty="0" err="1" smtClean="0"/>
              <a:t>Libri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Carolini</a:t>
            </a:r>
            <a:endParaRPr lang="en-US" sz="1600" i="1" dirty="0" smtClean="0"/>
          </a:p>
          <a:p>
            <a:pPr lvl="1"/>
            <a:r>
              <a:rPr lang="en-US" sz="1600" i="1" dirty="0" err="1" smtClean="0"/>
              <a:t>Filioque</a:t>
            </a:r>
            <a:endParaRPr lang="en-US" sz="16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1030-B382-4500-BEF2-90213D1070C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469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Libri</a:t>
            </a:r>
            <a:r>
              <a:rPr lang="en-US" i="1" dirty="0" smtClean="0"/>
              <a:t> </a:t>
            </a:r>
            <a:r>
              <a:rPr lang="en-US" i="1" dirty="0" err="1" smtClean="0"/>
              <a:t>Carolini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Four books written on Charlemagne’s orders to refute 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Ecumenical Council (Nicaea II)</a:t>
            </a:r>
          </a:p>
          <a:p>
            <a:pPr lvl="1"/>
            <a:r>
              <a:rPr lang="en-US" sz="2000" i="1" dirty="0" err="1" smtClean="0"/>
              <a:t>Libri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Carolini</a:t>
            </a:r>
            <a:r>
              <a:rPr lang="en-US" sz="2000" i="1" dirty="0" smtClean="0"/>
              <a:t> </a:t>
            </a:r>
            <a:r>
              <a:rPr lang="en-US" sz="2000" dirty="0" smtClean="0"/>
              <a:t>Condemned by Adrian I (who had sent legates to Nicaea II)</a:t>
            </a:r>
          </a:p>
          <a:p>
            <a:r>
              <a:rPr lang="en-US" sz="2400" dirty="0" smtClean="0"/>
              <a:t>Apparently the result of poor translation form Greek to Latin, as well as concerns that it might support a return to ‘pagan’ worship of idols</a:t>
            </a:r>
          </a:p>
          <a:p>
            <a:r>
              <a:rPr lang="en-US" sz="2400" dirty="0" smtClean="0"/>
              <a:t>Also, intended to rebuff Empress Irene and Byzantine pretentions to ‘speak’ for all Christendom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1030-B382-4500-BEF2-90213D1070C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341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Merovingians</a:t>
            </a:r>
            <a:r>
              <a:rPr lang="en-US" dirty="0" smtClean="0"/>
              <a:t> </a:t>
            </a:r>
          </a:p>
          <a:p>
            <a:r>
              <a:rPr lang="en-US" dirty="0" smtClean="0"/>
              <a:t>Germanic Control of Italy </a:t>
            </a:r>
            <a:endParaRPr lang="en-US" dirty="0"/>
          </a:p>
          <a:p>
            <a:r>
              <a:rPr lang="en-US" dirty="0" smtClean="0"/>
              <a:t>Carolingians</a:t>
            </a:r>
            <a:endParaRPr lang="en-US" dirty="0"/>
          </a:p>
          <a:p>
            <a:r>
              <a:rPr lang="en-US" dirty="0"/>
              <a:t>Eighth Century political and military </a:t>
            </a:r>
            <a:r>
              <a:rPr lang="en-US" dirty="0" smtClean="0"/>
              <a:t>situation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1030-B382-4500-BEF2-90213D1070C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Filioque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i="1" dirty="0" err="1" smtClean="0"/>
              <a:t>Filioque</a:t>
            </a:r>
            <a:r>
              <a:rPr lang="en-US" sz="1800" dirty="0" smtClean="0"/>
              <a:t> means ‘and the son’ as found in Latin versions of the Creed</a:t>
            </a:r>
          </a:p>
          <a:p>
            <a:pPr lvl="1"/>
            <a:r>
              <a:rPr lang="en-US" sz="1600" i="1" dirty="0" smtClean="0"/>
              <a:t>The Holy Spirit proceeds from the Father and the Son</a:t>
            </a:r>
          </a:p>
          <a:p>
            <a:pPr lvl="1"/>
            <a:r>
              <a:rPr lang="en-US" sz="1600" dirty="0" smtClean="0"/>
              <a:t>First used in Spain in 6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C (mistranslation from Greek</a:t>
            </a:r>
          </a:p>
          <a:p>
            <a:pPr lvl="1"/>
            <a:r>
              <a:rPr lang="en-US" sz="1600" dirty="0"/>
              <a:t>The Greek, original, Nicene-Constantinople  Creed has the Holy Spirit proceeding from the Father</a:t>
            </a:r>
          </a:p>
          <a:p>
            <a:r>
              <a:rPr lang="en-US" sz="1800" dirty="0" smtClean="0"/>
              <a:t>Augustine in </a:t>
            </a:r>
            <a:r>
              <a:rPr lang="en-US" sz="1800" i="1" dirty="0" smtClean="0"/>
              <a:t>De </a:t>
            </a:r>
            <a:r>
              <a:rPr lang="en-US" sz="1800" i="1" dirty="0" err="1" smtClean="0"/>
              <a:t>Trinitate</a:t>
            </a:r>
            <a:r>
              <a:rPr lang="en-US" sz="1800" i="1" dirty="0" smtClean="0"/>
              <a:t> </a:t>
            </a:r>
            <a:r>
              <a:rPr lang="en-US" sz="1800" dirty="0" smtClean="0"/>
              <a:t>refers to the precedence </a:t>
            </a:r>
            <a:r>
              <a:rPr lang="en-US" sz="1800" dirty="0" err="1" smtClean="0"/>
              <a:t>fo</a:t>
            </a:r>
            <a:r>
              <a:rPr lang="en-US" sz="1800" dirty="0" smtClean="0"/>
              <a:t> the Holy Spirit both ways in discussions of transcendent and immanent Trinity</a:t>
            </a:r>
          </a:p>
          <a:p>
            <a:r>
              <a:rPr lang="en-US" sz="1800" dirty="0" smtClean="0"/>
              <a:t>Charlemagne’s court accepts and promulgates the </a:t>
            </a:r>
            <a:r>
              <a:rPr lang="en-US" sz="1800" i="1" dirty="0" err="1" smtClean="0"/>
              <a:t>filioque</a:t>
            </a:r>
            <a:r>
              <a:rPr lang="en-US" sz="1800" dirty="0" smtClean="0"/>
              <a:t> as the official and correct version of the Creed</a:t>
            </a:r>
          </a:p>
          <a:p>
            <a:r>
              <a:rPr lang="en-US" sz="1800" dirty="0" smtClean="0"/>
              <a:t>For an excellent treatment of the history and theology </a:t>
            </a:r>
            <a:r>
              <a:rPr lang="en-US" sz="1800" dirty="0"/>
              <a:t>of this, </a:t>
            </a:r>
            <a:r>
              <a:rPr lang="en-US" sz="1800" dirty="0" smtClean="0"/>
              <a:t>see “The Joint Catholic Orthodox Statement on the </a:t>
            </a:r>
            <a:r>
              <a:rPr lang="en-US" sz="1800" i="1" dirty="0" err="1" smtClean="0"/>
              <a:t>Filioque</a:t>
            </a:r>
            <a:r>
              <a:rPr lang="en-US" sz="1800" dirty="0" smtClean="0"/>
              <a:t>,”  </a:t>
            </a:r>
            <a:r>
              <a:rPr lang="en-US" sz="1800" dirty="0"/>
              <a:t>http://www.scoba.us/resources/orthodox-catholic.html</a:t>
            </a:r>
            <a:endParaRPr lang="en-US" sz="1800" dirty="0" smtClean="0"/>
          </a:p>
          <a:p>
            <a:endParaRPr lang="en-US" sz="24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1030-B382-4500-BEF2-90213D1070C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93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Pope Leo III (r. 795-816)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Succeeded Adrian I</a:t>
            </a:r>
          </a:p>
          <a:p>
            <a:pPr lvl="1"/>
            <a:r>
              <a:rPr lang="en-US" sz="1800" dirty="0" smtClean="0"/>
              <a:t>Adrian had tried to maintain a balance between Franks and Byzantines</a:t>
            </a:r>
          </a:p>
          <a:p>
            <a:pPr lvl="1"/>
            <a:r>
              <a:rPr lang="en-US" sz="1800" dirty="0" smtClean="0"/>
              <a:t>Adrian supported Irene and Seventh Ecumenical Council on Iconoclasm</a:t>
            </a:r>
          </a:p>
          <a:p>
            <a:r>
              <a:rPr lang="en-US" sz="2000" dirty="0" smtClean="0"/>
              <a:t>Leo III sides completely with Charlemagne</a:t>
            </a:r>
          </a:p>
          <a:p>
            <a:pPr lvl="1"/>
            <a:r>
              <a:rPr lang="en-US" sz="1800" dirty="0" smtClean="0"/>
              <a:t>Attacked by Adrian’s (Byzantine/Roman) supporters</a:t>
            </a:r>
          </a:p>
          <a:p>
            <a:pPr lvl="1"/>
            <a:r>
              <a:rPr lang="en-US" sz="1800" dirty="0" smtClean="0"/>
              <a:t>Crosses Alps to find safety with Charlemagne, returned to Rome under safety of Charlemagne's troops</a:t>
            </a:r>
          </a:p>
          <a:p>
            <a:r>
              <a:rPr lang="en-US" sz="2000" dirty="0" smtClean="0"/>
              <a:t>When Charlemagne visits Rome in Fall of 800, Leo III crowns him Holy Roman Emperor on Christmas Day</a:t>
            </a:r>
          </a:p>
          <a:p>
            <a:pPr lvl="1"/>
            <a:r>
              <a:rPr lang="en-US" sz="1800" dirty="0" smtClean="0"/>
              <a:t>Did Charlemagne know and approve?</a:t>
            </a:r>
          </a:p>
          <a:p>
            <a:pPr lvl="1"/>
            <a:r>
              <a:rPr lang="en-US" sz="1800" dirty="0" smtClean="0"/>
              <a:t>Makes Papacy ‘king-maker’ in Europe</a:t>
            </a:r>
          </a:p>
          <a:p>
            <a:pPr lvl="1"/>
            <a:r>
              <a:rPr lang="en-US" sz="1800" dirty="0" smtClean="0"/>
              <a:t>Makes papacy politically and militarily dependent on Western rulers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1030-B382-4500-BEF2-90213D1070C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51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Carolingian Renaissance: </a:t>
            </a:r>
            <a:r>
              <a:rPr lang="en-US" sz="4000" dirty="0"/>
              <a:t>Aachen (Aix-la-Chapelle)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Capital Located </a:t>
            </a:r>
            <a:r>
              <a:rPr lang="en-US" sz="2400" dirty="0"/>
              <a:t>on Rhine near boundary with Saxons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Charlemagne impressed by Byzantine architecture in Ravenna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Commissioned a cathedral and palace in a ‘Byzantine’ design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Most important piece of architecture in Europe at the time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Charlemagne established a court and educational center in Aachen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Drew scholars (</a:t>
            </a:r>
            <a:r>
              <a:rPr lang="en-US" sz="2000" dirty="0" smtClean="0"/>
              <a:t>monks) </a:t>
            </a:r>
            <a:r>
              <a:rPr lang="en-US" sz="2000" dirty="0"/>
              <a:t>from around Western Europe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1030-B382-4500-BEF2-90213D1070C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334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Impact of Charlemagne’s Rule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Enforced Latin, Roman liturgy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Established centers of learning for clergy and monks (although he could not read)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Set up European-wide system of administration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Establish precedent of Western Holy Roman Empire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Cemented special relationship between Pope and </a:t>
            </a:r>
            <a:r>
              <a:rPr lang="en-US" sz="2400" dirty="0" smtClean="0"/>
              <a:t>France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1030-B382-4500-BEF2-90213D1070C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3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Monastic Scholarship in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Charlemagne’s </a:t>
            </a:r>
            <a:r>
              <a:rPr lang="en-US" sz="4000" dirty="0"/>
              <a:t>Court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Charlemagne established a center of learning that drew monastic scholars from across Europe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Alcuin </a:t>
            </a:r>
            <a:r>
              <a:rPr lang="en-US" sz="2800" dirty="0"/>
              <a:t>of York (735-804)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Advises Charlemagne on religious and educational matters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Established cathedral schools and libraries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Attempt to revise and standard liturgy, and Latin in liturgy</a:t>
            </a:r>
          </a:p>
          <a:p>
            <a:pPr>
              <a:lnSpc>
                <a:spcPct val="90000"/>
              </a:lnSpc>
            </a:pPr>
            <a:r>
              <a:rPr lang="en-US" sz="2800" dirty="0" err="1"/>
              <a:t>Theodulf</a:t>
            </a:r>
            <a:r>
              <a:rPr lang="en-US" sz="2800" dirty="0"/>
              <a:t> of Orleans (760-821)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Wrote (?) </a:t>
            </a:r>
            <a:r>
              <a:rPr lang="en-US" sz="2400" i="1" dirty="0" err="1"/>
              <a:t>Libri</a:t>
            </a:r>
            <a:r>
              <a:rPr lang="en-US" sz="2400" i="1" dirty="0"/>
              <a:t> </a:t>
            </a:r>
            <a:r>
              <a:rPr lang="en-US" sz="2400" i="1" dirty="0" err="1"/>
              <a:t>Carolini</a:t>
            </a:r>
            <a:r>
              <a:rPr lang="en-US" sz="2400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Author of many poems and hymns, including “All Glory, Laud and Honor</a:t>
            </a:r>
            <a:r>
              <a:rPr lang="en-US" sz="2400" dirty="0" smtClean="0"/>
              <a:t>”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Development of Carolingian script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Capital and lower case letters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Easy to read letters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During this period, various synods at Aachen establish format of monastery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Chapel and Cloister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Refectory, Dormitory, Larder, Cellar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5121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6905" y="1600201"/>
            <a:ext cx="256278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D241-9300-49E9-8B77-58A057013C0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73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After Charlemagne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182688" y="2017713"/>
            <a:ext cx="4227512" cy="4114800"/>
          </a:xfrm>
        </p:spPr>
        <p:txBody>
          <a:bodyPr/>
          <a:lstStyle/>
          <a:p>
            <a:r>
              <a:rPr lang="en-US" sz="1800" dirty="0"/>
              <a:t>Kingdom divided among his three sons at Treaty of Verdun</a:t>
            </a:r>
          </a:p>
          <a:p>
            <a:r>
              <a:rPr lang="en-US" sz="1800" dirty="0"/>
              <a:t>Sons are weakened rulers, creating a power vacuum</a:t>
            </a:r>
          </a:p>
          <a:p>
            <a:r>
              <a:rPr lang="en-US" sz="1800" dirty="0"/>
              <a:t>Lingering problem: who’s in charge politically, Pope or King</a:t>
            </a:r>
          </a:p>
          <a:p>
            <a:r>
              <a:rPr lang="en-US" sz="1800" dirty="0"/>
              <a:t>Viking invasions begin during Charlemagne’s lifetime, and increase throughout Europe in 8</a:t>
            </a:r>
            <a:r>
              <a:rPr lang="en-US" sz="1800" baseline="30000" dirty="0"/>
              <a:t>th</a:t>
            </a:r>
            <a:r>
              <a:rPr lang="en-US" sz="1800" dirty="0"/>
              <a:t> </a:t>
            </a:r>
            <a:r>
              <a:rPr lang="en-US" sz="1800" dirty="0" smtClean="0"/>
              <a:t>C</a:t>
            </a:r>
          </a:p>
          <a:p>
            <a:r>
              <a:rPr lang="en-US" sz="1800" dirty="0" smtClean="0"/>
              <a:t>Note, Charlemagne considered a saint in region around Aachen</a:t>
            </a:r>
          </a:p>
          <a:p>
            <a:r>
              <a:rPr lang="en-US" sz="1800" dirty="0" smtClean="0"/>
              <a:t>The name for ‘king’ is derived from ‘Charles’ in many Eastern European languages</a:t>
            </a:r>
            <a:endParaRPr lang="en-US" sz="1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9463" y="2436813"/>
            <a:ext cx="23812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0A7C-7CE2-4B3F-B471-C09F21C671E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636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Mediterranean 9</a:t>
            </a:r>
            <a:r>
              <a:rPr lang="en-US" b="1" baseline="30000"/>
              <a:t>th</a:t>
            </a:r>
            <a:r>
              <a:rPr lang="en-US" b="1"/>
              <a:t> C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2" name="Picture 4" descr="map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752600"/>
            <a:ext cx="6019800" cy="432435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1030-B382-4500-BEF2-90213D1070C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814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Readings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2400" dirty="0" smtClean="0"/>
          </a:p>
          <a:p>
            <a:r>
              <a:rPr lang="en-US" sz="2400" i="1" dirty="0"/>
              <a:t>Donation of Constantine</a:t>
            </a:r>
          </a:p>
          <a:p>
            <a:pPr lvl="1"/>
            <a:r>
              <a:rPr lang="en-US" sz="2000" dirty="0"/>
              <a:t>Read all carefully</a:t>
            </a:r>
          </a:p>
          <a:p>
            <a:pPr lvl="1"/>
            <a:r>
              <a:rPr lang="en-US" sz="2000" dirty="0"/>
              <a:t>What land, rights, powers, symbols of office does Constantine give?</a:t>
            </a:r>
          </a:p>
          <a:p>
            <a:pPr lvl="1"/>
            <a:r>
              <a:rPr lang="en-US" sz="2000" dirty="0"/>
              <a:t>From what you know already of Church history and history of doctrine, why might you be suspicious of this document</a:t>
            </a:r>
            <a:r>
              <a:rPr lang="en-US" sz="2000" dirty="0" smtClean="0"/>
              <a:t>?</a:t>
            </a:r>
            <a:endParaRPr lang="en-US" sz="2400" dirty="0" smtClean="0"/>
          </a:p>
          <a:p>
            <a:r>
              <a:rPr lang="en-US" sz="2400" dirty="0" err="1" smtClean="0"/>
              <a:t>Einhard</a:t>
            </a:r>
            <a:r>
              <a:rPr lang="en-US" sz="2400" dirty="0"/>
              <a:t>, </a:t>
            </a:r>
            <a:r>
              <a:rPr lang="en-US" sz="2400" i="1" dirty="0"/>
              <a:t>Life of Charlemagne</a:t>
            </a:r>
          </a:p>
          <a:p>
            <a:pPr lvl="1"/>
            <a:r>
              <a:rPr lang="en-US" sz="2000" dirty="0"/>
              <a:t>Read all</a:t>
            </a:r>
          </a:p>
          <a:p>
            <a:pPr lvl="1"/>
            <a:r>
              <a:rPr lang="en-US" sz="2000" dirty="0"/>
              <a:t>Pay special attention to relations with Eastern Empire, Islamic Empire, </a:t>
            </a:r>
            <a:r>
              <a:rPr lang="en-US" sz="2000" dirty="0" smtClean="0"/>
              <a:t>Pope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1030-B382-4500-BEF2-90213D1070C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10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Beginning of Christianity Among Franks</a:t>
            </a:r>
            <a:endParaRPr lang="en-US" sz="4000" b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182688" y="2017713"/>
            <a:ext cx="4227512" cy="4114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200" dirty="0" smtClean="0"/>
              <a:t>Conversion </a:t>
            </a:r>
            <a:r>
              <a:rPr lang="en-US" sz="2200" dirty="0"/>
              <a:t>of </a:t>
            </a:r>
            <a:r>
              <a:rPr lang="en-US" sz="2200" dirty="0" err="1"/>
              <a:t>Chlodwech</a:t>
            </a:r>
            <a:r>
              <a:rPr lang="en-US" sz="2200" dirty="0"/>
              <a:t> (Clovis) 496 in Rheims as a Catholic Christian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Clovis is beginning of Merovingian dynasty in </a:t>
            </a:r>
            <a:r>
              <a:rPr lang="en-US" sz="2000" dirty="0" smtClean="0"/>
              <a:t>France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Baptized by St. </a:t>
            </a:r>
            <a:r>
              <a:rPr lang="en-US" sz="2000" dirty="0" err="1" smtClean="0"/>
              <a:t>Remigius</a:t>
            </a:r>
            <a:r>
              <a:rPr lang="en-US" sz="2000" dirty="0"/>
              <a:t> bishop of Rheims  </a:t>
            </a:r>
            <a:r>
              <a:rPr lang="en-US" sz="2000" dirty="0" smtClean="0"/>
              <a:t>(437-533; Feast Day 1 October),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History written by St Gregory of Tours (538-594)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200" dirty="0" smtClean="0"/>
              <a:t>After Clovis, there are close ties between Frankish king and the papacy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Clovis’ kingdom divided among his sons</a:t>
            </a:r>
          </a:p>
          <a:p>
            <a:pPr>
              <a:lnSpc>
                <a:spcPct val="90000"/>
              </a:lnSpc>
              <a:buNone/>
            </a:pPr>
            <a:endParaRPr lang="en-US" sz="2600" dirty="0"/>
          </a:p>
          <a:p>
            <a:pPr>
              <a:lnSpc>
                <a:spcPct val="90000"/>
              </a:lnSpc>
            </a:pPr>
            <a:endParaRPr lang="en-US" sz="19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595937" y="3069431"/>
            <a:ext cx="214312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D241-9300-49E9-8B77-58A057013C0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39825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    Merovingian </a:t>
            </a:r>
            <a:r>
              <a:rPr lang="en-US" sz="4000" b="1" dirty="0"/>
              <a:t>Dynasty </a:t>
            </a:r>
            <a:br>
              <a:rPr lang="en-US" sz="4000" b="1" dirty="0"/>
            </a:br>
            <a:r>
              <a:rPr lang="en-US" sz="4000" b="1" dirty="0" smtClean="0"/>
              <a:t>    (</a:t>
            </a:r>
            <a:r>
              <a:rPr lang="en-US" sz="4000" b="1" dirty="0"/>
              <a:t>496-741)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5307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dirty="0" smtClean="0"/>
              <a:t>Real </a:t>
            </a:r>
            <a:r>
              <a:rPr lang="en-US" sz="2200" dirty="0"/>
              <a:t>power was with wealthy land owners, especially Mayor of Palace,</a:t>
            </a:r>
          </a:p>
          <a:p>
            <a:pPr lvl="1">
              <a:lnSpc>
                <a:spcPct val="90000"/>
              </a:lnSpc>
            </a:pPr>
            <a:r>
              <a:rPr lang="en-US" sz="2100" dirty="0"/>
              <a:t>Attached to king by oaths of loyalty and promise to provide troops 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Bishops take an increasingly secular role; judicial and </a:t>
            </a:r>
            <a:r>
              <a:rPr lang="en-US" sz="2200" dirty="0" smtClean="0"/>
              <a:t>military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Also </a:t>
            </a:r>
            <a:r>
              <a:rPr lang="en-US" sz="1800" dirty="0"/>
              <a:t>large land owners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Custom develops that the king appoints bishops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Merovingian kings become weak and ineffective rulers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Transition from Roman system to early feudalism</a:t>
            </a:r>
          </a:p>
          <a:p>
            <a:pPr>
              <a:lnSpc>
                <a:spcPct val="90000"/>
              </a:lnSpc>
            </a:pPr>
            <a:endParaRPr lang="en-US" sz="2600" dirty="0"/>
          </a:p>
          <a:p>
            <a:pPr>
              <a:lnSpc>
                <a:spcPct val="90000"/>
              </a:lnSpc>
            </a:pPr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1030-B382-4500-BEF2-90213D1070C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Franks and Papacy Have Common Enemies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Arabs</a:t>
            </a:r>
          </a:p>
          <a:p>
            <a:pPr lvl="1"/>
            <a:r>
              <a:rPr lang="en-US" sz="2800" dirty="0" smtClean="0"/>
              <a:t>Muslims</a:t>
            </a:r>
          </a:p>
          <a:p>
            <a:r>
              <a:rPr lang="en-US" sz="3200" dirty="0" smtClean="0"/>
              <a:t>Other Germanic Tribes</a:t>
            </a:r>
          </a:p>
          <a:p>
            <a:pPr lvl="1"/>
            <a:r>
              <a:rPr lang="en-US" sz="2800" dirty="0" err="1" smtClean="0"/>
              <a:t>Lombards</a:t>
            </a:r>
            <a:endParaRPr lang="en-US" sz="3200" dirty="0" smtClean="0"/>
          </a:p>
          <a:p>
            <a:r>
              <a:rPr lang="en-US" sz="3200" dirty="0" smtClean="0"/>
              <a:t>Byzantines (sometimes)</a:t>
            </a:r>
          </a:p>
          <a:p>
            <a:pPr lvl="1"/>
            <a:r>
              <a:rPr lang="en-US" dirty="0" smtClean="0"/>
              <a:t>Beginning of separation of ‘Orthodox’ East and ‘Catholic’ West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D241-9300-49E9-8B77-58A057013C0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86000"/>
            <a:ext cx="4114800" cy="335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Muslim Armies in Western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Umayyad Muslim armies advance against weak Visigoths in Spain in 711 </a:t>
            </a:r>
          </a:p>
          <a:p>
            <a:r>
              <a:rPr lang="en-US" dirty="0" smtClean="0"/>
              <a:t>By 720 had crossed the Pyrenees and captured most of southern France</a:t>
            </a:r>
          </a:p>
          <a:p>
            <a:r>
              <a:rPr lang="en-US" dirty="0" smtClean="0"/>
              <a:t>Most of southern France remained under Muslin control until 750</a:t>
            </a:r>
          </a:p>
          <a:p>
            <a:pPr lvl="1"/>
            <a:r>
              <a:rPr lang="en-US" dirty="0" smtClean="0"/>
              <a:t>Many of the Visigoth (Arian) Christians supported </a:t>
            </a:r>
            <a:r>
              <a:rPr lang="en-US" dirty="0" err="1" smtClean="0"/>
              <a:t>Umayyads</a:t>
            </a:r>
            <a:r>
              <a:rPr lang="en-US" dirty="0" smtClean="0"/>
              <a:t> over Catholic Franks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1030-B382-4500-BEF2-90213D1070C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Lombards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German tribe, originating in Scandinavia (c 1C AD)</a:t>
            </a:r>
          </a:p>
          <a:p>
            <a:r>
              <a:rPr lang="en-US" sz="2800" dirty="0" smtClean="0"/>
              <a:t>Migrated and settled slowly southward across Germany</a:t>
            </a:r>
          </a:p>
          <a:p>
            <a:pPr lvl="1"/>
            <a:r>
              <a:rPr lang="en-US" sz="2400" dirty="0" smtClean="0"/>
              <a:t>Becoming Arian Christians</a:t>
            </a:r>
          </a:p>
          <a:p>
            <a:r>
              <a:rPr lang="en-US" sz="2800" dirty="0" smtClean="0"/>
              <a:t>After defeat of </a:t>
            </a:r>
            <a:r>
              <a:rPr lang="en-US" sz="2800" dirty="0" err="1" smtClean="0"/>
              <a:t>Ostrogoths</a:t>
            </a:r>
            <a:r>
              <a:rPr lang="en-US" sz="2800" dirty="0" smtClean="0"/>
              <a:t> by Justinian (6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C), invaded a defenseless northern Italy</a:t>
            </a:r>
          </a:p>
          <a:p>
            <a:r>
              <a:rPr lang="en-US" sz="2800" dirty="0" smtClean="0"/>
              <a:t>In mid-Eighth Century, invaded central Italy, threatening papacy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1030-B382-4500-BEF2-90213D1070C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621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 between Papacy and Byzantines in 7</a:t>
            </a:r>
            <a:r>
              <a:rPr lang="en-US" baseline="30000" dirty="0" smtClean="0"/>
              <a:t>th</a:t>
            </a:r>
            <a:r>
              <a:rPr lang="en-US" dirty="0" smtClean="0"/>
              <a:t> and 8</a:t>
            </a:r>
            <a:r>
              <a:rPr lang="en-US" baseline="30000" dirty="0" smtClean="0"/>
              <a:t>th</a:t>
            </a:r>
            <a:r>
              <a:rPr lang="en-US" dirty="0" smtClean="0"/>
              <a:t>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Even though Germanic tribes usually controlled Italy, Byzantine still claimed it</a:t>
            </a:r>
          </a:p>
          <a:p>
            <a:pPr lvl="1"/>
            <a:r>
              <a:rPr lang="en-US" sz="2000" dirty="0" smtClean="0"/>
              <a:t>Papacy supported this claim</a:t>
            </a:r>
          </a:p>
          <a:p>
            <a:r>
              <a:rPr lang="en-US" sz="2400" dirty="0" smtClean="0"/>
              <a:t>Byzantine emperors (and Popes) come to see papacy as its temporal legate in West</a:t>
            </a:r>
          </a:p>
          <a:p>
            <a:r>
              <a:rPr lang="en-US" sz="2400" dirty="0" smtClean="0"/>
              <a:t>Papacy (and Byzantine emperors) recognize Rome as having ecclesial primacy</a:t>
            </a:r>
          </a:p>
          <a:p>
            <a:r>
              <a:rPr lang="en-US" sz="2400" dirty="0" smtClean="0"/>
              <a:t>When </a:t>
            </a:r>
            <a:r>
              <a:rPr lang="en-US" sz="2400" dirty="0" err="1" smtClean="0"/>
              <a:t>Lombards</a:t>
            </a:r>
            <a:r>
              <a:rPr lang="en-US" sz="2400" dirty="0" smtClean="0"/>
              <a:t> threaten papacy, the Papacy asks for imperial support; but no Byzantine troops come in support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1030-B382-4500-BEF2-90213D1070C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36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Rise of </a:t>
            </a:r>
            <a:r>
              <a:rPr lang="en-US" sz="4000" b="1" dirty="0" smtClean="0"/>
              <a:t>Carolingians: Charles Martel (The Hammer)</a:t>
            </a:r>
            <a:endParaRPr lang="en-US" sz="4000" b="1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81200"/>
            <a:ext cx="82296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300" dirty="0"/>
              <a:t>Largest land owners, and Mayor of Palace, in early 8</a:t>
            </a:r>
            <a:r>
              <a:rPr lang="en-US" sz="2300" baseline="30000" dirty="0"/>
              <a:t>th</a:t>
            </a:r>
            <a:r>
              <a:rPr lang="en-US" sz="2300" dirty="0"/>
              <a:t> C was family of Charles </a:t>
            </a:r>
            <a:r>
              <a:rPr lang="en-US" sz="2300" dirty="0" smtClean="0"/>
              <a:t>Martel (688-741)</a:t>
            </a:r>
          </a:p>
          <a:p>
            <a:pPr>
              <a:lnSpc>
                <a:spcPct val="90000"/>
              </a:lnSpc>
            </a:pPr>
            <a:r>
              <a:rPr lang="en-US" sz="2300" dirty="0" smtClean="0"/>
              <a:t>Charles became increasingly powerful </a:t>
            </a:r>
          </a:p>
          <a:p>
            <a:pPr lvl="1">
              <a:lnSpc>
                <a:spcPct val="90000"/>
              </a:lnSpc>
            </a:pPr>
            <a:r>
              <a:rPr lang="en-US" sz="1900" dirty="0" smtClean="0"/>
              <a:t>Defeat of some neighboring tribes (Saxons)</a:t>
            </a:r>
          </a:p>
          <a:p>
            <a:pPr lvl="1">
              <a:lnSpc>
                <a:spcPct val="90000"/>
              </a:lnSpc>
            </a:pPr>
            <a:r>
              <a:rPr lang="en-US" sz="1900" dirty="0" smtClean="0"/>
              <a:t>Alliances with others (required conversion to Catholic Catholicism)</a:t>
            </a:r>
          </a:p>
          <a:p>
            <a:pPr lvl="1">
              <a:lnSpc>
                <a:spcPct val="90000"/>
              </a:lnSpc>
            </a:pPr>
            <a:r>
              <a:rPr lang="en-US" sz="1900" dirty="0" smtClean="0"/>
              <a:t>Establishing bishops and monasteries as internal political allies</a:t>
            </a:r>
            <a:endParaRPr lang="en-US" sz="1900" dirty="0"/>
          </a:p>
          <a:p>
            <a:pPr>
              <a:lnSpc>
                <a:spcPct val="90000"/>
              </a:lnSpc>
            </a:pPr>
            <a:r>
              <a:rPr lang="en-US" sz="2300" dirty="0"/>
              <a:t>Charles </a:t>
            </a:r>
            <a:r>
              <a:rPr lang="en-US" sz="2300" dirty="0" smtClean="0"/>
              <a:t>Martel </a:t>
            </a:r>
            <a:r>
              <a:rPr lang="en-US" sz="2300" dirty="0"/>
              <a:t>stopped the Muslim army at Tours in </a:t>
            </a:r>
            <a:r>
              <a:rPr lang="en-US" sz="2300" dirty="0" smtClean="0"/>
              <a:t>732</a:t>
            </a:r>
          </a:p>
          <a:p>
            <a:pPr>
              <a:lnSpc>
                <a:spcPct val="90000"/>
              </a:lnSpc>
            </a:pPr>
            <a:r>
              <a:rPr lang="en-US" sz="2300" dirty="0" smtClean="0"/>
              <a:t>The Battle of Tours is considered one of the most important battles of European history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1030-B382-4500-BEF2-90213D1070C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11491</TotalTime>
  <Words>1745</Words>
  <Application>Microsoft Office PowerPoint</Application>
  <PresentationFormat>On-screen Show (4:3)</PresentationFormat>
  <Paragraphs>225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Blends</vt:lpstr>
      <vt:lpstr>Lecture 10: Franks and Early Europe</vt:lpstr>
      <vt:lpstr>Introduction</vt:lpstr>
      <vt:lpstr>Beginning of Christianity Among Franks</vt:lpstr>
      <vt:lpstr>    Merovingian Dynasty      (496-741)</vt:lpstr>
      <vt:lpstr>Franks and Papacy Have Common Enemies</vt:lpstr>
      <vt:lpstr>Muslim Armies in Western Europe</vt:lpstr>
      <vt:lpstr>Lombards</vt:lpstr>
      <vt:lpstr>Relation between Papacy and Byzantines in 7th and 8th C</vt:lpstr>
      <vt:lpstr>Rise of Carolingians: Charles Martel (The Hammer)</vt:lpstr>
      <vt:lpstr>Pepin the Short and the Beginning of Carolingians </vt:lpstr>
      <vt:lpstr>Papacy and ‘European’ Politics</vt:lpstr>
      <vt:lpstr>Kings and Ecclesial ‘politics’</vt:lpstr>
      <vt:lpstr>Franks Encourage Continuing  Missionary Activities</vt:lpstr>
      <vt:lpstr>Charlemagne (747-814)</vt:lpstr>
      <vt:lpstr>Charlemagne’s Wars with other Germanic Tribes</vt:lpstr>
      <vt:lpstr>Charlemagne’s Wars with Muslim Armies</vt:lpstr>
      <vt:lpstr>Spheres of Political and Military Influence in early 9th C</vt:lpstr>
      <vt:lpstr>Early 9th C Western Relations with Byzantium</vt:lpstr>
      <vt:lpstr>Libri Carolini</vt:lpstr>
      <vt:lpstr>Filioque</vt:lpstr>
      <vt:lpstr>Pope Leo III (r. 795-816)</vt:lpstr>
      <vt:lpstr>Carolingian Renaissance: Aachen (Aix-la-Chapelle) </vt:lpstr>
      <vt:lpstr>Impact of Charlemagne’s Rule</vt:lpstr>
      <vt:lpstr>Monastic Scholarship in  Charlemagne’s Court</vt:lpstr>
      <vt:lpstr>After Charlemagne</vt:lpstr>
      <vt:lpstr>Mediterranean 9th C</vt:lpstr>
      <vt:lpstr>Readings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20: Charlemagne</dc:title>
  <dc:creator>aorlando</dc:creator>
  <cp:lastModifiedBy>AOrlando</cp:lastModifiedBy>
  <cp:revision>53</cp:revision>
  <dcterms:created xsi:type="dcterms:W3CDTF">2010-08-19T12:07:25Z</dcterms:created>
  <dcterms:modified xsi:type="dcterms:W3CDTF">2018-10-04T11:11:46Z</dcterms:modified>
</cp:coreProperties>
</file>