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256" r:id="rId2"/>
    <p:sldId id="259" r:id="rId3"/>
    <p:sldId id="278" r:id="rId4"/>
    <p:sldId id="262" r:id="rId5"/>
    <p:sldId id="280" r:id="rId6"/>
    <p:sldId id="281" r:id="rId7"/>
    <p:sldId id="274" r:id="rId8"/>
    <p:sldId id="276" r:id="rId9"/>
    <p:sldId id="277" r:id="rId10"/>
    <p:sldId id="272" r:id="rId11"/>
    <p:sldId id="273" r:id="rId12"/>
    <p:sldId id="279" r:id="rId13"/>
    <p:sldId id="296" r:id="rId14"/>
    <p:sldId id="297" r:id="rId15"/>
    <p:sldId id="298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4" r:id="rId26"/>
    <p:sldId id="29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044ED-ABB5-4592-B399-E859B09DBFDA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59C34-2D88-4B00-9ED1-D81818A4A2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63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355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355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355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6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6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356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356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64A55FF-2F29-447C-BE22-FA3E4C2D8F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864A2-9F0D-4BD8-8D1B-77D8DB8E2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EBAE1-85FE-40C0-9C2E-D13302B7C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46A44-4A1C-4B40-A825-5EEB5ECAF0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DAB79-649B-4DC8-BE0F-88469C2BD3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565BD-EA6E-42AD-802E-4172539AB7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6D885-4470-4E2F-B015-CB3B8C9F3B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ED8B3-A209-4B85-B8B3-132DC80ABE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3E7A-A8E7-4ED8-9997-259709685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5AD0B-430A-4A48-BC86-901E06F75D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1B290-C8C4-4D7B-9646-33999F3D95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FA8CFBF-8EA6-4B06-AE76-BC218ADC01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r.ac.uk/a.k.harrington/christi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12 Middle Byzantium and Vikings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smtClean="0"/>
              <a:t>11 October 2018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64A55FF-2F29-447C-BE22-FA3E4C2D8F0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Seljuk Turks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4227512" cy="4114800"/>
          </a:xfrm>
        </p:spPr>
        <p:txBody>
          <a:bodyPr/>
          <a:lstStyle/>
          <a:p>
            <a:r>
              <a:rPr lang="en-US" sz="1800" dirty="0" smtClean="0"/>
              <a:t>‘Turks’ nomadic tribes from central Asia</a:t>
            </a:r>
          </a:p>
          <a:p>
            <a:pPr lvl="1"/>
            <a:r>
              <a:rPr lang="en-US" sz="1600" dirty="0" smtClean="0"/>
              <a:t>Mongols migrate northeast in 6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-7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C AD</a:t>
            </a:r>
          </a:p>
          <a:p>
            <a:pPr lvl="1"/>
            <a:r>
              <a:rPr lang="en-US" sz="1600" dirty="0" smtClean="0"/>
              <a:t>In 13th C dominate all of northern Asian landmass from Korea to eastern Europe</a:t>
            </a:r>
          </a:p>
          <a:p>
            <a:r>
              <a:rPr lang="en-US" sz="1800" dirty="0" smtClean="0"/>
              <a:t>In 11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 Seljuk Turks spread from central Asia and overrun Arab lands</a:t>
            </a:r>
          </a:p>
          <a:p>
            <a:pPr lvl="1"/>
            <a:r>
              <a:rPr lang="en-US" sz="1600" dirty="0" smtClean="0"/>
              <a:t>Also place great pressure on Byzantium</a:t>
            </a:r>
          </a:p>
          <a:p>
            <a:pPr lvl="1"/>
            <a:r>
              <a:rPr lang="en-US" sz="1600" dirty="0" smtClean="0"/>
              <a:t>In 1095, Byzantine Emperor asks the Pope to send Western troops to defend Christian East; beginning of Crusades</a:t>
            </a:r>
          </a:p>
          <a:p>
            <a:endParaRPr lang="en-US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743200"/>
            <a:ext cx="3229120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65BD-EA6E-42AD-802E-4172539AB73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Ottoman Turks (c. 1225-1918)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17713"/>
            <a:ext cx="4876800" cy="4114800"/>
          </a:xfrm>
        </p:spPr>
        <p:txBody>
          <a:bodyPr/>
          <a:lstStyle/>
          <a:p>
            <a:r>
              <a:rPr lang="en-US" sz="2000" dirty="0" smtClean="0"/>
              <a:t>In 13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Ottomans (pushed by Mongols) invade Seljuk-controlled area</a:t>
            </a:r>
          </a:p>
          <a:p>
            <a:r>
              <a:rPr lang="en-US" sz="2000" dirty="0" smtClean="0"/>
              <a:t>Ottomans completely replace Seljuk Turks and Arabs further West </a:t>
            </a:r>
          </a:p>
          <a:p>
            <a:r>
              <a:rPr lang="en-US" sz="2000" dirty="0" smtClean="0"/>
              <a:t>Conquer Constantinople in 1453, ending Byzantine Empire</a:t>
            </a:r>
          </a:p>
          <a:p>
            <a:r>
              <a:rPr lang="en-US" sz="2000" dirty="0" smtClean="0"/>
              <a:t>Threaten Vienna in 1532 and 1683</a:t>
            </a:r>
          </a:p>
          <a:p>
            <a:r>
              <a:rPr lang="en-US" sz="2000" dirty="0" smtClean="0"/>
              <a:t>Threaten to recapture Spain, defeated at naval Battle of Lepanto in 1571</a:t>
            </a:r>
          </a:p>
          <a:p>
            <a:r>
              <a:rPr lang="en-US" sz="2000" dirty="0" smtClean="0"/>
              <a:t>Force in southern Mediterranean and Balkans until end of WWI</a:t>
            </a:r>
          </a:p>
          <a:p>
            <a:pPr lvl="1"/>
            <a:r>
              <a:rPr lang="en-US" sz="1600" dirty="0" smtClean="0"/>
              <a:t>Throughout, great animosity between Turks and Arabs (e.g., Lawrence of Arabia)</a:t>
            </a:r>
            <a:endParaRPr lang="en-US" sz="1600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487613"/>
            <a:ext cx="3392488" cy="282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65BD-EA6E-42AD-802E-4172539AB73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Byzantine Advances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Manuscript preservation and reproduction</a:t>
            </a:r>
          </a:p>
          <a:p>
            <a:pPr lvl="1"/>
            <a:r>
              <a:rPr lang="en-US" sz="2000" dirty="0" smtClean="0"/>
              <a:t>Most ancient Greek works that have survived, survive from this period</a:t>
            </a:r>
          </a:p>
          <a:p>
            <a:r>
              <a:rPr lang="en-US" sz="2400" dirty="0" smtClean="0"/>
              <a:t>Rules for Iconography developed in form known today</a:t>
            </a:r>
          </a:p>
          <a:p>
            <a:r>
              <a:rPr lang="en-US" sz="2400" dirty="0" smtClean="0"/>
              <a:t>Mount Athos established in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</a:t>
            </a:r>
          </a:p>
          <a:p>
            <a:r>
              <a:rPr lang="en-US" sz="2400" smtClean="0"/>
              <a:t>Hesychasm</a:t>
            </a:r>
            <a:r>
              <a:rPr lang="en-US" sz="2400" dirty="0" smtClean="0"/>
              <a:t>, f</a:t>
            </a:r>
            <a:r>
              <a:rPr lang="en-US" sz="2000" dirty="0" smtClean="0"/>
              <a:t>rom Greek for ‘quiet’</a:t>
            </a:r>
          </a:p>
          <a:p>
            <a:pPr lvl="1"/>
            <a:r>
              <a:rPr lang="en-US" sz="2000" dirty="0" smtClean="0"/>
              <a:t>Very apophatic type of spirituality</a:t>
            </a:r>
          </a:p>
          <a:p>
            <a:pPr lvl="1"/>
            <a:r>
              <a:rPr lang="en-US" sz="2000" dirty="0" smtClean="0"/>
              <a:t>Life-long effort to master quiet entry into the mystery of God by complete removal from the world and society</a:t>
            </a:r>
          </a:p>
          <a:p>
            <a:pPr lvl="1"/>
            <a:r>
              <a:rPr lang="en-US" sz="2000" dirty="0" smtClean="0"/>
              <a:t>Can be anti-intellectual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565BD-EA6E-42AD-802E-4172539AB7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2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Icon is from Greek word meaning image or symbol</a:t>
            </a:r>
          </a:p>
          <a:p>
            <a:pPr lvl="1"/>
            <a:r>
              <a:rPr lang="en-US" sz="1800" dirty="0" smtClean="0"/>
              <a:t>Something that points to something else</a:t>
            </a:r>
          </a:p>
          <a:p>
            <a:r>
              <a:rPr lang="en-US" sz="2000" dirty="0" smtClean="0"/>
              <a:t>Icons become special aid to prayer and meditation in Eastern Christianity</a:t>
            </a:r>
          </a:p>
          <a:p>
            <a:r>
              <a:rPr lang="en-US" sz="2000" dirty="0" smtClean="0"/>
              <a:t>Spirituality of icons is one of ‘opening a window’ for the meditation on mysteries of the faith</a:t>
            </a:r>
          </a:p>
          <a:p>
            <a:pPr lvl="1"/>
            <a:r>
              <a:rPr lang="en-US" sz="1800" dirty="0" smtClean="0"/>
              <a:t>Mystery is from Greek, meaning things hidden</a:t>
            </a:r>
          </a:p>
          <a:p>
            <a:r>
              <a:rPr lang="en-US" sz="2000" dirty="0" smtClean="0"/>
              <a:t>Icons </a:t>
            </a:r>
            <a:r>
              <a:rPr lang="en-US" sz="2000" dirty="0"/>
              <a:t>are very </a:t>
            </a:r>
            <a:r>
              <a:rPr lang="en-US" sz="2000" dirty="0" smtClean="0"/>
              <a:t>stylized; </a:t>
            </a:r>
            <a:r>
              <a:rPr lang="en-US" sz="2000" dirty="0"/>
              <a:t>not intended to be exact or realistic </a:t>
            </a:r>
            <a:r>
              <a:rPr lang="en-US" sz="2000" dirty="0" smtClean="0"/>
              <a:t>representations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D3899-F297-4DAC-8A8D-F452713B28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7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Mary in Iconography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4294967295"/>
          </p:nvPr>
        </p:nvSpPr>
        <p:spPr>
          <a:xfrm>
            <a:off x="457200" y="2133600"/>
            <a:ext cx="4953000" cy="4525962"/>
          </a:xfrm>
        </p:spPr>
        <p:txBody>
          <a:bodyPr>
            <a:normAutofit/>
          </a:bodyPr>
          <a:lstStyle/>
          <a:p>
            <a:r>
              <a:rPr lang="en-US" sz="2400" dirty="0"/>
              <a:t>Most famous of all icons of Mary is the </a:t>
            </a:r>
            <a:r>
              <a:rPr lang="en-US" sz="2400" dirty="0" err="1"/>
              <a:t>Hodegetria</a:t>
            </a:r>
            <a:r>
              <a:rPr lang="en-US" sz="2400" dirty="0"/>
              <a:t>, “She who Shows the Way”</a:t>
            </a:r>
          </a:p>
          <a:p>
            <a:pPr lvl="1"/>
            <a:r>
              <a:rPr lang="en-US" sz="2000" dirty="0" smtClean="0"/>
              <a:t>Supposedly original painted by St. Luke</a:t>
            </a:r>
          </a:p>
          <a:p>
            <a:pPr lvl="1"/>
            <a:r>
              <a:rPr lang="en-US" sz="2000" dirty="0" smtClean="0"/>
              <a:t>First appears in Constantinople in 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C, immediately after Council of Ephesus</a:t>
            </a:r>
          </a:p>
          <a:p>
            <a:r>
              <a:rPr lang="en-US" sz="2400" dirty="0" smtClean="0"/>
              <a:t>In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C, becomes known as Our Lady of Perpetual Help in West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02444"/>
            <a:ext cx="2743200" cy="3447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D3899-F297-4DAC-8A8D-F452713B28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48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Important Symbolic Elements in the </a:t>
            </a:r>
            <a:r>
              <a:rPr lang="en-US" dirty="0" err="1" smtClean="0"/>
              <a:t>Hodegetria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381000" y="1981200"/>
            <a:ext cx="5105400" cy="4525962"/>
          </a:xfrm>
        </p:spPr>
        <p:txBody>
          <a:bodyPr>
            <a:noAutofit/>
          </a:bodyPr>
          <a:lstStyle/>
          <a:p>
            <a:r>
              <a:rPr lang="en-US" sz="2000" dirty="0" smtClean="0"/>
              <a:t>Mary’s hand points to the Way, Jesus</a:t>
            </a:r>
          </a:p>
          <a:p>
            <a:r>
              <a:rPr lang="en-US" sz="2000" dirty="0"/>
              <a:t>Mary looks to us, as our </a:t>
            </a:r>
            <a:r>
              <a:rPr lang="en-US" sz="2000" dirty="0" smtClean="0"/>
              <a:t>mother</a:t>
            </a:r>
          </a:p>
          <a:p>
            <a:r>
              <a:rPr lang="en-US" sz="2000" dirty="0" smtClean="0"/>
              <a:t>Mary’s cloak has three stars, representing her perpetual virginity</a:t>
            </a:r>
          </a:p>
          <a:p>
            <a:r>
              <a:rPr lang="en-US" sz="2000" dirty="0" smtClean="0"/>
              <a:t>Child Jesus’ scroll shows wisdom (Jesus is Wisdom)</a:t>
            </a:r>
          </a:p>
          <a:p>
            <a:r>
              <a:rPr lang="en-US" sz="2000" dirty="0" smtClean="0"/>
              <a:t>Greek over her shoulder is ‘</a:t>
            </a:r>
            <a:r>
              <a:rPr lang="en-US" sz="2000" dirty="0" err="1" smtClean="0"/>
              <a:t>Hodegetria</a:t>
            </a:r>
            <a:r>
              <a:rPr lang="en-US" sz="2000" dirty="0" smtClean="0"/>
              <a:t>’</a:t>
            </a:r>
          </a:p>
          <a:p>
            <a:r>
              <a:rPr lang="en-US" sz="2000" dirty="0" smtClean="0"/>
              <a:t>Greek at upper corners represent ‘Mother of God’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2050" name="Picture 2" descr="http://iconreader.files.wordpress.com/2010/07/vmdirec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399" y="1676400"/>
            <a:ext cx="2855689" cy="386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D3899-F297-4DAC-8A8D-F452713B28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98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Early Medieval Nordic Peoples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Collection of small kingdoms around the Baltic and North Sea</a:t>
            </a:r>
          </a:p>
          <a:p>
            <a:pPr eaLnBrk="1" hangingPunct="1"/>
            <a:r>
              <a:rPr lang="en-US" altLang="en-US" sz="2800" smtClean="0"/>
              <a:t>Social organization focused on ‘king’</a:t>
            </a:r>
          </a:p>
          <a:p>
            <a:pPr lvl="1" eaLnBrk="1" hangingPunct="1"/>
            <a:r>
              <a:rPr lang="en-US" altLang="en-US" sz="2400" smtClean="0"/>
              <a:t>Commanded respect not through territorial holdings but through fighting abilities (not primogeniture) </a:t>
            </a:r>
          </a:p>
          <a:p>
            <a:pPr lvl="1" eaLnBrk="1" hangingPunct="1"/>
            <a:r>
              <a:rPr lang="en-US" altLang="en-US" sz="2400" smtClean="0"/>
              <a:t>Ability to Attract warriors to his banner</a:t>
            </a:r>
          </a:p>
          <a:p>
            <a:pPr eaLnBrk="1" hangingPunct="1"/>
            <a:r>
              <a:rPr lang="en-US" altLang="en-US" sz="2800" smtClean="0"/>
              <a:t>Weather and terrain made sea travel primary means of communications and war</a:t>
            </a:r>
          </a:p>
          <a:p>
            <a:pPr lvl="1" eaLnBrk="1" hangingPunct="1"/>
            <a:r>
              <a:rPr lang="en-US" altLang="en-US" sz="2400" smtClean="0"/>
              <a:t>Kings ‘buried’ with their ships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672B2E-5B43-49BF-945A-BDF6518CDAC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568468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Viking Religion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Complex pagan religion</a:t>
            </a:r>
          </a:p>
          <a:p>
            <a:pPr lvl="1" eaLnBrk="1" hangingPunct="1"/>
            <a:r>
              <a:rPr lang="en-US" altLang="en-US" sz="2400" smtClean="0"/>
              <a:t>Completely untouched by classical thought</a:t>
            </a:r>
          </a:p>
          <a:p>
            <a:pPr lvl="1" eaLnBrk="1" hangingPunct="1"/>
            <a:r>
              <a:rPr lang="en-US" altLang="en-US" sz="2400" smtClean="0"/>
              <a:t>Basis for Germanic mythologies</a:t>
            </a:r>
          </a:p>
          <a:p>
            <a:pPr eaLnBrk="1" hangingPunct="1"/>
            <a:r>
              <a:rPr lang="en-US" altLang="en-US" sz="2800" smtClean="0"/>
              <a:t>Viking mythologies based on conflicts between gods and giants and human entanglement with them</a:t>
            </a:r>
          </a:p>
          <a:p>
            <a:pPr lvl="1" eaLnBrk="1" hangingPunct="1"/>
            <a:r>
              <a:rPr lang="en-US" altLang="en-US" sz="2400" smtClean="0"/>
              <a:t>Odin, leader of gods</a:t>
            </a:r>
          </a:p>
          <a:p>
            <a:pPr lvl="1" eaLnBrk="1" hangingPunct="1"/>
            <a:r>
              <a:rPr lang="en-US" altLang="en-US" sz="2400" smtClean="0"/>
              <a:t> Thor, most important (strongest) god</a:t>
            </a:r>
          </a:p>
          <a:p>
            <a:pPr lvl="1" eaLnBrk="1" hangingPunct="1"/>
            <a:r>
              <a:rPr lang="en-US" altLang="en-US" sz="2400" smtClean="0"/>
              <a:t>Loki, fire-god, most cleaver</a:t>
            </a:r>
          </a:p>
          <a:p>
            <a:pPr lvl="1" eaLnBrk="1" hangingPunct="1"/>
            <a:r>
              <a:rPr lang="en-US" altLang="en-US" sz="2400" smtClean="0"/>
              <a:t>Ostara (Easter), goddess of vernal equinox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31932D-A452-44BC-9AB7-E34787D529B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716882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Viking Epics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Written down in 10 – 12</a:t>
            </a:r>
            <a:r>
              <a:rPr lang="en-US" altLang="en-US" sz="2800" baseline="30000" smtClean="0"/>
              <a:t>th</a:t>
            </a:r>
            <a:r>
              <a:rPr lang="en-US" altLang="en-US" sz="2800" smtClean="0"/>
              <a:t> 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But orally transmitted for several centuries prior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Most important  are Icelandic Sagas (</a:t>
            </a:r>
            <a:r>
              <a:rPr lang="en-US" altLang="en-US" sz="2800" i="1" smtClean="0"/>
              <a:t>segja</a:t>
            </a:r>
            <a:r>
              <a:rPr lang="en-US" altLang="en-US" sz="2800" smtClean="0"/>
              <a:t>, old Norse to say or tell)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Early English </a:t>
            </a:r>
            <a:r>
              <a:rPr lang="en-US" altLang="en-US" sz="2800" i="1" smtClean="0"/>
              <a:t>Beowulf</a:t>
            </a:r>
            <a:r>
              <a:rPr lang="en-US" altLang="en-US" sz="2800" smtClean="0"/>
              <a:t> also an example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Legends of King Alfred the Great focuses on English defense against Vikings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NB Many English words are derived from old Norse; especially words associated with seafaring 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3E8087-C196-496A-B536-1247478CB11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464255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Viking Raiders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Combination of sea power and social stature based on fighting fueled war or pirate raids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Viking boats ideally designed for both open seas and river passage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Population expansion and improved navigation techniques led Vikings to explode out of Baltic in 9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to 10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Particular targets were Irish and Scottish monasteries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They were rich and their wealth was portable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Raids extended throughout Europe into western Asia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Raids included fleets of several hundred ships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354EB4-3BEC-4D8D-B43E-450109C754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18453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Major Phases in Byzantine History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Great Schism</a:t>
            </a:r>
          </a:p>
          <a:p>
            <a:pPr>
              <a:lnSpc>
                <a:spcPct val="90000"/>
              </a:lnSpc>
            </a:pPr>
            <a:r>
              <a:rPr lang="en-US" dirty="0"/>
              <a:t>Pressure from </a:t>
            </a:r>
            <a:r>
              <a:rPr lang="en-US" dirty="0" smtClean="0"/>
              <a:t>Turks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Byzantine Intellectual and Spiritual Advances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Extent of Viking Conquests</a:t>
            </a:r>
            <a:br>
              <a:rPr lang="en-US" altLang="en-US" smtClean="0"/>
            </a:br>
            <a:r>
              <a:rPr lang="en-US" altLang="en-US" sz="2900" smtClean="0"/>
              <a:t>darkwing.uoregon.edu/%7Eatlas/europe/static/map16.html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9220" name="Picture 4" descr="map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12913"/>
            <a:ext cx="5562600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579A51-DEEC-4009-BEF7-F4807E7508A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94875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Viking Settlements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After raiding not all Vikings sailed home, some areas became trading colonies</a:t>
            </a:r>
          </a:p>
          <a:p>
            <a:pPr eaLnBrk="1" hangingPunct="1"/>
            <a:r>
              <a:rPr lang="en-US" altLang="en-US" sz="2800" smtClean="0"/>
              <a:t>West to Iceland and Greenland</a:t>
            </a:r>
          </a:p>
          <a:p>
            <a:pPr eaLnBrk="1" hangingPunct="1"/>
            <a:r>
              <a:rPr lang="en-US" altLang="en-US" sz="2800" smtClean="0"/>
              <a:t>Dublin in Ireland</a:t>
            </a:r>
          </a:p>
          <a:p>
            <a:pPr eaLnBrk="1" hangingPunct="1"/>
            <a:r>
              <a:rPr lang="en-US" altLang="en-US" sz="2800" smtClean="0"/>
              <a:t>Western France (Normandy)</a:t>
            </a:r>
          </a:p>
          <a:p>
            <a:pPr eaLnBrk="1" hangingPunct="1"/>
            <a:r>
              <a:rPr lang="en-US" altLang="en-US" sz="2800" smtClean="0"/>
              <a:t>Sicily (conquered from Muslims)</a:t>
            </a:r>
          </a:p>
          <a:p>
            <a:pPr eaLnBrk="1" hangingPunct="1"/>
            <a:r>
              <a:rPr lang="en-US" altLang="en-US" sz="2800" smtClean="0"/>
              <a:t>Along Volga in Russia</a:t>
            </a:r>
          </a:p>
          <a:p>
            <a:pPr eaLnBrk="1" hangingPunct="1"/>
            <a:r>
              <a:rPr lang="en-US" altLang="en-US" sz="2800" smtClean="0"/>
              <a:t>Other names for Vikings: Northmen, Scandinavians, Rus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5918CD-F1C5-4DA4-A35E-E7AC01EE3B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630003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Viking Conversion to Christianity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Slow process; Scandinavian countries among the last in Europe to be converted</a:t>
            </a:r>
          </a:p>
          <a:p>
            <a:pPr eaLnBrk="1" hangingPunct="1"/>
            <a:r>
              <a:rPr lang="en-US" altLang="en-US" sz="2400" smtClean="0"/>
              <a:t>In Western Europe (France, Ireland) by 10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C</a:t>
            </a:r>
          </a:p>
          <a:p>
            <a:pPr eaLnBrk="1" hangingPunct="1"/>
            <a:r>
              <a:rPr lang="en-US" altLang="en-US" sz="2400" smtClean="0"/>
              <a:t>In Russia to Eastern Orthodoxy</a:t>
            </a:r>
          </a:p>
          <a:p>
            <a:pPr lvl="1" eaLnBrk="1" hangingPunct="1"/>
            <a:r>
              <a:rPr lang="en-US" altLang="en-US" sz="2000" smtClean="0"/>
              <a:t>Prince Vladimir of Kiev converts to orthodox Christianity in 989</a:t>
            </a:r>
          </a:p>
          <a:p>
            <a:pPr lvl="1" eaLnBrk="1" hangingPunct="1"/>
            <a:r>
              <a:rPr lang="en-US" altLang="en-US" sz="2000" smtClean="0"/>
              <a:t>Orthodox missionaries to Slavs and Eastern Vikings introduce Greek letters </a:t>
            </a:r>
          </a:p>
          <a:p>
            <a:pPr lvl="1" eaLnBrk="1" hangingPunct="1"/>
            <a:r>
              <a:rPr lang="en-US" altLang="en-US" sz="2000" smtClean="0"/>
              <a:t>Kiev is ‘capital’ of Russian orthodoxy until transfer to Moscow in 13</a:t>
            </a:r>
            <a:r>
              <a:rPr lang="en-US" altLang="en-US" sz="2000" baseline="30000" smtClean="0"/>
              <a:t>th</a:t>
            </a:r>
            <a:r>
              <a:rPr lang="en-US" altLang="en-US" sz="2000" smtClean="0"/>
              <a:t> C</a:t>
            </a:r>
          </a:p>
          <a:p>
            <a:pPr eaLnBrk="1" hangingPunct="1"/>
            <a:endParaRPr lang="en-US" altLang="en-US" sz="2400" smtClean="0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DFE960-79A5-4909-8BDD-4100E264C06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688795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Medieval Russian History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Vladimir’s son, Yaroslav (d.1054)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Establishes Kiev as a great Christian city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Monasteries on Greek orthodox model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Orthodox spirituality encouraged, including liturgy and icons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Establishes Russian law based on Justinian’s code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Vladimir’s descendents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Rule until 17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Century (Boris Godunov)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Look to Byzantium not only for religious but cultural and social models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C50D9A-24AE-41CD-8FC0-822BCC0B461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427326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13</a:t>
            </a:r>
            <a:r>
              <a:rPr lang="en-US" altLang="en-US" sz="4000" baseline="30000" smtClean="0"/>
              <a:t>th</a:t>
            </a:r>
            <a:r>
              <a:rPr lang="en-US" altLang="en-US" sz="4000" smtClean="0"/>
              <a:t> C Threats to Russia:</a:t>
            </a:r>
            <a:br>
              <a:rPr lang="en-US" altLang="en-US" sz="4000" smtClean="0"/>
            </a:br>
            <a:r>
              <a:rPr lang="en-US" altLang="en-US" sz="4000" smtClean="0"/>
              <a:t>Sweden and Teutonic Knights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Teutonic Knights are commissioned in Holy Land as an order of Crusading German knights in 1190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Germanic off-shoot of Templers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Become closely associated with German ruler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In 13</a:t>
            </a:r>
            <a:r>
              <a:rPr lang="en-US" altLang="en-US" sz="2400" baseline="30000" smtClean="0"/>
              <a:t>th</a:t>
            </a:r>
            <a:r>
              <a:rPr lang="en-US" altLang="en-US" sz="2400" smtClean="0"/>
              <a:t> C Teutonic Knights engaged in conversion of Baltic peoples (forcibly) to Christianity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Teutonic Knights and Sweden attack Russia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Soundly defeated by Russians led by Alexander Nevsky in 1242 (Battle of Lake Peipus)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Nevsky honored as a saint in Russia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00C9C9-C065-4F05-AFA0-BF4AF9A9278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054093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Moscow becomes ‘Third Rome’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Moscow originally established as a monastery in early 12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Town grew up around monastery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In 1326 metropolitan of Russian Orthodox Church transferred seat from Ukraine to Moscow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When Constantinople fell in 1453, Russian Church claimed title of ‘Third Rome’ for Moscow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Tsar head of the Church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Until 1917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4098F2-FDEB-4BEE-98A9-5E620B638B4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59983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Assignment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“The Conversion of Vladimir,” 988 </a:t>
            </a:r>
            <a:r>
              <a:rPr lang="en-US" altLang="en-US" u="sng" dirty="0" smtClean="0">
                <a:hlinkClick r:id="rId2"/>
              </a:rPr>
              <a:t>http://www.dur.ac.uk/a.k.harrington/christin.html</a:t>
            </a:r>
            <a:r>
              <a:rPr lang="en-US" altLang="en-US" dirty="0" smtClean="0"/>
              <a:t>  </a:t>
            </a:r>
          </a:p>
          <a:p>
            <a:pPr eaLnBrk="1" hangingPunct="1"/>
            <a:r>
              <a:rPr lang="en-US" altLang="en-US" dirty="0" smtClean="0"/>
              <a:t>Field trip: Museum of Russian Icons, Clinton, MA (optional)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5479A2-CBD6-4272-844A-588F86B3884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81224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Byzantine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Early Byzantium</a:t>
            </a:r>
          </a:p>
          <a:p>
            <a:pPr lvl="1"/>
            <a:r>
              <a:rPr lang="en-US" sz="2000" dirty="0" smtClean="0"/>
              <a:t>Begins with Constantine or Justinian</a:t>
            </a:r>
          </a:p>
          <a:p>
            <a:pPr lvl="1"/>
            <a:r>
              <a:rPr lang="en-US" sz="2000" dirty="0" smtClean="0"/>
              <a:t>Irene and her successors conclude this phase (830s)</a:t>
            </a:r>
          </a:p>
          <a:p>
            <a:r>
              <a:rPr lang="en-US" sz="2400" dirty="0" smtClean="0"/>
              <a:t>Middle Byzantium</a:t>
            </a:r>
          </a:p>
          <a:p>
            <a:pPr lvl="1"/>
            <a:r>
              <a:rPr lang="en-US" sz="2000" dirty="0" smtClean="0"/>
              <a:t>Begins with Basil I</a:t>
            </a:r>
          </a:p>
          <a:p>
            <a:pPr lvl="1"/>
            <a:r>
              <a:rPr lang="en-US" sz="2000" dirty="0" smtClean="0"/>
              <a:t>Concludes with Sack of Constantinople (1204)</a:t>
            </a:r>
          </a:p>
          <a:p>
            <a:r>
              <a:rPr lang="en-US" sz="2400" dirty="0" smtClean="0"/>
              <a:t>Final Phase</a:t>
            </a:r>
          </a:p>
          <a:p>
            <a:pPr lvl="1"/>
            <a:r>
              <a:rPr lang="en-US" sz="2000" dirty="0" smtClean="0"/>
              <a:t>Begins with expulsion of Latins (1261)</a:t>
            </a:r>
          </a:p>
          <a:p>
            <a:pPr lvl="1"/>
            <a:r>
              <a:rPr lang="en-US" sz="2000" dirty="0" smtClean="0"/>
              <a:t>Fall to Turks (1453)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4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Seventh, Eighth, Ninth Century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Eastern Roman Empire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Pressure from Rise of Islam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Intense military pressure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Loss of Alexandria, Antioch, Jerusalem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Pressure from Consolidation of </a:t>
            </a:r>
            <a:r>
              <a:rPr lang="en-US" sz="2800" dirty="0" smtClean="0"/>
              <a:t>Independent </a:t>
            </a:r>
            <a:r>
              <a:rPr lang="en-US" sz="2800" dirty="0"/>
              <a:t>Western Europe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Papal ties to Franks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Charlemagne as ‘Holy Roman Emperor’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Theological Pressure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Iconoclast controversy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Monothelete</a:t>
            </a:r>
            <a:r>
              <a:rPr lang="en-US" sz="2400" dirty="0"/>
              <a:t> controversy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Basil I (811-886)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7772400" cy="4114800"/>
          </a:xfrm>
        </p:spPr>
        <p:txBody>
          <a:bodyPr/>
          <a:lstStyle/>
          <a:p>
            <a:r>
              <a:rPr lang="en-US" sz="2800" dirty="0" smtClean="0"/>
              <a:t>Also known as Basil the Macedonian</a:t>
            </a:r>
          </a:p>
          <a:p>
            <a:r>
              <a:rPr lang="en-US" sz="2800" dirty="0" smtClean="0"/>
              <a:t>From Thrace, not part of imperial or prominent family </a:t>
            </a:r>
          </a:p>
          <a:p>
            <a:pPr lvl="1"/>
            <a:r>
              <a:rPr lang="en-US" sz="2400" dirty="0" smtClean="0"/>
              <a:t>May have spent time as a slave in Bulgaria as a boy</a:t>
            </a:r>
          </a:p>
          <a:p>
            <a:pPr lvl="1"/>
            <a:r>
              <a:rPr lang="en-US" sz="2400" dirty="0" smtClean="0"/>
              <a:t>Managed by ability to rise at court in Constantinople, eventually becoming the most important minister</a:t>
            </a:r>
          </a:p>
          <a:p>
            <a:r>
              <a:rPr lang="en-US" sz="2800" dirty="0" smtClean="0"/>
              <a:t>Leads a coup which makes him emperor in 867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Accomplishments During Basil’s Reign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Complete revival of Byzantine law</a:t>
            </a:r>
          </a:p>
          <a:p>
            <a:r>
              <a:rPr lang="en-US" sz="2400" dirty="0" smtClean="0"/>
              <a:t>Wins victories against Arabs in Asia Minor</a:t>
            </a:r>
          </a:p>
          <a:p>
            <a:r>
              <a:rPr lang="en-US" sz="2400" dirty="0" smtClean="0"/>
              <a:t>Reestablishes Byzantine footholds in southern Italy and Sicily</a:t>
            </a:r>
          </a:p>
          <a:p>
            <a:pPr lvl="1"/>
            <a:r>
              <a:rPr lang="en-US" sz="2000" dirty="0" smtClean="0"/>
              <a:t>Negotiated this with Louis II, great-grandson of Charlemagne</a:t>
            </a:r>
          </a:p>
          <a:p>
            <a:r>
              <a:rPr lang="en-US" sz="2400" dirty="0" smtClean="0"/>
              <a:t>Enhances diplomatic ties with Rome</a:t>
            </a:r>
          </a:p>
          <a:p>
            <a:pPr lvl="1"/>
            <a:r>
              <a:rPr lang="en-US" sz="2000" dirty="0" smtClean="0"/>
              <a:t>But also advances Orthodoxy (and Byzantine control) to Bulgaria against objections from Rome</a:t>
            </a:r>
          </a:p>
          <a:p>
            <a:r>
              <a:rPr lang="en-US" sz="2400" dirty="0" smtClean="0"/>
              <a:t>When he dies, he leaves behind a strengthened Byzantium and a dynasty which will last over 200 years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37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‘The Great Schism’</a:t>
            </a:r>
            <a:r>
              <a:rPr lang="en-US" sz="3200" dirty="0" smtClean="0"/>
              <a:t> </a:t>
            </a:r>
            <a:r>
              <a:rPr lang="en-US" sz="2400" dirty="0" smtClean="0"/>
              <a:t>(not to be confused with the Great Western Schism)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Tensions between Catholic West and Orthodox East had been developing for centuries before 1054</a:t>
            </a:r>
          </a:p>
          <a:p>
            <a:r>
              <a:rPr lang="en-US" sz="2400" dirty="0" smtClean="0"/>
              <a:t>Liturgical (unleavened bread at Eucharist)</a:t>
            </a:r>
          </a:p>
          <a:p>
            <a:r>
              <a:rPr lang="en-US" sz="2400" dirty="0" smtClean="0"/>
              <a:t> Lingual (</a:t>
            </a:r>
            <a:r>
              <a:rPr lang="en-US" sz="2400" i="1" dirty="0" err="1" smtClean="0"/>
              <a:t>filioque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Geographical (contested areas in Balkans)</a:t>
            </a:r>
          </a:p>
          <a:p>
            <a:r>
              <a:rPr lang="en-US" sz="2400" dirty="0" smtClean="0"/>
              <a:t>Political (Western Holy Roman Emperor, ecclesial relation between Pope and Patriarch)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of 1054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1054 legates representing Pope Leo IX went to Constantinople and Patriarch Michael </a:t>
            </a:r>
            <a:r>
              <a:rPr lang="en-US" sz="2400" dirty="0" err="1" smtClean="0"/>
              <a:t>Cerularius</a:t>
            </a:r>
            <a:r>
              <a:rPr lang="en-US" sz="2400" dirty="0" smtClean="0"/>
              <a:t> to resolve differences</a:t>
            </a:r>
          </a:p>
          <a:p>
            <a:pPr lvl="1"/>
            <a:r>
              <a:rPr lang="en-US" sz="2000" dirty="0" smtClean="0"/>
              <a:t>Papal legates insisted on primacy of Rome, denying ecumenical patriarch title to patriarch of Constantinople</a:t>
            </a:r>
          </a:p>
          <a:p>
            <a:pPr lvl="1"/>
            <a:r>
              <a:rPr lang="en-US" sz="2000" dirty="0" err="1" smtClean="0"/>
              <a:t>Cerularius</a:t>
            </a:r>
            <a:r>
              <a:rPr lang="en-US" sz="2000" dirty="0" smtClean="0"/>
              <a:t> excommunicates papal legates; legates excommunicate him</a:t>
            </a:r>
          </a:p>
          <a:p>
            <a:r>
              <a:rPr lang="en-US" sz="2400" dirty="0" smtClean="0"/>
              <a:t>As a result</a:t>
            </a:r>
          </a:p>
          <a:p>
            <a:pPr lvl="1"/>
            <a:r>
              <a:rPr lang="en-US" sz="2000" dirty="0" smtClean="0"/>
              <a:t>Catholic West and Orthodox East accuse each other of heresy and schism</a:t>
            </a:r>
          </a:p>
          <a:p>
            <a:pPr lvl="1"/>
            <a:r>
              <a:rPr lang="en-US" sz="2000" dirty="0" smtClean="0"/>
              <a:t>Latin suppressed in Greek East; Greek suppressed in Latin West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1054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Some unsuccessful efforts during the Middle Ages at reunification for political and military reasons</a:t>
            </a:r>
          </a:p>
          <a:p>
            <a:pPr lvl="1"/>
            <a:r>
              <a:rPr lang="en-US" sz="2400" dirty="0" smtClean="0"/>
              <a:t>First Crusade, 1098</a:t>
            </a:r>
          </a:p>
          <a:p>
            <a:pPr lvl="1"/>
            <a:r>
              <a:rPr lang="en-US" sz="2400" dirty="0" smtClean="0"/>
              <a:t>Second Council of Lyon, 1274</a:t>
            </a:r>
          </a:p>
          <a:p>
            <a:pPr lvl="1"/>
            <a:r>
              <a:rPr lang="en-US" sz="2400" dirty="0" smtClean="0"/>
              <a:t>Council of Florence, 1439</a:t>
            </a:r>
          </a:p>
          <a:p>
            <a:r>
              <a:rPr lang="en-US" sz="2800" dirty="0" smtClean="0"/>
              <a:t>Mutual excommunications lifted by Pope Paul VI and Ecumenical Patriarch in 1965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6A44-4A1C-4B40-A825-5EEB5ECAF0C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10568</TotalTime>
  <Words>1457</Words>
  <Application>Microsoft Office PowerPoint</Application>
  <PresentationFormat>On-screen Show (4:3)</PresentationFormat>
  <Paragraphs>207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Blends</vt:lpstr>
      <vt:lpstr>Lecture 12 Middle Byzantium and Vikings</vt:lpstr>
      <vt:lpstr>Introduction</vt:lpstr>
      <vt:lpstr>Overview of Byzantine History</vt:lpstr>
      <vt:lpstr>Seventh, Eighth, Ninth Century  Eastern Roman Empire</vt:lpstr>
      <vt:lpstr>Basil I (811-886)</vt:lpstr>
      <vt:lpstr>Key Accomplishments During Basil’s Reign</vt:lpstr>
      <vt:lpstr>‘The Great Schism’ (not to be confused with the Great Western Schism)</vt:lpstr>
      <vt:lpstr>Events of 1054</vt:lpstr>
      <vt:lpstr>After 1054</vt:lpstr>
      <vt:lpstr>The Seljuk Turks</vt:lpstr>
      <vt:lpstr>Ottoman Turks (c. 1225-1918)</vt:lpstr>
      <vt:lpstr>Middle Byzantine Advances</vt:lpstr>
      <vt:lpstr>Icons</vt:lpstr>
      <vt:lpstr>Mary in Iconography</vt:lpstr>
      <vt:lpstr>Important Symbolic Elements in the Hodegetria</vt:lpstr>
      <vt:lpstr>Early Medieval Nordic Peoples</vt:lpstr>
      <vt:lpstr>Viking Religion</vt:lpstr>
      <vt:lpstr>Viking Epics</vt:lpstr>
      <vt:lpstr>Viking Raiders</vt:lpstr>
      <vt:lpstr>Extent of Viking Conquests darkwing.uoregon.edu/%7Eatlas/europe/static/map16.html</vt:lpstr>
      <vt:lpstr>Viking Settlements </vt:lpstr>
      <vt:lpstr>Viking Conversion to Christianity</vt:lpstr>
      <vt:lpstr>Medieval Russian History</vt:lpstr>
      <vt:lpstr>13th C Threats to Russia: Sweden and Teutonic Knights</vt:lpstr>
      <vt:lpstr>Moscow becomes ‘Third Rome’</vt:lpstr>
      <vt:lpstr>Assignment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22 Byzantium</dc:title>
  <dc:creator>aorlando</dc:creator>
  <cp:lastModifiedBy>AOrlando</cp:lastModifiedBy>
  <cp:revision>70</cp:revision>
  <dcterms:created xsi:type="dcterms:W3CDTF">2010-08-19T11:23:49Z</dcterms:created>
  <dcterms:modified xsi:type="dcterms:W3CDTF">2018-10-11T12:35:14Z</dcterms:modified>
</cp:coreProperties>
</file>