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81" r:id="rId4"/>
    <p:sldId id="285" r:id="rId5"/>
    <p:sldId id="282" r:id="rId6"/>
    <p:sldId id="292" r:id="rId7"/>
    <p:sldId id="284" r:id="rId8"/>
    <p:sldId id="291" r:id="rId9"/>
    <p:sldId id="295" r:id="rId10"/>
    <p:sldId id="287" r:id="rId11"/>
    <p:sldId id="288" r:id="rId12"/>
    <p:sldId id="289" r:id="rId13"/>
    <p:sldId id="298" r:id="rId14"/>
    <p:sldId id="299" r:id="rId15"/>
    <p:sldId id="273" r:id="rId16"/>
    <p:sldId id="274" r:id="rId17"/>
    <p:sldId id="293" r:id="rId18"/>
    <p:sldId id="297" r:id="rId19"/>
    <p:sldId id="283" r:id="rId20"/>
    <p:sldId id="294" r:id="rId21"/>
    <p:sldId id="275" r:id="rId22"/>
    <p:sldId id="286" r:id="rId23"/>
    <p:sldId id="276" r:id="rId24"/>
    <p:sldId id="296" r:id="rId25"/>
    <p:sldId id="290" r:id="rId26"/>
    <p:sldId id="26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4A0559-7282-4F24-BD6E-7DE56C246042}" type="datetimeFigureOut">
              <a:rPr lang="en-US"/>
              <a:pPr>
                <a:defRPr/>
              </a:pPr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F0C06B-A02A-419D-840F-DBA37508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0C06B-A02A-419D-840F-DBA375084A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86C796E-86A6-4776-9886-3480A7947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C101-7EAC-4A9E-A384-F4E428D51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65894-4E38-4A3E-8FA7-C63603BD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390A1-68C2-4FCF-8AFC-07B09EB7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1C87-6A8F-49E7-B4D2-EE29D1FE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364B-C407-41D5-8D12-BBCC324D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2457-0890-4560-A593-A9BA691FA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62A5C-E00A-47FA-9D5C-0A5787670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9E01-D6DA-4F5A-8965-7645E9931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0EB5-A93F-43F2-A68E-2114C317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D2B6-7787-4442-A317-E94497FA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SJS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BFC28C-F53B-4AEA-AEBF-66B66F57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1/1f/Gengis_Khan_empire-en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dham.edu/halsall/source/urban2-fulch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15 Crusades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Dr. Ann T. Orlando</a:t>
            </a:r>
          </a:p>
          <a:p>
            <a:pPr eaLnBrk="1" hangingPunct="1"/>
            <a:r>
              <a:rPr lang="en-US" dirty="0" smtClean="0"/>
              <a:t>23 October 2018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6E802-CF7A-4513-BDEB-9DF380A5631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Mongol Empire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Mongols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‘Turkish’ nomadic peoples from northeastern Mongolia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United by common language, Mongolian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Buddhist (Dalai Lama is Mongolian for ‘All Encompassing’; was established by Mongols in 17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C)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Genghis Khan (1162-1227)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Forms Mongols into powerful political and military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Begins conquests of Asia into Europe (Russia, Hungary)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Successors put tremendous pressure on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Kiev is attacked and sacked 1240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Mongols establish ‘</a:t>
            </a:r>
            <a:r>
              <a:rPr lang="en-US" altLang="en-US" sz="2400" dirty="0" err="1" smtClean="0"/>
              <a:t>Pax</a:t>
            </a:r>
            <a:r>
              <a:rPr lang="en-US" altLang="en-US" sz="2400" dirty="0" smtClean="0"/>
              <a:t> Mongolia’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Extensive trade access across all of Asia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Marco Polo (1254-1324)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E45A94-DA2A-4130-B61B-0D9046DE4EB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5278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Mongol Expansion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5" descr="File:Gengis Khan empire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71628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44F03B-CACD-42DB-AD77-F5B399DDD2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69060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Seljuk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escape Mongol advances, move West into Persia in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</a:t>
            </a:r>
          </a:p>
          <a:p>
            <a:r>
              <a:rPr lang="en-US" sz="2800" dirty="0" smtClean="0"/>
              <a:t>Establish an imperial court in Esfahan </a:t>
            </a:r>
          </a:p>
          <a:p>
            <a:r>
              <a:rPr lang="en-US" sz="2800" dirty="0" smtClean="0"/>
              <a:t>Omar Khayyam (1048-1131)</a:t>
            </a:r>
          </a:p>
          <a:p>
            <a:pPr lvl="1"/>
            <a:r>
              <a:rPr lang="en-US" sz="2400" dirty="0" smtClean="0"/>
              <a:t>Brilliant mathematician and astronomer. </a:t>
            </a:r>
          </a:p>
          <a:p>
            <a:pPr lvl="1"/>
            <a:r>
              <a:rPr lang="en-US" sz="2400" dirty="0" smtClean="0"/>
              <a:t>Revised calendar, now basis of Islamic calendar </a:t>
            </a:r>
          </a:p>
          <a:p>
            <a:pPr lvl="1"/>
            <a:r>
              <a:rPr lang="en-US" sz="2400" dirty="0" smtClean="0"/>
              <a:t>Philosopher</a:t>
            </a:r>
          </a:p>
          <a:p>
            <a:pPr lvl="1"/>
            <a:r>
              <a:rPr lang="en-US" sz="2400" dirty="0" smtClean="0"/>
              <a:t>Poet: </a:t>
            </a:r>
            <a:r>
              <a:rPr lang="en-US" sz="2400" i="1" dirty="0" err="1" smtClean="0"/>
              <a:t>Rubaiyat</a:t>
            </a:r>
            <a:r>
              <a:rPr lang="en-US" sz="2400" i="1" dirty="0" smtClean="0"/>
              <a:t> of Omar Khayyam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Within Muslim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Seljuks</a:t>
            </a:r>
            <a:r>
              <a:rPr lang="en-US" sz="2000" dirty="0" smtClean="0"/>
              <a:t> (Sunni Muslims) push west, conquering Persia, Mesopotamia, into southern Asia Minor</a:t>
            </a:r>
          </a:p>
          <a:p>
            <a:r>
              <a:rPr lang="en-US" sz="2000" dirty="0" err="1" smtClean="0"/>
              <a:t>Fatimids</a:t>
            </a:r>
            <a:r>
              <a:rPr lang="en-US" sz="2000" dirty="0" smtClean="0"/>
              <a:t> rise to power in Egypt in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</a:t>
            </a:r>
          </a:p>
          <a:p>
            <a:pPr lvl="1"/>
            <a:r>
              <a:rPr lang="en-US" sz="1800" dirty="0" smtClean="0"/>
              <a:t>Ismaili Shia (dualists)</a:t>
            </a:r>
          </a:p>
          <a:p>
            <a:pPr lvl="1"/>
            <a:r>
              <a:rPr lang="en-US" sz="1800" dirty="0" smtClean="0"/>
              <a:t>Conquer much of Syria</a:t>
            </a:r>
          </a:p>
          <a:p>
            <a:pPr lvl="1"/>
            <a:r>
              <a:rPr lang="en-US" sz="1800" dirty="0" smtClean="0"/>
              <a:t>Destroy Church of Holy Sepulcher in 1009</a:t>
            </a:r>
          </a:p>
          <a:p>
            <a:pPr lvl="1"/>
            <a:r>
              <a:rPr lang="en-US" sz="1800" dirty="0" smtClean="0"/>
              <a:t>Very harsh treatment of Jews and Christians</a:t>
            </a:r>
          </a:p>
          <a:p>
            <a:r>
              <a:rPr lang="en-US" sz="2000" dirty="0" smtClean="0"/>
              <a:t>Arab kingdoms reeling from Seljuk and Fatimid conquests, except for descendants of </a:t>
            </a:r>
            <a:r>
              <a:rPr lang="en-US" sz="2000" dirty="0" err="1" smtClean="0"/>
              <a:t>Ummayads</a:t>
            </a:r>
            <a:r>
              <a:rPr lang="en-US" sz="2000" dirty="0" smtClean="0"/>
              <a:t> in Spain</a:t>
            </a:r>
          </a:p>
          <a:p>
            <a:r>
              <a:rPr lang="en-US" sz="2000" dirty="0" smtClean="0"/>
              <a:t>NB still more Christians that Muslims living in </a:t>
            </a:r>
            <a:r>
              <a:rPr lang="en-US" sz="2000" dirty="0" err="1" smtClean="0"/>
              <a:t>msot</a:t>
            </a:r>
            <a:r>
              <a:rPr lang="en-US" sz="2000" dirty="0" smtClean="0"/>
              <a:t> </a:t>
            </a:r>
            <a:r>
              <a:rPr lang="en-US" sz="2000" dirty="0" err="1" smtClean="0"/>
              <a:t>fo</a:t>
            </a:r>
            <a:r>
              <a:rPr lang="en-US" sz="2000" dirty="0" smtClean="0"/>
              <a:t> these lands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593174" cy="53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Byzantine Political </a:t>
            </a:r>
            <a:r>
              <a:rPr lang="en-US" sz="4000" dirty="0" smtClean="0"/>
              <a:t>and Military Stimulus to First Crusade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New invaders from East: Seljuk Turks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Replace Arabs as rulers of southeastern Mediterranean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Hostile to Christian pilgrims to Holy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Threaten Byzantine </a:t>
            </a:r>
            <a:r>
              <a:rPr lang="en-US" sz="1900" dirty="0" smtClean="0"/>
              <a:t>empire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Economic threat resulting from reduced Western pilgrimages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Battle </a:t>
            </a:r>
            <a:r>
              <a:rPr lang="en-US" sz="2100" dirty="0" smtClean="0"/>
              <a:t>of </a:t>
            </a:r>
            <a:r>
              <a:rPr lang="en-US" sz="2100" dirty="0" err="1" smtClean="0"/>
              <a:t>Manzikert</a:t>
            </a:r>
            <a:r>
              <a:rPr lang="en-US" sz="2100" dirty="0" smtClean="0"/>
              <a:t> (1071), </a:t>
            </a:r>
            <a:endParaRPr lang="en-US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Terrible defeat for Byzantine army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Eastern </a:t>
            </a:r>
            <a:r>
              <a:rPr lang="en-US" sz="1800" dirty="0" smtClean="0"/>
              <a:t>Emperor Alexius </a:t>
            </a:r>
            <a:r>
              <a:rPr lang="en-US" sz="1800" dirty="0" err="1" smtClean="0"/>
              <a:t>Comnenus</a:t>
            </a:r>
            <a:r>
              <a:rPr lang="en-US" sz="1800" dirty="0" smtClean="0"/>
              <a:t> appeals to Pope for military assistance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Pope Gregory VII plans military assistance (crusade), but cannot organize it because of investiture controversy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B04CE-3BB2-4677-BAB9-0311882CA79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Political/Military Power Map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selj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42925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3E10F-6F18-4646-AA5B-9381FDC1288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Urban II (r 1088-1099)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Urban (given name Oto) was born in France and was archdeacon in Rheims</a:t>
            </a:r>
            <a:endParaRPr lang="en-US" sz="2000" dirty="0" smtClean="0"/>
          </a:p>
          <a:p>
            <a:r>
              <a:rPr lang="en-US" sz="2400" dirty="0" smtClean="0"/>
              <a:t>Decided on a monastic vocation, entering Cluny and eventually became the abbot of Cluny </a:t>
            </a:r>
          </a:p>
          <a:p>
            <a:r>
              <a:rPr lang="en-US" sz="2400" dirty="0" smtClean="0"/>
              <a:t>Gregory VII named him cardinal-bishop of Ostia</a:t>
            </a:r>
          </a:p>
          <a:p>
            <a:r>
              <a:rPr lang="en-US" sz="2400" dirty="0" smtClean="0"/>
              <a:t>Despite interference from HRE Henry IV, Urban continued Gregory VII’s reforms</a:t>
            </a:r>
          </a:p>
          <a:p>
            <a:pPr lvl="1"/>
            <a:r>
              <a:rPr lang="en-US" sz="2000" dirty="0" smtClean="0"/>
              <a:t>Henry IV tries to establish a rival Pope to counter Urban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Calls First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Byzantine emperor, Alexius, </a:t>
            </a:r>
            <a:r>
              <a:rPr lang="en-US" sz="2400" dirty="0" smtClean="0"/>
              <a:t>asked </a:t>
            </a:r>
            <a:r>
              <a:rPr lang="en-US" sz="2400" dirty="0"/>
              <a:t>Urban for military </a:t>
            </a:r>
            <a:r>
              <a:rPr lang="en-US" sz="2400" dirty="0" smtClean="0"/>
              <a:t>help against the Seljuk Turks</a:t>
            </a:r>
          </a:p>
          <a:p>
            <a:r>
              <a:rPr lang="en-US" sz="2400" dirty="0" smtClean="0"/>
              <a:t>Concerned </a:t>
            </a:r>
            <a:r>
              <a:rPr lang="en-US" sz="2400" dirty="0"/>
              <a:t>about the stability of Constantinople and safety of pilgrims, Urban called for a military campaign to win the Holy Land from the Turks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First </a:t>
            </a:r>
            <a:r>
              <a:rPr lang="en-US" sz="2400" dirty="0"/>
              <a:t>Crusade called by Pope Urban II in 1095,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‘Battle’ cry of </a:t>
            </a:r>
            <a:r>
              <a:rPr lang="en-US" sz="2000" i="1" dirty="0"/>
              <a:t>Deus </a:t>
            </a:r>
            <a:r>
              <a:rPr lang="en-US" sz="2000" i="1" dirty="0" err="1"/>
              <a:t>Vult</a:t>
            </a:r>
            <a:r>
              <a:rPr lang="en-US" sz="2000" dirty="0"/>
              <a:t>, </a:t>
            </a:r>
            <a:r>
              <a:rPr lang="en-US" sz="2000" dirty="0" smtClean="0"/>
              <a:t>“God </a:t>
            </a:r>
            <a:r>
              <a:rPr lang="en-US" sz="2000" dirty="0"/>
              <a:t>Wills </a:t>
            </a:r>
            <a:r>
              <a:rPr lang="en-US" sz="2000" dirty="0" smtClean="0"/>
              <a:t>It”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Soldiers  ‘take the cross’ as </a:t>
            </a:r>
            <a:r>
              <a:rPr lang="en-US" sz="2000" dirty="0" smtClean="0"/>
              <a:t>emblem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Urban’s success in calling First Crusade </a:t>
            </a:r>
            <a:r>
              <a:rPr lang="en-US" sz="2400" dirty="0" smtClean="0"/>
              <a:t>significantly </a:t>
            </a:r>
            <a:r>
              <a:rPr lang="en-US" sz="2400" dirty="0" smtClean="0"/>
              <a:t>strengthens papacy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 Crusades: A Military Pilgrimage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Needed because the Seljuk Turks captured much of Holy Land </a:t>
            </a:r>
            <a:r>
              <a:rPr lang="en-US" sz="2400" dirty="0" smtClean="0"/>
              <a:t>from </a:t>
            </a:r>
            <a:r>
              <a:rPr lang="en-US" sz="2400" dirty="0" err="1" smtClean="0"/>
              <a:t>Fatimids</a:t>
            </a:r>
            <a:r>
              <a:rPr lang="en-US" sz="2400" dirty="0" smtClean="0"/>
              <a:t> and </a:t>
            </a:r>
            <a:r>
              <a:rPr lang="en-US" sz="2400" dirty="0" smtClean="0"/>
              <a:t>route to Holy Land in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Initially driven by desire to secure places of pilgrimage in Holy 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Crusades preached and followed as a type of pilgrimage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Not called crusades at the time, but the taking of the cross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Byzantine Empire, because it had asked for military assistance </a:t>
            </a:r>
            <a:r>
              <a:rPr lang="en-US" sz="2400" dirty="0" smtClean="0"/>
              <a:t>from </a:t>
            </a:r>
            <a:r>
              <a:rPr lang="en-US" sz="2400" dirty="0" smtClean="0"/>
              <a:t>papacy, assumed that the crusaders would return eastern lands to Byzantine control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BFD271-5EB8-4B01-80BA-0402492AAEC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Pilgrimages</a:t>
            </a:r>
          </a:p>
          <a:p>
            <a:pPr eaLnBrk="1" hangingPunct="1"/>
            <a:r>
              <a:rPr lang="en-US" sz="2800" dirty="0" smtClean="0"/>
              <a:t>Seljuk Turks</a:t>
            </a:r>
          </a:p>
          <a:p>
            <a:pPr eaLnBrk="1" hangingPunct="1"/>
            <a:r>
              <a:rPr lang="en-US" sz="2800" dirty="0" smtClean="0"/>
              <a:t>Military and political stimulus for Crusades</a:t>
            </a:r>
          </a:p>
          <a:p>
            <a:pPr eaLnBrk="1" hangingPunct="1"/>
            <a:r>
              <a:rPr lang="en-US" sz="2800" dirty="0" smtClean="0"/>
              <a:t>‘Success’ of First Crusade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E979E7-3F67-4F74-AE29-33AD58236B3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Crusade Before the First Crusade: People’s or Pauper’s Crusade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Motivated by Urban’s call for a campaign, a German monk, Peter the hermit, organized a pilgrim-crusade in 1096</a:t>
            </a:r>
          </a:p>
          <a:p>
            <a:r>
              <a:rPr lang="en-US" sz="2400" dirty="0" smtClean="0"/>
              <a:t>Mostly composed of paupers, poor knights, beggars; an army/mob of about 40,000</a:t>
            </a:r>
          </a:p>
          <a:p>
            <a:r>
              <a:rPr lang="en-US" sz="2400" dirty="0" smtClean="0"/>
              <a:t>Financed by robbery, especially from Jews who were often murdered</a:t>
            </a:r>
          </a:p>
          <a:p>
            <a:r>
              <a:rPr lang="en-US" sz="2400" dirty="0" smtClean="0"/>
              <a:t>Reached Constantinople, then Asia Minor.  </a:t>
            </a:r>
          </a:p>
          <a:p>
            <a:r>
              <a:rPr lang="en-US" sz="2400" dirty="0" smtClean="0"/>
              <a:t>Destroyed by Turks, either killed or taken as slaves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(Prince’s) Crusade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Organized and led by well-trained German and French knights and princes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But no one person in charge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Armies met in Constantinople in 1098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Byzantines eager to move Westerns 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Byzantine scouts led Crusaders into Asia Minor, and then abandoned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Crusader army spent nearly a year fighting its way to Jerusalem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Assisted by the fact that the Turks were also opposed by other Arab peoples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Jerusalem captured in 1099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18FDE-52F0-4975-AA42-AE3DE2725E1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European Route and Conquests During First Crusade</a:t>
            </a:r>
            <a:br>
              <a:rPr lang="en-US" sz="2800" b="1" smtClean="0"/>
            </a:br>
            <a:r>
              <a:rPr lang="en-US" sz="1300" b="1" smtClean="0"/>
              <a:t>http://www2.div.ed.ac.uk/courses/Animated_Maps/Divinity2/images/C1still.gif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530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Map showing the main routes followed by the first crus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7620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FE2F6-BB5B-42AB-A539-6F0C1CE9FD1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Land Captured by First Crusade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crusad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22475"/>
            <a:ext cx="41910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38EBA5-3F11-4E9D-8D38-C6DC6952F65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 Captures Jerusalem 1099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Crusader army, disorganize and divided by factions, none-the-less managed to capture Jerusalem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Blood </a:t>
            </a:r>
            <a:r>
              <a:rPr lang="en-US" sz="2000" dirty="0"/>
              <a:t>bath by </a:t>
            </a:r>
            <a:r>
              <a:rPr lang="en-US" sz="2000" dirty="0" smtClean="0"/>
              <a:t>some victorious </a:t>
            </a:r>
            <a:r>
              <a:rPr lang="en-US" sz="2000" dirty="0"/>
              <a:t>crusaders, murder of nearly every man, woman, child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Arabs, rightly, deeply angered, pointing out that Arab armies had not committed such atrocities against Christians in 7</a:t>
            </a:r>
            <a:r>
              <a:rPr lang="en-US" sz="2400" baseline="30000" dirty="0"/>
              <a:t>th</a:t>
            </a:r>
            <a:r>
              <a:rPr lang="en-US" sz="2400" dirty="0"/>
              <a:t> C capture of Jerusalem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Established maximum extent of Christian rule, Outremer (Overseas)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Saladin recaptures Jerusalem 1187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of First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Distrust and antagonism between Western Crusaders and Byzantines</a:t>
            </a:r>
          </a:p>
          <a:p>
            <a:r>
              <a:rPr lang="en-US" sz="2800" dirty="0" smtClean="0"/>
              <a:t>‘Kingdom of Jerusalem’ an occupier force</a:t>
            </a:r>
          </a:p>
          <a:p>
            <a:pPr lvl="1"/>
            <a:r>
              <a:rPr lang="en-US" sz="2400" dirty="0" smtClean="0"/>
              <a:t>Bitter resentment by both Islamic and Christian natives </a:t>
            </a:r>
          </a:p>
          <a:p>
            <a:pPr lvl="1"/>
            <a:r>
              <a:rPr lang="en-US" sz="2400" dirty="0" smtClean="0"/>
              <a:t>Long, uncertain supply lines to Western Europe</a:t>
            </a:r>
          </a:p>
          <a:p>
            <a:r>
              <a:rPr lang="en-US" sz="2800" dirty="0" smtClean="0"/>
              <a:t>Most crusading soldiers expect to return home, not colonize Holy Land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390A1-68C2-4FCF-8AFC-07B09EB7B0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Pope Urban II,  </a:t>
            </a:r>
            <a:r>
              <a:rPr lang="en-US" sz="2800" i="1" dirty="0" smtClean="0"/>
              <a:t>Speech on First Crusade</a:t>
            </a:r>
            <a:r>
              <a:rPr lang="en-US" sz="2800" dirty="0" smtClean="0"/>
              <a:t>, available at </a:t>
            </a:r>
            <a:r>
              <a:rPr lang="en-US" sz="2800" dirty="0" smtClean="0">
                <a:hlinkClick r:id="rId2"/>
              </a:rPr>
              <a:t>http://www.fordham.edu/halsall/source/urban2-fulcher.html</a:t>
            </a:r>
            <a:r>
              <a:rPr lang="en-US" sz="2800" dirty="0" smtClean="0"/>
              <a:t> </a:t>
            </a:r>
            <a:endParaRPr lang="en-US" sz="2800" i="1" dirty="0" smtClean="0"/>
          </a:p>
          <a:p>
            <a:pPr eaLnBrk="1" hangingPunct="1"/>
            <a:r>
              <a:rPr lang="en-US" sz="2800" smtClean="0"/>
              <a:t>Hitchcock</a:t>
            </a:r>
            <a:r>
              <a:rPr lang="en-US" sz="2800" dirty="0" smtClean="0"/>
              <a:t>, Ch. 6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8DB6B-73E4-483C-9AF0-8587B634CB7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Christian Pilgrimages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During time of martyrdom, clandestine meetings at tombs of martyrs and apostles</a:t>
            </a:r>
          </a:p>
          <a:p>
            <a:r>
              <a:rPr lang="en-US" sz="2400" smtClean="0"/>
              <a:t>St. Helena pilgrimage to Jerusalem c. 327</a:t>
            </a:r>
          </a:p>
          <a:p>
            <a:pPr lvl="1"/>
            <a:r>
              <a:rPr lang="en-US" sz="2000" smtClean="0"/>
              <a:t>Egeria 4</a:t>
            </a:r>
            <a:r>
              <a:rPr lang="en-US" sz="2000" baseline="30000" smtClean="0"/>
              <a:t>th</a:t>
            </a:r>
            <a:r>
              <a:rPr lang="en-US" sz="2000" smtClean="0"/>
              <a:t> C</a:t>
            </a:r>
          </a:p>
          <a:p>
            <a:pPr lvl="1"/>
            <a:r>
              <a:rPr lang="en-US" sz="2000" smtClean="0"/>
              <a:t>Jerome and Paulina established a ‘Latin’ colony in Jerusalem to assist pilgrims early 4</a:t>
            </a:r>
            <a:r>
              <a:rPr lang="en-US" sz="2000" baseline="30000" smtClean="0"/>
              <a:t>th</a:t>
            </a:r>
            <a:r>
              <a:rPr lang="en-US" sz="2000" smtClean="0"/>
              <a:t> C</a:t>
            </a:r>
          </a:p>
          <a:p>
            <a:r>
              <a:rPr lang="en-US" sz="2400" smtClean="0"/>
              <a:t>By end of 4</a:t>
            </a:r>
            <a:r>
              <a:rPr lang="en-US" sz="2400" baseline="30000" smtClean="0"/>
              <a:t>th</a:t>
            </a:r>
            <a:r>
              <a:rPr lang="en-US" sz="2400" smtClean="0"/>
              <a:t> C </a:t>
            </a:r>
          </a:p>
          <a:p>
            <a:pPr lvl="1"/>
            <a:r>
              <a:rPr lang="en-US" sz="2000" smtClean="0"/>
              <a:t>Well defined ‘itineraries’ for pilgrim routes to Rome and Holy Land in organized groups, including clerics and troops for protection</a:t>
            </a:r>
          </a:p>
          <a:p>
            <a:pPr lvl="1"/>
            <a:r>
              <a:rPr lang="en-US" sz="2000" smtClean="0"/>
              <a:t>Houses, hospitals, run by monks and nuns to along the way to assist pilgrims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E311F-AE06-494B-974F-8CC7C328818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Medieval Pilgrimage </a:t>
            </a:r>
          </a:p>
        </p:txBody>
      </p:sp>
      <p:sp>
        <p:nvSpPr>
          <p:cNvPr id="614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Penitential</a:t>
            </a:r>
          </a:p>
          <a:p>
            <a:pPr lvl="1"/>
            <a:r>
              <a:rPr lang="en-US" sz="2000" smtClean="0"/>
              <a:t>Sanctioned by priest at beginning and end of pilgrimage</a:t>
            </a:r>
          </a:p>
          <a:p>
            <a:pPr lvl="1"/>
            <a:r>
              <a:rPr lang="en-US" sz="2000" smtClean="0"/>
              <a:t>But so popular rules made that priests could only go on one overseas pilgrimage in his lifetime</a:t>
            </a:r>
          </a:p>
          <a:p>
            <a:r>
              <a:rPr lang="en-US" sz="2400" smtClean="0"/>
              <a:t>Economic</a:t>
            </a:r>
          </a:p>
          <a:p>
            <a:pPr lvl="1"/>
            <a:r>
              <a:rPr lang="en-US" sz="2000" smtClean="0"/>
              <a:t>Trade between large areas</a:t>
            </a:r>
          </a:p>
          <a:p>
            <a:pPr lvl="1"/>
            <a:r>
              <a:rPr lang="en-US" sz="2000" smtClean="0"/>
              <a:t>‘Tourist’ money for destinations</a:t>
            </a:r>
          </a:p>
          <a:p>
            <a:r>
              <a:rPr lang="en-US" sz="2400" smtClean="0"/>
              <a:t>Adventure (tourism)</a:t>
            </a:r>
          </a:p>
          <a:p>
            <a:pPr lvl="1"/>
            <a:r>
              <a:rPr lang="en-US" sz="2000" smtClean="0"/>
              <a:t>Pilgrimage was one of the few reasons someone was allowed to travel from home district</a:t>
            </a:r>
          </a:p>
          <a:p>
            <a:pPr lvl="1"/>
            <a:endParaRPr lang="en-US" sz="2000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2FF05-A75B-4D6C-9B46-6CC061E3958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Medieval Western Pilgrimages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10</a:t>
            </a:r>
            <a:r>
              <a:rPr lang="en-US" sz="1800" baseline="30000" smtClean="0"/>
              <a:t>th</a:t>
            </a:r>
            <a:r>
              <a:rPr lang="en-US" sz="1800" smtClean="0"/>
              <a:t> C saw significant increase in pilgrimages from West to Holy Land</a:t>
            </a:r>
          </a:p>
          <a:p>
            <a:pPr lvl="1"/>
            <a:r>
              <a:rPr lang="en-US" sz="1400" smtClean="0"/>
              <a:t>Example: Great German Pilgrimage of 1064 included about 10,000 people</a:t>
            </a:r>
          </a:p>
          <a:p>
            <a:r>
              <a:rPr lang="en-US" sz="1800" smtClean="0"/>
              <a:t>Political/military environment</a:t>
            </a:r>
          </a:p>
          <a:p>
            <a:pPr lvl="1"/>
            <a:r>
              <a:rPr lang="en-US" sz="1600" smtClean="0"/>
              <a:t>‘Taming’ of Vikings</a:t>
            </a:r>
          </a:p>
          <a:p>
            <a:pPr lvl="1"/>
            <a:r>
              <a:rPr lang="en-US" sz="1600" smtClean="0"/>
              <a:t>Recognition by Byzantium and Fatamid Egypt that Western pilgrims were good for economy</a:t>
            </a:r>
          </a:p>
          <a:p>
            <a:pPr lvl="1"/>
            <a:r>
              <a:rPr lang="en-US" sz="1600" smtClean="0"/>
              <a:t>Peaceful coexistence between Byzantines and Arabs</a:t>
            </a:r>
          </a:p>
          <a:p>
            <a:r>
              <a:rPr lang="en-US" sz="1800" smtClean="0"/>
              <a:t>Pilgrimage and Cluny</a:t>
            </a:r>
          </a:p>
          <a:p>
            <a:pPr lvl="1"/>
            <a:r>
              <a:rPr lang="en-US" sz="1600" smtClean="0"/>
              <a:t>Monks of Cluny greatly encouraged pilgrimages among monks, clerics and lay people</a:t>
            </a:r>
          </a:p>
          <a:p>
            <a:pPr lvl="1"/>
            <a:r>
              <a:rPr lang="en-US" sz="1600" smtClean="0"/>
              <a:t>Established Cluniac houses of hospitality along pilgrim routes</a:t>
            </a:r>
          </a:p>
          <a:p>
            <a:pPr lvl="1"/>
            <a:r>
              <a:rPr lang="en-US" sz="1600" smtClean="0"/>
              <a:t>Cluniac monks organized many pilgrim groups each year of more than 1,000 from many stations in life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D95BE-88FF-4651-8CAB-4AFDE16AF88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Pilgrimages to Canterbury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Site of murder and burial of St. Thomas Becket in 1170 on orders (probably) of English King Henry II</a:t>
            </a:r>
          </a:p>
          <a:p>
            <a:r>
              <a:rPr lang="en-US" sz="1800" dirty="0"/>
              <a:t>Pilgrims (especially Normans) from all over Europe journeyed to Canterbury</a:t>
            </a:r>
          </a:p>
          <a:p>
            <a:r>
              <a:rPr lang="en-US" sz="1800" dirty="0"/>
              <a:t>Insignia: </a:t>
            </a:r>
            <a:r>
              <a:rPr lang="en-US" sz="1800" dirty="0" err="1"/>
              <a:t>ampullae</a:t>
            </a:r>
            <a:r>
              <a:rPr lang="en-US" sz="1800" dirty="0"/>
              <a:t> (containing water and blood) </a:t>
            </a:r>
          </a:p>
          <a:p>
            <a:r>
              <a:rPr lang="en-US" sz="1800" dirty="0"/>
              <a:t>Chaucer, </a:t>
            </a:r>
            <a:r>
              <a:rPr lang="en-US" sz="1800" i="1" dirty="0"/>
              <a:t>Canterbury Tales </a:t>
            </a:r>
          </a:p>
          <a:p>
            <a:r>
              <a:rPr lang="en-US" sz="1800" dirty="0"/>
              <a:t>St. Thomas Becket’s relics destroyed on orders of King Henry VIII in 1538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364B-C407-41D5-8D12-BBCC324D06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Santiago de </a:t>
            </a:r>
            <a:r>
              <a:rPr lang="en-US" sz="3600" dirty="0" err="1" smtClean="0"/>
              <a:t>Compostela</a:t>
            </a:r>
            <a:r>
              <a:rPr lang="en-US" sz="3600" dirty="0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4989512" cy="4114800"/>
          </a:xfrm>
        </p:spPr>
        <p:txBody>
          <a:bodyPr/>
          <a:lstStyle/>
          <a:p>
            <a:r>
              <a:rPr lang="en-US" sz="1800" dirty="0" smtClean="0"/>
              <a:t>Pilgrimages since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C, Believed to be burial site of St. James </a:t>
            </a:r>
            <a:r>
              <a:rPr lang="en-US" sz="1800" dirty="0" smtClean="0"/>
              <a:t>Major</a:t>
            </a:r>
          </a:p>
          <a:p>
            <a:r>
              <a:rPr lang="en-US" sz="1800" dirty="0" smtClean="0"/>
              <a:t>By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 500,000 pilgrims travelled there per year</a:t>
            </a:r>
          </a:p>
          <a:p>
            <a:r>
              <a:rPr lang="en-US" sz="1800" dirty="0" smtClean="0"/>
              <a:t>In 1122 Pope </a:t>
            </a:r>
            <a:r>
              <a:rPr lang="en-US" sz="1800" dirty="0" err="1" smtClean="0"/>
              <a:t>Calixstus</a:t>
            </a:r>
            <a:r>
              <a:rPr lang="en-US" sz="1800" dirty="0" smtClean="0"/>
              <a:t> II offers a special indulgence for pilgrims to </a:t>
            </a:r>
            <a:r>
              <a:rPr lang="en-US" sz="1800" dirty="0" err="1" smtClean="0"/>
              <a:t>Compostela</a:t>
            </a:r>
            <a:endParaRPr lang="en-US" sz="1800" dirty="0" smtClean="0"/>
          </a:p>
          <a:p>
            <a:r>
              <a:rPr lang="en-US" sz="1800" dirty="0" err="1" smtClean="0"/>
              <a:t>Cluniacs</a:t>
            </a:r>
            <a:r>
              <a:rPr lang="en-US" sz="1800" dirty="0" smtClean="0"/>
              <a:t> built hostels all along the Way of St. James from France</a:t>
            </a:r>
          </a:p>
          <a:p>
            <a:r>
              <a:rPr lang="en-US" sz="1800" dirty="0" smtClean="0"/>
              <a:t>Insignia: scallop shells</a:t>
            </a:r>
          </a:p>
          <a:p>
            <a:r>
              <a:rPr lang="en-US" sz="1800" dirty="0" smtClean="0"/>
              <a:t>Pope Leo XIII accepted authenticity of remains of St. James in </a:t>
            </a:r>
            <a:r>
              <a:rPr lang="en-US" sz="1800" dirty="0" err="1" smtClean="0"/>
              <a:t>Compostela</a:t>
            </a:r>
            <a:r>
              <a:rPr lang="en-US" sz="1800" dirty="0" smtClean="0"/>
              <a:t> in 1884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42C34-AF38-4C79-8476-13634AAE2E50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81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362200"/>
            <a:ext cx="1876425" cy="2438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to Santiago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364B-C407-41D5-8D12-BBCC324D06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77000" cy="45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Pilgrimage Site: Holy Land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‘peaceful’ relations with Byzantine Empire and Arab caliphs</a:t>
            </a:r>
          </a:p>
          <a:p>
            <a:r>
              <a:rPr lang="en-US" dirty="0" smtClean="0"/>
              <a:t>Western pilgrims mostly peaceful, bring significant economic benefit</a:t>
            </a:r>
          </a:p>
          <a:p>
            <a:pPr lvl="1"/>
            <a:r>
              <a:rPr lang="en-US" dirty="0" smtClean="0"/>
              <a:t>Trade between eastern Mediterranean, and silk route to China</a:t>
            </a:r>
          </a:p>
          <a:p>
            <a:pPr lvl="1"/>
            <a:r>
              <a:rPr lang="en-US" dirty="0" smtClean="0"/>
              <a:t>Pilgrims spend money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364B-C407-41D5-8D12-BBCC324D06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230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4237</TotalTime>
  <Words>1317</Words>
  <Application>Microsoft Office PowerPoint</Application>
  <PresentationFormat>On-screen Show (4:3)</PresentationFormat>
  <Paragraphs>176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Blends</vt:lpstr>
      <vt:lpstr>Lecture 15 Crusades I</vt:lpstr>
      <vt:lpstr>Introduction</vt:lpstr>
      <vt:lpstr>Early Christian Pilgrimages</vt:lpstr>
      <vt:lpstr>Importance of Medieval Pilgrimage </vt:lpstr>
      <vt:lpstr>Medieval Western Pilgrimages</vt:lpstr>
      <vt:lpstr>Pilgrimages to Canterbury </vt:lpstr>
      <vt:lpstr>Santiago de Compostela </vt:lpstr>
      <vt:lpstr>Route to Santiago</vt:lpstr>
      <vt:lpstr>Most Important Pilgrimage Site: Holy Land</vt:lpstr>
      <vt:lpstr>Mongol Empire</vt:lpstr>
      <vt:lpstr>Mongol Expansion</vt:lpstr>
      <vt:lpstr>Seljuk Turks</vt:lpstr>
      <vt:lpstr>Disorder Within Muslim Lands</vt:lpstr>
      <vt:lpstr>PowerPoint Presentation</vt:lpstr>
      <vt:lpstr>Byzantine Political and Military Stimulus to First Crusade</vt:lpstr>
      <vt:lpstr>Political/Military Power Map</vt:lpstr>
      <vt:lpstr>Pope Urban II (r 1088-1099)</vt:lpstr>
      <vt:lpstr>Urban Calls First Crusade</vt:lpstr>
      <vt:lpstr>The Crusades: A Military Pilgrimage</vt:lpstr>
      <vt:lpstr>The Crusade Before the First Crusade: People’s or Pauper’s Crusade</vt:lpstr>
      <vt:lpstr>First (Prince’s) Crusade</vt:lpstr>
      <vt:lpstr>European Route and Conquests During First Crusade http://www2.div.ed.ac.uk/courses/Animated_Maps/Divinity2/images/C1still.gif</vt:lpstr>
      <vt:lpstr>Land Captured by First Crusade</vt:lpstr>
      <vt:lpstr>First Crusade Captures Jerusalem 1099</vt:lpstr>
      <vt:lpstr>Aftermath of First Crusade</vt:lpstr>
      <vt:lpstr>Assignments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 Crusades</dc:title>
  <dc:creator>aorlando</dc:creator>
  <cp:lastModifiedBy>AOrlando</cp:lastModifiedBy>
  <cp:revision>84</cp:revision>
  <dcterms:created xsi:type="dcterms:W3CDTF">2010-08-25T13:34:37Z</dcterms:created>
  <dcterms:modified xsi:type="dcterms:W3CDTF">2018-10-21T13:48:55Z</dcterms:modified>
</cp:coreProperties>
</file>