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92" r:id="rId4"/>
    <p:sldId id="293" r:id="rId5"/>
    <p:sldId id="294" r:id="rId6"/>
    <p:sldId id="295" r:id="rId7"/>
    <p:sldId id="296" r:id="rId8"/>
    <p:sldId id="302" r:id="rId9"/>
    <p:sldId id="297" r:id="rId10"/>
    <p:sldId id="299" r:id="rId11"/>
    <p:sldId id="280" r:id="rId12"/>
    <p:sldId id="300" r:id="rId13"/>
    <p:sldId id="301" r:id="rId14"/>
    <p:sldId id="286" r:id="rId15"/>
    <p:sldId id="281" r:id="rId16"/>
    <p:sldId id="287" r:id="rId17"/>
    <p:sldId id="289" r:id="rId18"/>
    <p:sldId id="288" r:id="rId19"/>
    <p:sldId id="290" r:id="rId20"/>
    <p:sldId id="282" r:id="rId21"/>
    <p:sldId id="283" r:id="rId22"/>
    <p:sldId id="284" r:id="rId23"/>
    <p:sldId id="270" r:id="rId24"/>
    <p:sldId id="271" r:id="rId25"/>
    <p:sldId id="261" r:id="rId26"/>
    <p:sldId id="262" r:id="rId27"/>
    <p:sldId id="291" r:id="rId28"/>
    <p:sldId id="266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696BE1-736E-49B2-B3AE-16192C054D3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767A201-F2D2-47BD-AC1A-2722AA0875A9}">
      <dgm:prSet/>
      <dgm:spPr/>
      <dgm:t>
        <a:bodyPr/>
        <a:lstStyle/>
        <a:p>
          <a:pPr rtl="0"/>
          <a:r>
            <a:rPr lang="en-US" smtClean="0"/>
            <a:t>5</a:t>
          </a:r>
          <a:endParaRPr lang="en-US"/>
        </a:p>
      </dgm:t>
    </dgm:pt>
    <dgm:pt modelId="{A8DC8E5E-83C2-4A08-A6C3-9D20FA6E45A8}" type="parTrans" cxnId="{5FE65897-C4CA-4427-8760-281A2C3DC798}">
      <dgm:prSet/>
      <dgm:spPr/>
      <dgm:t>
        <a:bodyPr/>
        <a:lstStyle/>
        <a:p>
          <a:endParaRPr lang="en-US"/>
        </a:p>
      </dgm:t>
    </dgm:pt>
    <dgm:pt modelId="{820F495A-2886-4E34-AB91-BB350AA97684}" type="sibTrans" cxnId="{5FE65897-C4CA-4427-8760-281A2C3DC798}">
      <dgm:prSet/>
      <dgm:spPr/>
      <dgm:t>
        <a:bodyPr/>
        <a:lstStyle/>
        <a:p>
          <a:endParaRPr lang="en-US"/>
        </a:p>
      </dgm:t>
    </dgm:pt>
    <dgm:pt modelId="{6BEAABFA-21FD-4021-AE23-E868689B3A27}" type="pres">
      <dgm:prSet presAssocID="{F1696BE1-736E-49B2-B3AE-16192C054D34}" presName="linearFlow" presStyleCnt="0">
        <dgm:presLayoutVars>
          <dgm:dir/>
          <dgm:animLvl val="lvl"/>
          <dgm:resizeHandles val="exact"/>
        </dgm:presLayoutVars>
      </dgm:prSet>
      <dgm:spPr/>
    </dgm:pt>
    <dgm:pt modelId="{D771F715-3CEF-49EB-B95F-C051DBBA2CE3}" type="pres">
      <dgm:prSet presAssocID="{B767A201-F2D2-47BD-AC1A-2722AA0875A9}" presName="composite" presStyleCnt="0"/>
      <dgm:spPr/>
    </dgm:pt>
    <dgm:pt modelId="{2B1DFCBF-D95D-44A6-AAFA-50581E4CFAFC}" type="pres">
      <dgm:prSet presAssocID="{B767A201-F2D2-47BD-AC1A-2722AA0875A9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76A5A2C3-C41D-4C08-A724-1EDC885B2350}" type="pres">
      <dgm:prSet presAssocID="{B767A201-F2D2-47BD-AC1A-2722AA0875A9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5FE65897-C4CA-4427-8760-281A2C3DC798}" srcId="{F1696BE1-736E-49B2-B3AE-16192C054D34}" destId="{B767A201-F2D2-47BD-AC1A-2722AA0875A9}" srcOrd="0" destOrd="0" parTransId="{A8DC8E5E-83C2-4A08-A6C3-9D20FA6E45A8}" sibTransId="{820F495A-2886-4E34-AB91-BB350AA97684}"/>
    <dgm:cxn modelId="{ACD425D2-DE6A-4E63-8823-ADCA30E60057}" type="presOf" srcId="{B767A201-F2D2-47BD-AC1A-2722AA0875A9}" destId="{2B1DFCBF-D95D-44A6-AAFA-50581E4CFAFC}" srcOrd="0" destOrd="0" presId="urn:microsoft.com/office/officeart/2005/8/layout/chevron2"/>
    <dgm:cxn modelId="{F0EE4140-03DD-447D-A303-EC54AA0EA57E}" type="presOf" srcId="{F1696BE1-736E-49B2-B3AE-16192C054D34}" destId="{6BEAABFA-21FD-4021-AE23-E868689B3A27}" srcOrd="0" destOrd="0" presId="urn:microsoft.com/office/officeart/2005/8/layout/chevron2"/>
    <dgm:cxn modelId="{4905BFC8-8E47-4FC7-90B7-10F42A2EFEC1}" type="presParOf" srcId="{6BEAABFA-21FD-4021-AE23-E868689B3A27}" destId="{D771F715-3CEF-49EB-B95F-C051DBBA2CE3}" srcOrd="0" destOrd="0" presId="urn:microsoft.com/office/officeart/2005/8/layout/chevron2"/>
    <dgm:cxn modelId="{DBFE088F-C0A4-4DD9-8353-2E4769200F0B}" type="presParOf" srcId="{D771F715-3CEF-49EB-B95F-C051DBBA2CE3}" destId="{2B1DFCBF-D95D-44A6-AAFA-50581E4CFAFC}" srcOrd="0" destOrd="0" presId="urn:microsoft.com/office/officeart/2005/8/layout/chevron2"/>
    <dgm:cxn modelId="{8AE15671-16A4-4880-9FB4-DF70A6042EC7}" type="presParOf" srcId="{D771F715-3CEF-49EB-B95F-C051DBBA2CE3}" destId="{76A5A2C3-C41D-4C08-A724-1EDC885B235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1DFCBF-D95D-44A6-AAFA-50581E4CFAFC}">
      <dsp:nvSpPr>
        <dsp:cNvPr id="0" name=""/>
        <dsp:cNvSpPr/>
      </dsp:nvSpPr>
      <dsp:spPr>
        <a:xfrm rot="5400000">
          <a:off x="-18234" y="26575"/>
          <a:ext cx="54755" cy="182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smtClean="0"/>
            <a:t>5</a:t>
          </a:r>
          <a:endParaRPr lang="en-US" sz="500" kern="1200"/>
        </a:p>
      </dsp:txBody>
      <dsp:txXfrm rot="-5400000">
        <a:off x="-1" y="17486"/>
        <a:ext cx="18287" cy="36468"/>
      </dsp:txXfrm>
    </dsp:sp>
    <dsp:sp modelId="{76A5A2C3-C41D-4C08-A724-1EDC885B2350}">
      <dsp:nvSpPr>
        <dsp:cNvPr id="0" name=""/>
        <dsp:cNvSpPr/>
      </dsp:nvSpPr>
      <dsp:spPr>
        <a:xfrm rot="5400000">
          <a:off x="9192" y="17435"/>
          <a:ext cx="45620" cy="27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DF2D2-C63F-4FDC-8789-AD4F8BC2B7C3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9E1DA-2237-4D4D-AF07-AEE63539B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13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62D1C3-33B5-4A36-80A0-785806925C2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1E643-F3D3-4155-8355-C25ABCAB84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12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6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9B705A8-677D-49B6-B842-AE0C4DEF31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A23D3-11FB-42F2-B587-FFE49A970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7E70-401B-4D6D-A489-8FE920EF8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14A41-3E09-46F7-B140-4A192E697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81651-ECC4-4AE1-A97E-2C44FF078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952A2-E32F-4C90-8F29-C91850485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8C0FF-8933-4627-AC0D-1451DA66F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6E130-CF56-417C-B9DC-E0C3F1F15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3BD7A-4F99-4499-8504-1BBE26A58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C6696-0EA4-4B95-9AB1-997F24891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83885-97DF-4AF8-8E30-15C32831DD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AF8E02C-75B5-470E-B622-CA694BC6F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sourcebooks.fordham.edu/source/bernard1.asp" TargetMode="External"/><Relationship Id="rId2" Type="http://schemas.openxmlformats.org/officeDocument/2006/relationships/hyperlink" Target="https://history.hanover.edu/courses/excerpts/344bern2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rdham.edu/halsall/source/choniates1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Lecture 16 Crusades II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Dr. Ann T. Orlando</a:t>
            </a:r>
          </a:p>
          <a:p>
            <a:pPr eaLnBrk="1" hangingPunct="1"/>
            <a:r>
              <a:rPr lang="en-US" smtClean="0"/>
              <a:t>25 October 2018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705A8-677D-49B6-B842-AE0C4DEF318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Knights Templar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Founded after capture of Jerusalem by First Crusade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c 1119 to protect pilgrims from bands of Muslim robbers in Holy Land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Called </a:t>
            </a:r>
            <a:r>
              <a:rPr lang="en-US" sz="1800" dirty="0"/>
              <a:t>‘Templars’ because they lived on Temple Mount in Jerusalem</a:t>
            </a:r>
          </a:p>
          <a:p>
            <a:pPr marL="342900" lvl="1" indent="-342900" eaLnBrk="1" hangingPunct="1">
              <a:lnSpc>
                <a:spcPct val="80000"/>
              </a:lnSpc>
              <a:buClr>
                <a:schemeClr val="folHlink"/>
              </a:buClr>
              <a:buSzPct val="60000"/>
            </a:pPr>
            <a:r>
              <a:rPr lang="en-US" sz="1800" dirty="0"/>
              <a:t>Rule of life written by Bernard of </a:t>
            </a:r>
            <a:r>
              <a:rPr lang="en-US" sz="1800" dirty="0" err="1"/>
              <a:t>Clairvaux</a:t>
            </a:r>
            <a:endParaRPr lang="en-US" sz="1800" dirty="0"/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He wanted to establish a new knighthood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In seeking papal approval of </a:t>
            </a:r>
            <a:r>
              <a:rPr lang="en-US" sz="1600" dirty="0" smtClean="0"/>
              <a:t>Templars, </a:t>
            </a:r>
            <a:r>
              <a:rPr lang="en-US" sz="1600" dirty="0" smtClean="0"/>
              <a:t>Bernard wrote that what was necessary was “fighting knights not singing and wailing monks.”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Fought during all subsequent crusades, including in </a:t>
            </a:r>
            <a:r>
              <a:rPr lang="en-US" sz="2000" dirty="0" smtClean="0"/>
              <a:t>Spain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Templars became </a:t>
            </a:r>
            <a:r>
              <a:rPr lang="en-US" sz="2000" dirty="0"/>
              <a:t>very wealthy and powerful with vast landholdings in Europe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Established a type of banking system with letters of credit for </a:t>
            </a:r>
            <a:r>
              <a:rPr lang="en-US" sz="2000" dirty="0" smtClean="0"/>
              <a:t>pilgrims</a:t>
            </a: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Establish ‘Temples’ for their order throughout Europe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These Temples were also the site of much international banking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4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Crusade (1145-1149)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Turks recaptured Edessa and threaten Holy Land</a:t>
            </a:r>
          </a:p>
          <a:p>
            <a:r>
              <a:rPr lang="en-US" sz="1800" dirty="0" smtClean="0"/>
              <a:t>St. Bernard of </a:t>
            </a:r>
            <a:r>
              <a:rPr lang="en-US" sz="1800" dirty="0" err="1" smtClean="0"/>
              <a:t>Clairvaux</a:t>
            </a:r>
            <a:r>
              <a:rPr lang="en-US" sz="1800" dirty="0" smtClean="0"/>
              <a:t> preached this crusade, </a:t>
            </a:r>
          </a:p>
          <a:p>
            <a:pPr lvl="1"/>
            <a:r>
              <a:rPr lang="en-US" sz="1600" dirty="0" smtClean="0"/>
              <a:t>Primarily German (HRE) and French troops</a:t>
            </a:r>
          </a:p>
          <a:p>
            <a:pPr lvl="1"/>
            <a:r>
              <a:rPr lang="en-US" sz="1600" dirty="0" smtClean="0"/>
              <a:t>Offered same plenary indulgence as Urban II had during First Crusade</a:t>
            </a:r>
          </a:p>
          <a:p>
            <a:pPr lvl="1"/>
            <a:r>
              <a:rPr lang="en-US" sz="1600" dirty="0" smtClean="0"/>
              <a:t>Discouraged attacks on Jews in Rhineland</a:t>
            </a:r>
          </a:p>
          <a:p>
            <a:r>
              <a:rPr lang="en-US" sz="1800" dirty="0" smtClean="0"/>
              <a:t>Military disaster in East</a:t>
            </a:r>
          </a:p>
          <a:p>
            <a:pPr lvl="1"/>
            <a:r>
              <a:rPr lang="en-US" sz="1600" dirty="0" smtClean="0"/>
              <a:t>Crusading armies from France and Germany not coordinated, distrustful of each other and Byzantines</a:t>
            </a:r>
          </a:p>
          <a:p>
            <a:pPr lvl="1"/>
            <a:r>
              <a:rPr lang="en-US" sz="1600" dirty="0" smtClean="0"/>
              <a:t>Did not win back Edessa</a:t>
            </a:r>
          </a:p>
          <a:p>
            <a:pPr lvl="1"/>
            <a:r>
              <a:rPr lang="en-US" sz="1600" dirty="0" smtClean="0"/>
              <a:t>Attacked but did not take Damascus; attacked but did not conquer Egypt</a:t>
            </a:r>
          </a:p>
          <a:p>
            <a:pPr lvl="1"/>
            <a:r>
              <a:rPr lang="en-US" sz="1600" dirty="0" smtClean="0"/>
              <a:t>Result:  union of Syria and Egypt against the Western Crusaders</a:t>
            </a:r>
          </a:p>
          <a:p>
            <a:pPr lvl="1">
              <a:buNone/>
            </a:pP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Eleanor of </a:t>
            </a:r>
            <a:r>
              <a:rPr lang="en-US" dirty="0" smtClean="0"/>
              <a:t>Aquitaine </a:t>
            </a:r>
            <a:r>
              <a:rPr lang="en-US" dirty="0" smtClean="0"/>
              <a:t>(1122-1204)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Duchess of Aquitaine, largest and most important province in France</a:t>
            </a:r>
          </a:p>
          <a:p>
            <a:r>
              <a:rPr lang="en-US" sz="1600" dirty="0" smtClean="0"/>
              <a:t>First married King of France, Louis VII</a:t>
            </a:r>
          </a:p>
          <a:p>
            <a:pPr lvl="1"/>
            <a:r>
              <a:rPr lang="en-US" sz="1400" dirty="0" smtClean="0"/>
              <a:t>She ‘took the cross’ with Louis after hearing Bernard preach the Second Crusade</a:t>
            </a:r>
          </a:p>
          <a:p>
            <a:pPr lvl="1"/>
            <a:r>
              <a:rPr lang="en-US" sz="1400" dirty="0" smtClean="0"/>
              <a:t>Travelled to Outremer to be with her uncle, Count Raymond, king of Antioch (Both Abbot </a:t>
            </a:r>
            <a:r>
              <a:rPr lang="en-US" sz="1400" dirty="0" err="1" smtClean="0"/>
              <a:t>Suger</a:t>
            </a:r>
            <a:r>
              <a:rPr lang="en-US" sz="1400" dirty="0" smtClean="0"/>
              <a:t> and Bernard disapproved saying Eleanor wa</a:t>
            </a:r>
            <a:r>
              <a:rPr lang="en-US" sz="1400" dirty="0" smtClean="0"/>
              <a:t>s too head strong)</a:t>
            </a:r>
            <a:endParaRPr lang="en-US" sz="1400" dirty="0" smtClean="0"/>
          </a:p>
          <a:p>
            <a:pPr lvl="1"/>
            <a:r>
              <a:rPr lang="en-US" sz="1400" dirty="0" smtClean="0"/>
              <a:t>Eleanor not satisfied with Louis; supposedly saying ‘I wanted a man but married a monk’</a:t>
            </a:r>
          </a:p>
          <a:p>
            <a:pPr lvl="1"/>
            <a:r>
              <a:rPr lang="en-US" sz="1400" dirty="0" smtClean="0"/>
              <a:t>Their marriage was annulled</a:t>
            </a:r>
          </a:p>
          <a:p>
            <a:r>
              <a:rPr lang="en-US" sz="1600" dirty="0" smtClean="0"/>
              <a:t>She then married Henry of Normandy, who quickly became Henry II of England</a:t>
            </a:r>
            <a:endParaRPr lang="en-US" sz="1600" dirty="0"/>
          </a:p>
          <a:p>
            <a:pPr lvl="1"/>
            <a:r>
              <a:rPr lang="en-US" sz="1400" dirty="0" smtClean="0"/>
              <a:t>Their marriage resulted in 2 kings (Richard the Lionhearted and John I)</a:t>
            </a:r>
          </a:p>
          <a:p>
            <a:pPr lvl="1"/>
            <a:r>
              <a:rPr lang="en-US" sz="1400" dirty="0" smtClean="0"/>
              <a:t>She sided with Henry II over St. Thomas Becket</a:t>
            </a:r>
            <a:endParaRPr lang="en-US" sz="1100" dirty="0"/>
          </a:p>
          <a:p>
            <a:pPr lvl="1"/>
            <a:r>
              <a:rPr lang="en-US" sz="1400" dirty="0" smtClean="0"/>
              <a:t>She intrigued against Henry II with her son Henry, resulting in her house arrest until Henry II died</a:t>
            </a:r>
          </a:p>
          <a:p>
            <a:pPr lvl="1"/>
            <a:r>
              <a:rPr lang="en-US" sz="1400" dirty="0" smtClean="0"/>
              <a:t>She became regent and ruler of England while her son Richard was on the 3</a:t>
            </a:r>
            <a:r>
              <a:rPr lang="en-US" sz="1400" baseline="30000" dirty="0" smtClean="0"/>
              <a:t>rd</a:t>
            </a:r>
            <a:r>
              <a:rPr lang="en-US" sz="1400" dirty="0" smtClean="0"/>
              <a:t> Crusade until John old enough to become regent</a:t>
            </a: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44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Eleanor and Knightly Chivalry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Eleanor established a ‘court of knightly love’ </a:t>
            </a:r>
          </a:p>
          <a:p>
            <a:r>
              <a:rPr lang="en-US" dirty="0" smtClean="0"/>
              <a:t>She encouraged troubadours and poets to write about romance</a:t>
            </a:r>
          </a:p>
          <a:p>
            <a:r>
              <a:rPr lang="en-US" dirty="0" smtClean="0"/>
              <a:t>The following can be traced to her influence:</a:t>
            </a:r>
          </a:p>
          <a:p>
            <a:pPr lvl="1"/>
            <a:r>
              <a:rPr lang="en-US" dirty="0" smtClean="0"/>
              <a:t>Story of Templars and Holy Grail (Perceval)</a:t>
            </a:r>
          </a:p>
          <a:p>
            <a:pPr lvl="1"/>
            <a:r>
              <a:rPr lang="en-US" dirty="0" smtClean="0"/>
              <a:t>King Arthur and Round Table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57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Saladin (1137-1193)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Born in </a:t>
            </a:r>
            <a:r>
              <a:rPr lang="en-US" sz="2000" dirty="0" err="1" smtClean="0"/>
              <a:t>Tigrit</a:t>
            </a:r>
            <a:r>
              <a:rPr lang="en-US" sz="2000" dirty="0"/>
              <a:t> </a:t>
            </a:r>
            <a:r>
              <a:rPr lang="en-US" sz="2000" dirty="0" smtClean="0"/>
              <a:t>(Iraq), family were Kurds</a:t>
            </a:r>
          </a:p>
          <a:p>
            <a:r>
              <a:rPr lang="en-US" sz="2000" dirty="0" smtClean="0"/>
              <a:t>Spent early life in Damascus</a:t>
            </a:r>
          </a:p>
          <a:p>
            <a:r>
              <a:rPr lang="en-US" sz="2000" dirty="0" smtClean="0"/>
              <a:t>Rose to military prominence leading local army against various Arab and Turkish factions</a:t>
            </a:r>
          </a:p>
          <a:p>
            <a:r>
              <a:rPr lang="en-US" sz="2000" dirty="0" smtClean="0"/>
              <a:t>Pressure from Western crusades and his exceptional military ability led to victories that extended his rule from Persia to North Africa</a:t>
            </a:r>
          </a:p>
          <a:p>
            <a:r>
              <a:rPr lang="en-US" sz="2000" dirty="0" smtClean="0"/>
              <a:t>Having unified political and military authority, was able to push Crusaders out of Jerusalem and most of previously won areas</a:t>
            </a:r>
          </a:p>
          <a:p>
            <a:r>
              <a:rPr lang="en-US" sz="2000" dirty="0" smtClean="0"/>
              <a:t>Saladin was respected for his justice by both Muslims and Christians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06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Crusade (1187-1192)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017713"/>
            <a:ext cx="5486400" cy="4114800"/>
          </a:xfrm>
        </p:spPr>
        <p:txBody>
          <a:bodyPr/>
          <a:lstStyle/>
          <a:p>
            <a:r>
              <a:rPr lang="en-US" sz="1800" dirty="0" smtClean="0"/>
              <a:t>Because of unified Syria and Egypt, Muslims under Saladin were able to retake Jerusalem in 1187</a:t>
            </a:r>
          </a:p>
          <a:p>
            <a:pPr lvl="1"/>
            <a:r>
              <a:rPr lang="en-US" sz="1600" dirty="0" smtClean="0"/>
              <a:t>Saladin made it a point not to engage in same kind of blood-bath as First Crusade</a:t>
            </a:r>
          </a:p>
          <a:p>
            <a:r>
              <a:rPr lang="en-US" sz="1800" dirty="0" smtClean="0"/>
              <a:t>King’s Crusade</a:t>
            </a:r>
          </a:p>
          <a:p>
            <a:pPr lvl="1"/>
            <a:r>
              <a:rPr lang="en-US" sz="1600" dirty="0" smtClean="0"/>
              <a:t>Richard I (Lionhearted) of England</a:t>
            </a:r>
          </a:p>
          <a:p>
            <a:pPr lvl="1"/>
            <a:r>
              <a:rPr lang="en-US" sz="1600" dirty="0" smtClean="0"/>
              <a:t>Phillip II of France</a:t>
            </a:r>
          </a:p>
          <a:p>
            <a:pPr lvl="1"/>
            <a:r>
              <a:rPr lang="en-US" sz="1600" dirty="0" smtClean="0"/>
              <a:t>Fredrick Barbarossa of HRE</a:t>
            </a:r>
          </a:p>
          <a:p>
            <a:r>
              <a:rPr lang="en-US" sz="1800" dirty="0" smtClean="0"/>
              <a:t>Military stalemate</a:t>
            </a:r>
          </a:p>
          <a:p>
            <a:pPr lvl="1"/>
            <a:r>
              <a:rPr lang="en-US" sz="1600" dirty="0" smtClean="0"/>
              <a:t>Crusaders manage to hold onto Acre, but could not retake Jerusalem</a:t>
            </a:r>
          </a:p>
          <a:p>
            <a:pPr lvl="1"/>
            <a:r>
              <a:rPr lang="en-US" sz="1600" dirty="0" smtClean="0"/>
              <a:t>Richard negotiates a peace with Saladin guaranteeing safety of Christian pilgrims</a:t>
            </a:r>
          </a:p>
          <a:p>
            <a:pPr lvl="1"/>
            <a:r>
              <a:rPr lang="en-US" sz="1600" dirty="0" smtClean="0"/>
              <a:t>On his way home, Richard imprisoned by Germans, eventually ransomed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60612" y="2132013"/>
            <a:ext cx="2018226" cy="274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Italian City-States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Since collapse of Western Roman Empire, various parts of Italy ruled by invaders</a:t>
            </a:r>
          </a:p>
          <a:p>
            <a:pPr lvl="1"/>
            <a:r>
              <a:rPr lang="en-US" sz="1400" dirty="0" smtClean="0"/>
              <a:t>Goths</a:t>
            </a:r>
          </a:p>
          <a:p>
            <a:pPr lvl="1"/>
            <a:r>
              <a:rPr lang="en-US" sz="1400" dirty="0" err="1" smtClean="0"/>
              <a:t>Lombards</a:t>
            </a:r>
            <a:endParaRPr lang="en-US" sz="1400" dirty="0" smtClean="0"/>
          </a:p>
          <a:p>
            <a:pPr lvl="1"/>
            <a:r>
              <a:rPr lang="en-US" sz="1400" dirty="0" smtClean="0"/>
              <a:t>Byzantines</a:t>
            </a:r>
          </a:p>
          <a:p>
            <a:pPr lvl="1"/>
            <a:r>
              <a:rPr lang="en-US" sz="1400" dirty="0" smtClean="0"/>
              <a:t>Carolingians</a:t>
            </a:r>
          </a:p>
          <a:p>
            <a:pPr lvl="1"/>
            <a:r>
              <a:rPr lang="en-US" sz="1400" dirty="0" smtClean="0"/>
              <a:t>Muslims</a:t>
            </a:r>
          </a:p>
          <a:p>
            <a:pPr lvl="1"/>
            <a:r>
              <a:rPr lang="en-US" sz="1400" dirty="0" smtClean="0"/>
              <a:t>Vikings</a:t>
            </a:r>
          </a:p>
          <a:p>
            <a:pPr lvl="1"/>
            <a:r>
              <a:rPr lang="en-US" sz="1400" dirty="0" smtClean="0"/>
              <a:t>Papal States</a:t>
            </a:r>
          </a:p>
          <a:p>
            <a:r>
              <a:rPr lang="en-US" sz="1800" dirty="0" smtClean="0"/>
              <a:t>As a result, and because its geography lends itself to defense by small groups, cities become local centers of stability</a:t>
            </a:r>
          </a:p>
          <a:p>
            <a:r>
              <a:rPr lang="en-US" sz="1800" dirty="0" smtClean="0"/>
              <a:t>Italian cities develop strong diplomatic and defensive military capabilities</a:t>
            </a:r>
          </a:p>
          <a:p>
            <a:pPr lvl="1"/>
            <a:r>
              <a:rPr lang="en-US" sz="1400" dirty="0" smtClean="0"/>
              <a:t>From foreigners</a:t>
            </a:r>
          </a:p>
          <a:p>
            <a:pPr lvl="1"/>
            <a:r>
              <a:rPr lang="en-US" sz="1400" dirty="0" smtClean="0"/>
              <a:t>Against each other</a:t>
            </a:r>
          </a:p>
          <a:p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0952A2-E32F-4C90-8F29-C91850485CB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45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Commune: urban areas (towns) reliant on an outside force for protection</a:t>
            </a:r>
          </a:p>
          <a:p>
            <a:pPr lvl="1"/>
            <a:r>
              <a:rPr lang="en-US" sz="2400" dirty="0" smtClean="0"/>
              <a:t>Communes were self-governing</a:t>
            </a:r>
          </a:p>
          <a:p>
            <a:pPr lvl="1"/>
            <a:r>
              <a:rPr lang="en-US" sz="2400" dirty="0" smtClean="0"/>
              <a:t>Communes often joined together for mutual defense</a:t>
            </a:r>
          </a:p>
          <a:p>
            <a:pPr lvl="1"/>
            <a:r>
              <a:rPr lang="en-US" sz="2400" dirty="0" smtClean="0"/>
              <a:t>Also known as </a:t>
            </a:r>
            <a:r>
              <a:rPr lang="en-US" sz="2400" i="1" dirty="0" err="1" smtClean="0"/>
              <a:t>universitas</a:t>
            </a:r>
            <a:endParaRPr lang="en-US" sz="2400" i="1" dirty="0" smtClean="0"/>
          </a:p>
          <a:p>
            <a:r>
              <a:rPr lang="en-US" sz="2800" dirty="0" smtClean="0"/>
              <a:t>City-states are a special class of </a:t>
            </a:r>
            <a:r>
              <a:rPr lang="en-US" sz="2800" i="1" dirty="0" err="1" smtClean="0"/>
              <a:t>universitas</a:t>
            </a:r>
            <a:r>
              <a:rPr lang="en-US" sz="2800" i="1" dirty="0" smtClean="0"/>
              <a:t> </a:t>
            </a:r>
            <a:r>
              <a:rPr lang="en-US" sz="2800" dirty="0" smtClean="0"/>
              <a:t>which conduct their own foreign policy and trade agreements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18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Development of City-States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Moved from land-based wealth to mercantile wealth</a:t>
            </a:r>
          </a:p>
          <a:p>
            <a:r>
              <a:rPr lang="en-US" dirty="0" smtClean="0"/>
              <a:t>Italian City-States develop extensive (world-wide) trading agreements</a:t>
            </a:r>
          </a:p>
          <a:p>
            <a:pPr lvl="1"/>
            <a:r>
              <a:rPr lang="en-US" dirty="0" smtClean="0"/>
              <a:t>And become adept and playing off papacy and HRE against each other</a:t>
            </a:r>
          </a:p>
          <a:p>
            <a:r>
              <a:rPr lang="en-US" dirty="0" smtClean="0"/>
              <a:t>Naval prowess most important</a:t>
            </a:r>
          </a:p>
          <a:p>
            <a:r>
              <a:rPr lang="en-US" dirty="0" smtClean="0"/>
              <a:t>Genoa and Venice were major trading sea-based mercantile empires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9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Marco Polo (1254-1324)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606" y="2514600"/>
            <a:ext cx="5033394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023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Introduction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Subsequent crusading movements</a:t>
            </a:r>
          </a:p>
          <a:p>
            <a:pPr eaLnBrk="1" hangingPunct="1"/>
            <a:r>
              <a:rPr lang="en-US" sz="2800" dirty="0" smtClean="0"/>
              <a:t>Religious orders</a:t>
            </a:r>
          </a:p>
          <a:p>
            <a:pPr eaLnBrk="1" hangingPunct="1"/>
            <a:r>
              <a:rPr lang="en-US" sz="2800" dirty="0" smtClean="0"/>
              <a:t>Internal crusade – the Inquisition </a:t>
            </a:r>
            <a:endParaRPr lang="en-US" sz="4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Fourth Crusade (1202-1204)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Intended to recapture Jerusalem</a:t>
            </a:r>
          </a:p>
          <a:p>
            <a:r>
              <a:rPr lang="en-US" sz="1800" dirty="0" smtClean="0"/>
              <a:t>Preached by Pope Innocent III</a:t>
            </a:r>
          </a:p>
          <a:p>
            <a:pPr lvl="1"/>
            <a:r>
              <a:rPr lang="en-US" sz="1600" dirty="0" smtClean="0"/>
              <a:t>Ignored by most kings and rulers</a:t>
            </a:r>
          </a:p>
          <a:p>
            <a:pPr lvl="1"/>
            <a:r>
              <a:rPr lang="en-US" sz="1600" dirty="0" smtClean="0"/>
              <a:t>Encouraged by Venetians and Genoese</a:t>
            </a:r>
          </a:p>
          <a:p>
            <a:r>
              <a:rPr lang="en-US" sz="1800" dirty="0" smtClean="0"/>
              <a:t>An unruly mob of Western mercenaries sail to Constantinople</a:t>
            </a:r>
          </a:p>
          <a:p>
            <a:pPr lvl="1"/>
            <a:r>
              <a:rPr lang="en-US" sz="1600" dirty="0" smtClean="0"/>
              <a:t>In spite of Innocent III threatening to excommunicate anyone who molests Constantinople, city is attacked and taken</a:t>
            </a:r>
          </a:p>
          <a:p>
            <a:pPr lvl="1"/>
            <a:r>
              <a:rPr lang="en-US" sz="1600" dirty="0" smtClean="0"/>
              <a:t>Three-day horrendous sack, rape, murder, pillage, wonton destruction</a:t>
            </a:r>
          </a:p>
          <a:p>
            <a:pPr lvl="1"/>
            <a:r>
              <a:rPr lang="en-US" sz="1600" dirty="0" smtClean="0"/>
              <a:t>Many artifacts (horses in St. Mark’s Sq in Venice) and relics (St. John Chrysostom and St. Gregory </a:t>
            </a:r>
            <a:r>
              <a:rPr lang="en-US" sz="1600" dirty="0" err="1" smtClean="0"/>
              <a:t>Nazianzus</a:t>
            </a:r>
            <a:r>
              <a:rPr lang="en-US" sz="1600" dirty="0" smtClean="0"/>
              <a:t>) end up in St. Peter’s Basilica in Rome</a:t>
            </a:r>
          </a:p>
          <a:p>
            <a:r>
              <a:rPr lang="en-US" sz="1800" dirty="0" smtClean="0"/>
              <a:t>Venetians and Genoese rule Constantinople until Byzantines win it back in 1261</a:t>
            </a:r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Fourth Crusade and Sack of Constantinople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Confirmed the worst fears of Eastern Christians about Western (Christian) barbarians</a:t>
            </a:r>
          </a:p>
          <a:p>
            <a:r>
              <a:rPr lang="en-US" sz="2400" dirty="0" smtClean="0"/>
              <a:t>Resentment by Orthodox Christians lasts to today</a:t>
            </a:r>
          </a:p>
          <a:p>
            <a:r>
              <a:rPr lang="en-US" sz="2400" dirty="0" smtClean="0"/>
              <a:t>Apologizing for Sack is a part of John Paul II effort to bring the two lungs of Christianity closer together</a:t>
            </a:r>
          </a:p>
          <a:p>
            <a:r>
              <a:rPr lang="en-US" sz="2400" dirty="0" smtClean="0"/>
              <a:t>The relics of John Chrysostom and Gregory </a:t>
            </a:r>
            <a:r>
              <a:rPr lang="en-US" sz="2400" dirty="0" err="1" smtClean="0"/>
              <a:t>Nazianzus</a:t>
            </a:r>
            <a:r>
              <a:rPr lang="en-US" sz="2400" dirty="0" smtClean="0"/>
              <a:t> were returned in 2004</a:t>
            </a:r>
          </a:p>
          <a:p>
            <a:r>
              <a:rPr lang="en-US" sz="2400" dirty="0" smtClean="0"/>
              <a:t>The Fourth Crusade was the last crusade encouraged by the papacy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Later Eastern Crusades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Children’s Crusade of 1212; adolescent and pre-teenage children went to Holy Land and were slaughtered or taken as slaves; led by 10 year olds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Fifth Crusade, 1217-1221, led by Austrians and Hungarians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Sixth Crusade, 1228-1229, led by HRE Fredrick II; briefly retook Jerusalem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Seventh and Eighth Crusade, 1248-1254, led by King Louis IX of France (later proclaimed saint) who was taken captive and eventually ransomed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Acre falls in 1291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Impact of Crusades Within Europe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‘Crusades’ against Jews</a:t>
            </a:r>
          </a:p>
          <a:p>
            <a:pPr eaLnBrk="1" hangingPunct="1"/>
            <a:r>
              <a:rPr lang="en-US" dirty="0" smtClean="0"/>
              <a:t>Crusading Orders</a:t>
            </a:r>
          </a:p>
          <a:p>
            <a:pPr eaLnBrk="1" hangingPunct="1"/>
            <a:r>
              <a:rPr lang="en-US" dirty="0" smtClean="0"/>
              <a:t>Inquisition</a:t>
            </a:r>
          </a:p>
          <a:p>
            <a:pPr eaLnBrk="1" hangingPunct="1"/>
            <a:r>
              <a:rPr lang="en-US" dirty="0"/>
              <a:t>The Western Front: </a:t>
            </a:r>
            <a:r>
              <a:rPr lang="en-US" dirty="0" err="1"/>
              <a:t>reconquest</a:t>
            </a:r>
            <a:r>
              <a:rPr lang="en-US" dirty="0"/>
              <a:t> of Spain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‘Crusades’ against Jews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Some took call to take up arms against enemies of Christianity as license to persecute Jews in Europe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Especially horrendous during the People’s Crusade in Rhineland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Mob of Christians rampage against Jews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Large Jewish populations in Mainz and other towns destroyed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In large measure a way to finance crusades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Same thing occurs during Second Crusade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Bernard of </a:t>
            </a:r>
            <a:r>
              <a:rPr lang="en-US" sz="1800" dirty="0" err="1" smtClean="0"/>
              <a:t>Clairvaux</a:t>
            </a:r>
            <a:r>
              <a:rPr lang="en-US" sz="1800" dirty="0" smtClean="0"/>
              <a:t> goes to Mainz and convinces leaders of mobs to cease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Bishops often tried to protect Jews from local mobs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Pope </a:t>
            </a:r>
            <a:r>
              <a:rPr lang="en-US" sz="2000" dirty="0" err="1" smtClean="0"/>
              <a:t>Calixtus</a:t>
            </a:r>
            <a:r>
              <a:rPr lang="en-US" sz="2000" dirty="0" smtClean="0"/>
              <a:t> II issues </a:t>
            </a:r>
            <a:r>
              <a:rPr lang="en-US" sz="2000" i="1" dirty="0" err="1" smtClean="0"/>
              <a:t>Sicut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Jadaeis</a:t>
            </a:r>
            <a:r>
              <a:rPr lang="en-US" sz="2000" dirty="0" smtClean="0"/>
              <a:t> in 1120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Jews have right to property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Jews should not be forced to convert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Jews can conduct their own religious services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Violation carries excommunication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The Internal Crusade: The Inquisition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Starts as Church opposition to Albingensian (Cathars) in Southern France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Similar to (a type of?) Manichaeism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Spread with Muslim invasions through Spain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1208 Innocent III declares ‘crusade’ against Albingensians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Barons and bishops of northern France mount bloody and successful conquest of Southern France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Asks St. Dominic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1233 Inquisition established to find heretics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Both a religious and a political institution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Remember: political and religious unity not distinguished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Example: St. Jean D’Arc executed by English Inquisition (1431)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The Church Reflects on Inquisition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Tertio Milennio Advente 35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Another painful chapter of history to which the sons and daughters of the Church must return with a spirit of repentance is that of the acquiescence given, especially in certain centuries, to </a:t>
            </a:r>
            <a:r>
              <a:rPr lang="en-US" i="1" smtClean="0"/>
              <a:t>intolerance and even the use of violence </a:t>
            </a:r>
            <a:r>
              <a:rPr lang="en-US" smtClean="0"/>
              <a:t>in the service of truth.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It is true that an accurate historical judgment cannot prescind from careful study of the cultural conditioning of the times…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Western Crusade: </a:t>
            </a:r>
            <a:r>
              <a:rPr lang="en-US" i="1" dirty="0" err="1" smtClean="0"/>
              <a:t>Reconquista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017713"/>
            <a:ext cx="4724400" cy="4114800"/>
          </a:xfrm>
        </p:spPr>
        <p:txBody>
          <a:bodyPr/>
          <a:lstStyle/>
          <a:p>
            <a:r>
              <a:rPr lang="en-US" sz="1400" dirty="0" smtClean="0"/>
              <a:t>711: The Muslim conquest of Iberia begins.</a:t>
            </a:r>
          </a:p>
          <a:p>
            <a:r>
              <a:rPr lang="en-US" sz="1400" dirty="0" smtClean="0"/>
              <a:t>721: Charles Martel wins Battle of Tours</a:t>
            </a:r>
          </a:p>
          <a:p>
            <a:r>
              <a:rPr lang="en-US" sz="1400" dirty="0" smtClean="0"/>
              <a:t>800:  Charlemagne completes the </a:t>
            </a:r>
            <a:r>
              <a:rPr lang="en-US" sz="1400" dirty="0" err="1" smtClean="0"/>
              <a:t>reconquest</a:t>
            </a:r>
            <a:r>
              <a:rPr lang="en-US" sz="1400" dirty="0" smtClean="0"/>
              <a:t> of all of today's southern French territory and the Pyrenees</a:t>
            </a:r>
          </a:p>
          <a:p>
            <a:r>
              <a:rPr lang="en-US" sz="1400" dirty="0" smtClean="0"/>
              <a:t>914: Completion of the </a:t>
            </a:r>
            <a:r>
              <a:rPr lang="en-US" sz="1400" dirty="0" err="1" smtClean="0"/>
              <a:t>reconquest</a:t>
            </a:r>
            <a:r>
              <a:rPr lang="en-US" sz="1400" dirty="0" smtClean="0"/>
              <a:t> of the north-west. </a:t>
            </a:r>
          </a:p>
          <a:p>
            <a:r>
              <a:rPr lang="en-US" sz="1400" dirty="0" smtClean="0"/>
              <a:t>1085: Toledo </a:t>
            </a:r>
            <a:r>
              <a:rPr lang="en-US" sz="1400" dirty="0" err="1" smtClean="0"/>
              <a:t>reconquered</a:t>
            </a:r>
            <a:r>
              <a:rPr lang="en-US" sz="1400" dirty="0" smtClean="0"/>
              <a:t> by Castilian forces.</a:t>
            </a:r>
          </a:p>
          <a:p>
            <a:r>
              <a:rPr lang="en-US" sz="1400" dirty="0" smtClean="0"/>
              <a:t>1147: Lisbon and most of Portugal retaken</a:t>
            </a:r>
          </a:p>
          <a:p>
            <a:r>
              <a:rPr lang="en-US" sz="1400" dirty="0" smtClean="0"/>
              <a:t>1236: Half of Iberia has been </a:t>
            </a:r>
            <a:r>
              <a:rPr lang="en-US" sz="1400" dirty="0" err="1" smtClean="0"/>
              <a:t>reconquered</a:t>
            </a:r>
            <a:r>
              <a:rPr lang="en-US" sz="1400" dirty="0" smtClean="0"/>
              <a:t> by the Christians.</a:t>
            </a:r>
          </a:p>
          <a:p>
            <a:r>
              <a:rPr lang="en-US" sz="1400" dirty="0" smtClean="0"/>
              <a:t>1300s and 1400s: Continuing slow push of Spanish forces south led by Castile and Aragon.</a:t>
            </a:r>
          </a:p>
          <a:p>
            <a:r>
              <a:rPr lang="en-US" sz="1400" dirty="0" smtClean="0"/>
              <a:t>1492: Victorious Ferdinand and Isabel, Treaty of Granada completes the </a:t>
            </a:r>
            <a:r>
              <a:rPr lang="en-US" sz="1400" i="1" dirty="0" err="1" smtClean="0"/>
              <a:t>Reconquista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NB With the Christian unification of the Iberian peninsula, Spain will become the dominant world-wide power in the following century</a:t>
            </a:r>
          </a:p>
          <a:p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3379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819400"/>
            <a:ext cx="3426083" cy="249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88081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Assignments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Bernard of </a:t>
            </a:r>
            <a:r>
              <a:rPr lang="en-US" sz="2800" dirty="0" err="1" smtClean="0"/>
              <a:t>Clairvaux</a:t>
            </a:r>
            <a:r>
              <a:rPr lang="en-US" sz="2800" i="1" dirty="0" smtClean="0"/>
              <a:t>,</a:t>
            </a:r>
          </a:p>
          <a:p>
            <a:pPr lvl="1" eaLnBrk="1" hangingPunct="1"/>
            <a:r>
              <a:rPr lang="en-US" sz="2400" i="1" dirty="0" smtClean="0"/>
              <a:t> In Praise of </a:t>
            </a:r>
            <a:r>
              <a:rPr lang="en-US" sz="2400" i="1" dirty="0"/>
              <a:t>New Knighthood, </a:t>
            </a: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history.hanover.edu/courses/excerpts/344bern2.html</a:t>
            </a:r>
            <a:r>
              <a:rPr lang="en-US" sz="2400" dirty="0" smtClean="0"/>
              <a:t>   AND </a:t>
            </a:r>
          </a:p>
          <a:p>
            <a:pPr lvl="1" eaLnBrk="1" hangingPunct="1"/>
            <a:r>
              <a:rPr lang="en-US" sz="2400" i="1" dirty="0" smtClean="0"/>
              <a:t>Apology</a:t>
            </a:r>
            <a:r>
              <a:rPr lang="en-US" sz="2400" i="1" dirty="0"/>
              <a:t>, </a:t>
            </a:r>
            <a:r>
              <a:rPr lang="en-US" sz="2400" dirty="0">
                <a:hlinkClick r:id="rId3"/>
              </a:rPr>
              <a:t>http://sourcebooks.fordham.edu/source/bernard1.asp</a:t>
            </a:r>
            <a:r>
              <a:rPr lang="en-US" sz="2400" dirty="0"/>
              <a:t> </a:t>
            </a:r>
          </a:p>
          <a:p>
            <a:pPr eaLnBrk="1" hangingPunct="1"/>
            <a:r>
              <a:rPr lang="en-US" sz="2800" i="1" dirty="0" smtClean="0"/>
              <a:t>The Sack of Constantinople, </a:t>
            </a:r>
            <a:r>
              <a:rPr lang="en-US" sz="2800" dirty="0" smtClean="0"/>
              <a:t>available at</a:t>
            </a:r>
            <a:r>
              <a:rPr lang="en-US" sz="2800" i="1" dirty="0" smtClean="0"/>
              <a:t> </a:t>
            </a:r>
            <a:r>
              <a:rPr lang="en-US" sz="2800" dirty="0" smtClean="0">
                <a:hlinkClick r:id="rId4"/>
              </a:rPr>
              <a:t>http://www.fordham.edu/halsall/source/choniates1.html</a:t>
            </a:r>
            <a:r>
              <a:rPr lang="en-US" sz="2800" i="1" dirty="0" smtClean="0"/>
              <a:t> </a:t>
            </a:r>
            <a:endParaRPr lang="en-US" sz="2800" dirty="0" smtClean="0"/>
          </a:p>
          <a:p>
            <a:pPr eaLnBrk="1" hangingPunct="1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Monasticism: Citeaux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Reform of Cluny: Cistercians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Founded by St. Robert </a:t>
            </a:r>
            <a:r>
              <a:rPr lang="en-US" sz="2600" dirty="0" err="1" smtClean="0"/>
              <a:t>Molesme</a:t>
            </a:r>
            <a:r>
              <a:rPr lang="en-US" sz="2600" dirty="0" smtClean="0"/>
              <a:t> at </a:t>
            </a:r>
            <a:r>
              <a:rPr lang="en-US" sz="2600" dirty="0" err="1" smtClean="0"/>
              <a:t>Citeaux</a:t>
            </a:r>
            <a:r>
              <a:rPr lang="en-US" sz="2600" dirty="0" smtClean="0"/>
              <a:t> 1099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Return to strict adherence to Benedict’s Rule; work equal with prayer and study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Each monastery independent; that is, each had its own abbot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More severe artistic style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Bernard of </a:t>
            </a:r>
            <a:r>
              <a:rPr lang="en-US" sz="2600" dirty="0" err="1" smtClean="0"/>
              <a:t>Clairvaux</a:t>
            </a:r>
            <a:r>
              <a:rPr lang="en-US" sz="2600" dirty="0" smtClean="0"/>
              <a:t> most famous Cistercian (1090-1153)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Modern day </a:t>
            </a:r>
            <a:r>
              <a:rPr lang="en-US" sz="2600" dirty="0" err="1" smtClean="0"/>
              <a:t>Trappists</a:t>
            </a:r>
            <a:r>
              <a:rPr lang="en-US" sz="2600" dirty="0" smtClean="0"/>
              <a:t>; Spencer, MA.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0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Bernard of Clairvaux </a:t>
            </a:r>
            <a:br>
              <a:rPr lang="en-US" b="1" smtClean="0"/>
            </a:br>
            <a:r>
              <a:rPr lang="en-US" b="1" smtClean="0"/>
              <a:t>(</a:t>
            </a:r>
            <a:r>
              <a:rPr lang="en-US" sz="4100" b="1" smtClean="0"/>
              <a:t>1090-1153)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Bernard was the son and brother of knights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Established Cistercian monastery at </a:t>
            </a:r>
            <a:r>
              <a:rPr lang="en-US" sz="2400" dirty="0" err="1" smtClean="0"/>
              <a:t>Clairvaux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Opposed Peter Abelard (1078-1142): I must understand in order that I might believe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Opposed Cluny-type monasticism as being too interested in worldly beauty and pleasure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Preached the Second Crusade (1144)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Wrote very length commentary on </a:t>
            </a:r>
            <a:r>
              <a:rPr lang="en-US" sz="2400" i="1" dirty="0" smtClean="0"/>
              <a:t>Song of Songs </a:t>
            </a:r>
            <a:r>
              <a:rPr lang="en-US" sz="2400" dirty="0" smtClean="0"/>
              <a:t>in which he refers to both Gregory of Nyssa and Origen; highly allegorical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Special devotion to Mary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Encouraged mysticism that moved away from physical; apophatic</a:t>
            </a:r>
            <a:endParaRPr lang="en-US" sz="24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SJS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3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Mary subject of many homilies</a:t>
            </a:r>
          </a:p>
          <a:p>
            <a:r>
              <a:rPr lang="en-US" dirty="0" smtClean="0"/>
              <a:t>Author of famous Marian prayer</a:t>
            </a:r>
          </a:p>
          <a:p>
            <a:pPr lvl="1"/>
            <a:r>
              <a:rPr lang="en-US" sz="1800" dirty="0"/>
              <a:t>REMEMBER, O most gracious Virgin Mary, that never was it known that anyone who fled to thy protection, implored thy help, or sought thy intercession was left unaided. Inspired with this confidence, I fly to thee, O Virgin of virgins, my Mother; to thee do I come; before thee I stand, sinful and sorrowful. O Mother of the Word Incarnate, despise not my petitions, but in thy mercy hear and answer me. Amen.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St. Bernard’s Devotion to </a:t>
            </a:r>
            <a:r>
              <a:rPr lang="en-US" dirty="0"/>
              <a:t>M</a:t>
            </a:r>
            <a:r>
              <a:rPr lang="en-US" dirty="0" smtClean="0"/>
              <a:t>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601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Orders of Canons Regular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Considered a </a:t>
            </a:r>
            <a:r>
              <a:rPr lang="en-US" sz="2000" i="1" dirty="0"/>
              <a:t>quid medium </a:t>
            </a:r>
            <a:r>
              <a:rPr lang="en-US" sz="2000" dirty="0"/>
              <a:t>between monks and secular clergy </a:t>
            </a:r>
            <a:endParaRPr lang="en-US" sz="2000" dirty="0" smtClean="0"/>
          </a:p>
          <a:p>
            <a:r>
              <a:rPr lang="en-US" sz="2000" dirty="0" smtClean="0"/>
              <a:t>First developed during Charlemagne’s rule as part of clerical reform</a:t>
            </a:r>
          </a:p>
          <a:p>
            <a:r>
              <a:rPr lang="en-US" sz="2000" dirty="0" smtClean="0"/>
              <a:t>Like monks</a:t>
            </a:r>
          </a:p>
          <a:p>
            <a:pPr lvl="1"/>
            <a:r>
              <a:rPr lang="en-US" sz="1800" dirty="0" smtClean="0"/>
              <a:t>Lived in community</a:t>
            </a:r>
          </a:p>
          <a:p>
            <a:pPr lvl="1"/>
            <a:r>
              <a:rPr lang="en-US" sz="1800" dirty="0" smtClean="0"/>
              <a:t>Prayed Divine Office together</a:t>
            </a:r>
          </a:p>
          <a:p>
            <a:r>
              <a:rPr lang="en-US" sz="2000" dirty="0" smtClean="0"/>
              <a:t>Unlike monks</a:t>
            </a:r>
          </a:p>
          <a:p>
            <a:pPr lvl="1"/>
            <a:r>
              <a:rPr lang="en-US" sz="1800" dirty="0" smtClean="0"/>
              <a:t>Ordination to priesthood expected</a:t>
            </a:r>
          </a:p>
          <a:p>
            <a:pPr lvl="1"/>
            <a:r>
              <a:rPr lang="en-US" sz="1800" dirty="0" smtClean="0"/>
              <a:t>Responsible for teaching and preaching,</a:t>
            </a:r>
          </a:p>
          <a:p>
            <a:pPr lvl="1"/>
            <a:r>
              <a:rPr lang="en-US" sz="1800" dirty="0" smtClean="0"/>
              <a:t>Often under direct authority of local bishop</a:t>
            </a:r>
          </a:p>
          <a:p>
            <a:pPr lvl="1"/>
            <a:r>
              <a:rPr lang="en-US" sz="1800" dirty="0" smtClean="0"/>
              <a:t>Because of duties, followed “Augustine's Rule”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F428-A4E4-45CC-8895-B72011D2D0A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05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Canons Regular of </a:t>
            </a:r>
            <a:r>
              <a:rPr lang="en-US" dirty="0" err="1" smtClean="0"/>
              <a:t>Premontre</a:t>
            </a:r>
            <a:r>
              <a:rPr lang="en-US" dirty="0" smtClean="0"/>
              <a:t> (</a:t>
            </a:r>
            <a:r>
              <a:rPr lang="en-US" dirty="0" err="1"/>
              <a:t>N</a:t>
            </a:r>
            <a:r>
              <a:rPr lang="en-US" dirty="0" err="1" smtClean="0"/>
              <a:t>orbitines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Established by St. Norbert (1080-1134) in 1120 </a:t>
            </a:r>
          </a:p>
          <a:p>
            <a:r>
              <a:rPr lang="en-US" sz="2400" dirty="0" smtClean="0"/>
              <a:t>An effort to create dedicated priests removed from temptations of secular world.</a:t>
            </a:r>
          </a:p>
          <a:p>
            <a:r>
              <a:rPr lang="en-US" sz="2400" dirty="0" smtClean="0"/>
              <a:t>St. Norbert was a friend of St. Bernard, who encouraged him to found the </a:t>
            </a:r>
            <a:r>
              <a:rPr lang="en-US" sz="2400" dirty="0" err="1" smtClean="0"/>
              <a:t>Norbitines</a:t>
            </a:r>
            <a:endParaRPr lang="en-US" sz="2400" dirty="0" smtClean="0"/>
          </a:p>
          <a:p>
            <a:r>
              <a:rPr lang="en-US" sz="2400" dirty="0" err="1" smtClean="0"/>
              <a:t>Norbitines</a:t>
            </a:r>
            <a:r>
              <a:rPr lang="en-US" sz="2400" dirty="0" smtClean="0"/>
              <a:t> follow ‘Augustine's Rule’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F428-A4E4-45CC-8895-B72011D2D0A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8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Bernard’s Opponents within Church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7772400" cy="4114800"/>
          </a:xfrm>
        </p:spPr>
        <p:txBody>
          <a:bodyPr/>
          <a:lstStyle/>
          <a:p>
            <a:r>
              <a:rPr lang="en-US" sz="1800" dirty="0" smtClean="0"/>
              <a:t>Abbot </a:t>
            </a:r>
            <a:r>
              <a:rPr lang="en-US" sz="1800" dirty="0" err="1" smtClean="0"/>
              <a:t>Suger</a:t>
            </a:r>
            <a:r>
              <a:rPr lang="en-US" sz="1800" dirty="0" smtClean="0"/>
              <a:t> (1081-1151)</a:t>
            </a:r>
          </a:p>
          <a:p>
            <a:pPr lvl="1"/>
            <a:r>
              <a:rPr lang="en-US" sz="1600" dirty="0" smtClean="0"/>
              <a:t>Abbot of Cluniac monastery near (today within) Paris, St. Denis</a:t>
            </a:r>
          </a:p>
          <a:p>
            <a:pPr lvl="1"/>
            <a:r>
              <a:rPr lang="en-US" sz="1600" dirty="0" smtClean="0"/>
              <a:t>Confident of French King Louis VII, witnessed his marriage to Eleanor of Aquitaine</a:t>
            </a:r>
          </a:p>
          <a:p>
            <a:pPr lvl="1"/>
            <a:r>
              <a:rPr lang="en-US" sz="1600" dirty="0" smtClean="0"/>
              <a:t>Developed an early Gothic style at St. Denis</a:t>
            </a:r>
          </a:p>
          <a:p>
            <a:pPr lvl="2"/>
            <a:r>
              <a:rPr lang="en-US" sz="1400" dirty="0" smtClean="0"/>
              <a:t>‘Man rises to God through beauty’</a:t>
            </a:r>
          </a:p>
          <a:p>
            <a:pPr lvl="2"/>
            <a:r>
              <a:rPr lang="en-US" sz="1400" dirty="0" smtClean="0"/>
              <a:t>Bernard vehemently opposed this style, wrote the </a:t>
            </a:r>
            <a:r>
              <a:rPr lang="en-US" sz="1400" i="1" dirty="0" smtClean="0"/>
              <a:t>Apology </a:t>
            </a:r>
            <a:r>
              <a:rPr lang="en-US" sz="1400" dirty="0" smtClean="0"/>
              <a:t>against it</a:t>
            </a:r>
          </a:p>
          <a:p>
            <a:r>
              <a:rPr lang="en-US" sz="1800" dirty="0" smtClean="0"/>
              <a:t>Peter Abelard (1079 – 1142)</a:t>
            </a:r>
          </a:p>
          <a:p>
            <a:pPr lvl="1"/>
            <a:r>
              <a:rPr lang="en-US" sz="1600" dirty="0" smtClean="0"/>
              <a:t>Attended as student, then teacher at Cathedral School of Notre-Dame in Paris</a:t>
            </a:r>
          </a:p>
          <a:p>
            <a:pPr lvl="1"/>
            <a:r>
              <a:rPr lang="en-US" sz="1600" dirty="0" smtClean="0"/>
              <a:t>Canon of Notre-Dame, but engaged in famous romance with Heloise; ending in his castration by her relatives</a:t>
            </a:r>
          </a:p>
          <a:p>
            <a:pPr lvl="2"/>
            <a:r>
              <a:rPr lang="en-US" sz="1200" dirty="0" smtClean="0"/>
              <a:t>Abelard became a monk at St Denis; Heloise became a nun</a:t>
            </a:r>
          </a:p>
          <a:p>
            <a:pPr lvl="1"/>
            <a:r>
              <a:rPr lang="en-US" sz="1600" dirty="0" smtClean="0"/>
              <a:t>Abelard’s theology very rational: ‘I must understand in order to believe.’  Bernard accused him of heresy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68646306"/>
              </p:ext>
            </p:extLst>
          </p:nvPr>
        </p:nvGraphicFramePr>
        <p:xfrm>
          <a:off x="7042150" y="6629400"/>
          <a:ext cx="45719" cy="71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696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Crusading Orders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Knights Templar</a:t>
            </a:r>
          </a:p>
          <a:p>
            <a:pPr eaLnBrk="1" hangingPunct="1"/>
            <a:r>
              <a:rPr lang="en-US" dirty="0" err="1" smtClean="0"/>
              <a:t>Hospitallers</a:t>
            </a:r>
            <a:r>
              <a:rPr lang="en-US" dirty="0" smtClean="0"/>
              <a:t> of St John (later Knights of Malta)</a:t>
            </a:r>
          </a:p>
          <a:p>
            <a:pPr eaLnBrk="1" hangingPunct="1"/>
            <a:r>
              <a:rPr lang="en-US" dirty="0" smtClean="0"/>
              <a:t>Teutonic Knights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14A41-3E09-46F7-B140-4A192E69779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05279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4461</TotalTime>
  <Words>2066</Words>
  <Application>Microsoft Office PowerPoint</Application>
  <PresentationFormat>On-screen Show (4:3)</PresentationFormat>
  <Paragraphs>246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Blends</vt:lpstr>
      <vt:lpstr>Lecture 16 Crusades II</vt:lpstr>
      <vt:lpstr>Introduction</vt:lpstr>
      <vt:lpstr>Monasticism: Citeaux</vt:lpstr>
      <vt:lpstr>Bernard of Clairvaux  (1090-1153)</vt:lpstr>
      <vt:lpstr>St. Bernard’s Devotion to Mary</vt:lpstr>
      <vt:lpstr>Orders of Canons Regular</vt:lpstr>
      <vt:lpstr>Canons Regular of Premontre (Norbitines)</vt:lpstr>
      <vt:lpstr>Bernard’s Opponents within Church</vt:lpstr>
      <vt:lpstr>Crusading Orders</vt:lpstr>
      <vt:lpstr>Knights Templar</vt:lpstr>
      <vt:lpstr>Second Crusade (1145-1149)</vt:lpstr>
      <vt:lpstr>Eleanor of Aquitaine (1122-1204)</vt:lpstr>
      <vt:lpstr>Eleanor and Knightly Chivalry</vt:lpstr>
      <vt:lpstr>Saladin (1137-1193)</vt:lpstr>
      <vt:lpstr>Third Crusade (1187-1192)</vt:lpstr>
      <vt:lpstr>Development of Italian City-States</vt:lpstr>
      <vt:lpstr>Some Terminology</vt:lpstr>
      <vt:lpstr>Economic Development of City-States</vt:lpstr>
      <vt:lpstr>Example: Marco Polo (1254-1324)</vt:lpstr>
      <vt:lpstr>Fourth Crusade (1202-1204) </vt:lpstr>
      <vt:lpstr>Impact of Fourth Crusade and Sack of Constantinople</vt:lpstr>
      <vt:lpstr>Later Eastern Crusades</vt:lpstr>
      <vt:lpstr>Impact of Crusades Within Europe</vt:lpstr>
      <vt:lpstr>‘Crusades’ against Jews</vt:lpstr>
      <vt:lpstr>The Internal Crusade: The Inquisition</vt:lpstr>
      <vt:lpstr>The Church Reflects on Inquisition</vt:lpstr>
      <vt:lpstr>Western Crusade: Reconquista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27 Crusades</dc:title>
  <dc:creator>aorlando</dc:creator>
  <cp:lastModifiedBy>AOrlando</cp:lastModifiedBy>
  <cp:revision>97</cp:revision>
  <cp:lastPrinted>2018-10-25T10:50:41Z</cp:lastPrinted>
  <dcterms:created xsi:type="dcterms:W3CDTF">2010-08-25T13:34:37Z</dcterms:created>
  <dcterms:modified xsi:type="dcterms:W3CDTF">2018-10-25T10:51:04Z</dcterms:modified>
</cp:coreProperties>
</file>