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7"/>
  </p:notesMasterIdLst>
  <p:sldIdLst>
    <p:sldId id="256" r:id="rId2"/>
    <p:sldId id="257" r:id="rId3"/>
    <p:sldId id="313" r:id="rId4"/>
    <p:sldId id="314" r:id="rId5"/>
    <p:sldId id="315" r:id="rId6"/>
    <p:sldId id="316" r:id="rId7"/>
    <p:sldId id="317" r:id="rId8"/>
    <p:sldId id="292" r:id="rId9"/>
    <p:sldId id="290" r:id="rId10"/>
    <p:sldId id="278" r:id="rId11"/>
    <p:sldId id="289" r:id="rId12"/>
    <p:sldId id="270" r:id="rId13"/>
    <p:sldId id="291" r:id="rId14"/>
    <p:sldId id="294" r:id="rId15"/>
    <p:sldId id="295" r:id="rId16"/>
    <p:sldId id="297" r:id="rId17"/>
    <p:sldId id="312" r:id="rId18"/>
    <p:sldId id="262" r:id="rId19"/>
    <p:sldId id="296" r:id="rId20"/>
    <p:sldId id="304" r:id="rId21"/>
    <p:sldId id="305" r:id="rId22"/>
    <p:sldId id="306" r:id="rId23"/>
    <p:sldId id="307" r:id="rId24"/>
    <p:sldId id="311" r:id="rId25"/>
    <p:sldId id="276"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990E9995-072C-4496-9AA7-32A47B623AF6}" type="slidenum">
              <a:rPr lang="en-US"/>
              <a:pPr>
                <a:defRPr/>
              </a:pPr>
              <a:t>‹#›</a:t>
            </a:fld>
            <a:endParaRPr lang="en-US"/>
          </a:p>
        </p:txBody>
      </p:sp>
    </p:spTree>
    <p:extLst>
      <p:ext uri="{BB962C8B-B14F-4D97-AF65-F5344CB8AC3E}">
        <p14:creationId xmlns:p14="http://schemas.microsoft.com/office/powerpoint/2010/main" val="34652438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018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018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850D44A7-9C92-4455-91C3-28DB156ACAD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0DFA8223-FBFA-4583-875D-F830FD8C37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FC340EC-DDCA-467C-871D-D3EBD7BBC7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898C8A1-1924-462A-9D27-87FE747310C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8E79678-E7A6-4FE8-BD21-FEE843C3F0C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727502F9-3883-45B7-86CE-FDAE88AC6A3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0E14652E-2DDC-4C9D-B676-B3CB36E0A7F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0B94CA75-085A-404D-B594-0AA8DD5609E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1AFAEEE0-41A9-47AF-97B9-5A4674F5CDA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3F3F3AC-B708-42F7-A408-4E4ACB2196F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B86D143-C3A4-4E4E-B238-4CF00030F09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p>
        </p:txBody>
      </p:sp>
      <p:sp>
        <p:nvSpPr>
          <p:cNvPr id="4915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p>
        </p:txBody>
      </p:sp>
      <p:sp>
        <p:nvSpPr>
          <p:cNvPr id="4915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p>
        </p:txBody>
      </p:sp>
      <p:sp>
        <p:nvSpPr>
          <p:cNvPr id="4915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p>
        </p:txBody>
      </p:sp>
      <p:sp>
        <p:nvSpPr>
          <p:cNvPr id="4915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p>
        </p:txBody>
      </p:sp>
      <p:sp>
        <p:nvSpPr>
          <p:cNvPr id="4915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p>
        </p:txBody>
      </p:sp>
      <p:sp>
        <p:nvSpPr>
          <p:cNvPr id="4916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16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vl1pPr>
          </a:lstStyle>
          <a:p>
            <a:pPr>
              <a:defRPr/>
            </a:pPr>
            <a:endParaRPr lang="en-US"/>
          </a:p>
        </p:txBody>
      </p:sp>
      <p:sp>
        <p:nvSpPr>
          <p:cNvPr id="4916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p>
        </p:txBody>
      </p:sp>
      <p:sp>
        <p:nvSpPr>
          <p:cNvPr id="4916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6589DF73-4C80-4A47-A205-BDE65986A7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italianstudies.org/comedy/Inferno19.htm" TargetMode="External"/><Relationship Id="rId2" Type="http://schemas.openxmlformats.org/officeDocument/2006/relationships/hyperlink" Target="http://www.fordham.edu/halsall/source/b8-unam.html" TargetMode="External"/><Relationship Id="rId1" Type="http://schemas.openxmlformats.org/officeDocument/2006/relationships/slideLayout" Target="../slideLayouts/slideLayout2.xml"/><Relationship Id="rId4" Type="http://schemas.openxmlformats.org/officeDocument/2006/relationships/hyperlink" Target="http://medieval.ucdavis.edu/20C/Catherine.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6"/>
          <p:cNvSpPr>
            <a:spLocks noGrp="1" noChangeArrowheads="1"/>
          </p:cNvSpPr>
          <p:nvPr>
            <p:ph type="sldNum" sz="quarter" idx="12"/>
          </p:nvPr>
        </p:nvSpPr>
        <p:spPr>
          <a:noFill/>
        </p:spPr>
        <p:txBody>
          <a:bodyPr/>
          <a:lstStyle/>
          <a:p>
            <a:fld id="{71B88718-7CFF-416F-8531-B76093D67B98}" type="slidenum">
              <a:rPr lang="en-US"/>
              <a:pPr/>
              <a:t>1</a:t>
            </a:fld>
            <a:endParaRPr lang="en-US"/>
          </a:p>
        </p:txBody>
      </p:sp>
      <p:sp>
        <p:nvSpPr>
          <p:cNvPr id="3075" name="Rectangle 2"/>
          <p:cNvSpPr>
            <a:spLocks noGrp="1" noChangeArrowheads="1"/>
          </p:cNvSpPr>
          <p:nvPr>
            <p:ph type="ctrTitle"/>
          </p:nvPr>
        </p:nvSpPr>
        <p:spPr>
          <a:xfrm>
            <a:off x="990600" y="1295400"/>
            <a:ext cx="7772400" cy="1843088"/>
          </a:xfrm>
        </p:spPr>
        <p:txBody>
          <a:bodyPr/>
          <a:lstStyle/>
          <a:p>
            <a:pPr eaLnBrk="1" hangingPunct="1"/>
            <a:r>
              <a:rPr lang="en-US" sz="4000" b="1" dirty="0" smtClean="0"/>
              <a:t>Lecture 19: Lay Investiture,  Papal Powers and 14</a:t>
            </a:r>
            <a:r>
              <a:rPr lang="en-US" sz="4000" b="1" baseline="30000" dirty="0" smtClean="0"/>
              <a:t>th</a:t>
            </a:r>
            <a:r>
              <a:rPr lang="en-US" sz="4000" b="1" dirty="0" smtClean="0"/>
              <a:t> C</a:t>
            </a:r>
            <a:br>
              <a:rPr lang="en-US" sz="4000" b="1" dirty="0" smtClean="0"/>
            </a:br>
            <a:endParaRPr lang="en-US" sz="4000" b="1" dirty="0" smtClean="0"/>
          </a:p>
        </p:txBody>
      </p:sp>
      <p:sp>
        <p:nvSpPr>
          <p:cNvPr id="3076" name="Rectangle 3"/>
          <p:cNvSpPr>
            <a:spLocks noGrp="1" noChangeArrowheads="1"/>
          </p:cNvSpPr>
          <p:nvPr>
            <p:ph type="subTitle" idx="1"/>
          </p:nvPr>
        </p:nvSpPr>
        <p:spPr/>
        <p:txBody>
          <a:bodyPr/>
          <a:lstStyle/>
          <a:p>
            <a:pPr eaLnBrk="1" hangingPunct="1"/>
            <a:r>
              <a:rPr lang="en-US" dirty="0" smtClean="0"/>
              <a:t>Dr. Ann T. Orlando</a:t>
            </a:r>
          </a:p>
          <a:p>
            <a:pPr eaLnBrk="1" hangingPunct="1"/>
            <a:r>
              <a:rPr lang="en-US" dirty="0"/>
              <a:t>8</a:t>
            </a:r>
            <a:r>
              <a:rPr lang="en-US" dirty="0" smtClean="0"/>
              <a:t> </a:t>
            </a:r>
            <a:r>
              <a:rPr lang="en-US" dirty="0" smtClean="0"/>
              <a:t>November </a:t>
            </a:r>
            <a:r>
              <a:rPr lang="en-US" dirty="0" smtClean="0"/>
              <a:t>2018</a:t>
            </a: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42501C9D-545F-4966-9912-7C2221208AF6}" type="slidenum">
              <a:rPr lang="en-US"/>
              <a:pPr/>
              <a:t>10</a:t>
            </a:fld>
            <a:endParaRPr lang="en-US"/>
          </a:p>
        </p:txBody>
      </p:sp>
      <p:sp>
        <p:nvSpPr>
          <p:cNvPr id="11267" name="Rectangle 2"/>
          <p:cNvSpPr>
            <a:spLocks noGrp="1" noChangeArrowheads="1"/>
          </p:cNvSpPr>
          <p:nvPr>
            <p:ph type="title"/>
          </p:nvPr>
        </p:nvSpPr>
        <p:spPr/>
        <p:txBody>
          <a:bodyPr/>
          <a:lstStyle/>
          <a:p>
            <a:pPr eaLnBrk="1" hangingPunct="1"/>
            <a:r>
              <a:rPr lang="en-US" sz="4000" b="1" smtClean="0"/>
              <a:t>Pope and HRE</a:t>
            </a:r>
          </a:p>
        </p:txBody>
      </p:sp>
      <p:sp>
        <p:nvSpPr>
          <p:cNvPr id="11268" name="Rectangle 3"/>
          <p:cNvSpPr>
            <a:spLocks noGrp="1" noChangeArrowheads="1"/>
          </p:cNvSpPr>
          <p:nvPr>
            <p:ph type="body" idx="1"/>
          </p:nvPr>
        </p:nvSpPr>
        <p:spPr/>
        <p:txBody>
          <a:bodyPr/>
          <a:lstStyle/>
          <a:p>
            <a:pPr eaLnBrk="1" hangingPunct="1">
              <a:lnSpc>
                <a:spcPct val="90000"/>
              </a:lnSpc>
            </a:pPr>
            <a:r>
              <a:rPr lang="en-US" sz="2300" b="1" smtClean="0"/>
              <a:t>Pontificate of Gregory VII (1073-1085)</a:t>
            </a:r>
          </a:p>
          <a:p>
            <a:pPr lvl="1" eaLnBrk="1" hangingPunct="1">
              <a:lnSpc>
                <a:spcPct val="90000"/>
              </a:lnSpc>
            </a:pPr>
            <a:r>
              <a:rPr lang="en-US" sz="1900" b="1" smtClean="0"/>
              <a:t>Church reform; Gregory had been a monk at Cluny</a:t>
            </a:r>
          </a:p>
          <a:p>
            <a:pPr lvl="1" eaLnBrk="1" hangingPunct="1">
              <a:lnSpc>
                <a:spcPct val="90000"/>
              </a:lnSpc>
            </a:pPr>
            <a:r>
              <a:rPr lang="en-US" sz="1900" b="1" smtClean="0"/>
              <a:t>Opposed simony (sale of religious offices)</a:t>
            </a:r>
          </a:p>
          <a:p>
            <a:pPr eaLnBrk="1" hangingPunct="1">
              <a:lnSpc>
                <a:spcPct val="90000"/>
              </a:lnSpc>
            </a:pPr>
            <a:r>
              <a:rPr lang="en-US" sz="2300" b="1" smtClean="0"/>
              <a:t>Assertion of Papal primacy, </a:t>
            </a:r>
            <a:r>
              <a:rPr lang="en-US" sz="2300" b="1" i="1" smtClean="0"/>
              <a:t>Dictatus Papae</a:t>
            </a:r>
            <a:r>
              <a:rPr lang="en-US" sz="2300" b="1" smtClean="0"/>
              <a:t>;</a:t>
            </a:r>
          </a:p>
          <a:p>
            <a:pPr lvl="1" eaLnBrk="1" hangingPunct="1">
              <a:lnSpc>
                <a:spcPct val="90000"/>
              </a:lnSpc>
            </a:pPr>
            <a:r>
              <a:rPr lang="en-US" sz="1900" b="1" smtClean="0"/>
              <a:t> Emperor cannot invest bishops with symbols of office, or participate in election of Pope</a:t>
            </a:r>
          </a:p>
          <a:p>
            <a:pPr eaLnBrk="1" hangingPunct="1">
              <a:lnSpc>
                <a:spcPct val="90000"/>
              </a:lnSpc>
            </a:pPr>
            <a:r>
              <a:rPr lang="en-US" sz="2300" b="1" smtClean="0"/>
              <a:t>Henry IV refuses to accept </a:t>
            </a:r>
            <a:r>
              <a:rPr lang="en-US" sz="2300" b="1" i="1" smtClean="0"/>
              <a:t>Dictatus Papae</a:t>
            </a:r>
          </a:p>
          <a:p>
            <a:pPr lvl="1" eaLnBrk="1" hangingPunct="1">
              <a:lnSpc>
                <a:spcPct val="90000"/>
              </a:lnSpc>
            </a:pPr>
            <a:r>
              <a:rPr lang="en-US" sz="1900" b="1" smtClean="0"/>
              <a:t>Pope Gregory VII excommunicated Emperor Henry IV; </a:t>
            </a:r>
          </a:p>
          <a:p>
            <a:pPr lvl="1" eaLnBrk="1" hangingPunct="1">
              <a:lnSpc>
                <a:spcPct val="90000"/>
              </a:lnSpc>
            </a:pPr>
            <a:r>
              <a:rPr lang="en-US" sz="1900" b="1" smtClean="0"/>
              <a:t>Henry repents at Canossa and is forgiven</a:t>
            </a:r>
          </a:p>
          <a:p>
            <a:pPr eaLnBrk="1" hangingPunct="1">
              <a:lnSpc>
                <a:spcPct val="90000"/>
              </a:lnSpc>
            </a:pPr>
            <a:r>
              <a:rPr lang="en-US" sz="2100" b="1" smtClean="0"/>
              <a:t>But in 1084 Henry IV’s army attacks Rome and drives Gregory VII into exile</a:t>
            </a:r>
          </a:p>
          <a:p>
            <a:pPr lvl="1" eaLnBrk="1" hangingPunct="1">
              <a:lnSpc>
                <a:spcPct val="90000"/>
              </a:lnSpc>
            </a:pPr>
            <a:r>
              <a:rPr lang="en-US" sz="1900" b="1" smtClean="0"/>
              <a:t>Psalm 44 “I have loved justice and hated iniquity therefore I die an exile”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33C4BC19-4FFD-4F9F-8489-684CE8A84849}" type="slidenum">
              <a:rPr lang="en-US"/>
              <a:pPr/>
              <a:t>11</a:t>
            </a:fld>
            <a:endParaRPr lang="en-US"/>
          </a:p>
        </p:txBody>
      </p:sp>
      <p:sp>
        <p:nvSpPr>
          <p:cNvPr id="12291" name="Rectangle 2"/>
          <p:cNvSpPr>
            <a:spLocks noGrp="1" noChangeArrowheads="1"/>
          </p:cNvSpPr>
          <p:nvPr>
            <p:ph type="title"/>
          </p:nvPr>
        </p:nvSpPr>
        <p:spPr/>
        <p:txBody>
          <a:bodyPr/>
          <a:lstStyle/>
          <a:p>
            <a:pPr eaLnBrk="1" hangingPunct="1"/>
            <a:r>
              <a:rPr lang="en-US" smtClean="0"/>
              <a:t>Pope and HRE (cont.)</a:t>
            </a:r>
          </a:p>
        </p:txBody>
      </p:sp>
      <p:sp>
        <p:nvSpPr>
          <p:cNvPr id="12292" name="Rectangle 3"/>
          <p:cNvSpPr>
            <a:spLocks noGrp="1" noChangeArrowheads="1"/>
          </p:cNvSpPr>
          <p:nvPr>
            <p:ph type="body" idx="1"/>
          </p:nvPr>
        </p:nvSpPr>
        <p:spPr/>
        <p:txBody>
          <a:bodyPr/>
          <a:lstStyle/>
          <a:p>
            <a:pPr eaLnBrk="1" hangingPunct="1">
              <a:lnSpc>
                <a:spcPct val="90000"/>
              </a:lnSpc>
            </a:pPr>
            <a:r>
              <a:rPr lang="en-US" sz="2700" smtClean="0"/>
              <a:t>Concordat of Worms (1122)</a:t>
            </a:r>
          </a:p>
          <a:p>
            <a:pPr eaLnBrk="1" hangingPunct="1">
              <a:lnSpc>
                <a:spcPct val="90000"/>
              </a:lnSpc>
            </a:pPr>
            <a:r>
              <a:rPr lang="en-US" sz="3000" smtClean="0"/>
              <a:t>Compromise resolves (temporarily) issues between Pope and Holy Roman Emperor</a:t>
            </a:r>
          </a:p>
          <a:p>
            <a:pPr lvl="1" eaLnBrk="1" hangingPunct="1">
              <a:lnSpc>
                <a:spcPct val="90000"/>
              </a:lnSpc>
            </a:pPr>
            <a:r>
              <a:rPr lang="en-US" sz="2600" smtClean="0"/>
              <a:t>Agreement between Pope Calixtus II and Henry V</a:t>
            </a:r>
          </a:p>
          <a:p>
            <a:pPr lvl="1" eaLnBrk="1" hangingPunct="1">
              <a:lnSpc>
                <a:spcPct val="90000"/>
              </a:lnSpc>
            </a:pPr>
            <a:r>
              <a:rPr lang="en-US" sz="2600" smtClean="0"/>
              <a:t>Pope selects bishops and abbots, and invests them with symbols of spiritual office</a:t>
            </a:r>
          </a:p>
          <a:p>
            <a:pPr lvl="1" eaLnBrk="1" hangingPunct="1">
              <a:lnSpc>
                <a:spcPct val="90000"/>
              </a:lnSpc>
            </a:pPr>
            <a:r>
              <a:rPr lang="en-US" sz="2600" smtClean="0"/>
              <a:t>Emperor can invest bishops and abbots with lay responsibilities and be present at installation</a:t>
            </a:r>
          </a:p>
          <a:p>
            <a:pPr eaLnBrk="1" hangingPunct="1">
              <a:lnSpc>
                <a:spcPct val="90000"/>
              </a:lnSpc>
            </a:pPr>
            <a:endParaRPr lang="en-US" sz="2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95A957ED-7A86-4D8C-BEBA-7896A7B691DD}" type="slidenum">
              <a:rPr lang="en-US"/>
              <a:pPr/>
              <a:t>12</a:t>
            </a:fld>
            <a:endParaRPr lang="en-US"/>
          </a:p>
        </p:txBody>
      </p:sp>
      <p:sp>
        <p:nvSpPr>
          <p:cNvPr id="13315" name="Rectangle 2"/>
          <p:cNvSpPr>
            <a:spLocks noGrp="1" noChangeArrowheads="1"/>
          </p:cNvSpPr>
          <p:nvPr>
            <p:ph type="title"/>
          </p:nvPr>
        </p:nvSpPr>
        <p:spPr/>
        <p:txBody>
          <a:bodyPr/>
          <a:lstStyle/>
          <a:p>
            <a:pPr eaLnBrk="1" hangingPunct="1"/>
            <a:r>
              <a:rPr lang="en-US" sz="4000" b="1" smtClean="0"/>
              <a:t>Political Developments in England</a:t>
            </a:r>
          </a:p>
        </p:txBody>
      </p:sp>
      <p:sp>
        <p:nvSpPr>
          <p:cNvPr id="13316" name="Rectangle 3"/>
          <p:cNvSpPr>
            <a:spLocks noGrp="1" noChangeArrowheads="1"/>
          </p:cNvSpPr>
          <p:nvPr>
            <p:ph type="body" idx="1"/>
          </p:nvPr>
        </p:nvSpPr>
        <p:spPr/>
        <p:txBody>
          <a:bodyPr/>
          <a:lstStyle/>
          <a:p>
            <a:pPr eaLnBrk="1" hangingPunct="1">
              <a:lnSpc>
                <a:spcPct val="90000"/>
              </a:lnSpc>
            </a:pPr>
            <a:r>
              <a:rPr lang="en-US" sz="1800" dirty="0" smtClean="0"/>
              <a:t>Anglo Saxons initially able to fend off Viking raiders</a:t>
            </a:r>
          </a:p>
          <a:p>
            <a:pPr lvl="1" eaLnBrk="1" hangingPunct="1">
              <a:lnSpc>
                <a:spcPct val="90000"/>
              </a:lnSpc>
            </a:pPr>
            <a:r>
              <a:rPr lang="en-US" sz="1600" dirty="0" smtClean="0"/>
              <a:t>King Alfred Great, d. 899 being most famous</a:t>
            </a:r>
          </a:p>
          <a:p>
            <a:pPr eaLnBrk="1" hangingPunct="1">
              <a:lnSpc>
                <a:spcPct val="90000"/>
              </a:lnSpc>
            </a:pPr>
            <a:r>
              <a:rPr lang="en-US" sz="1800" dirty="0" smtClean="0"/>
              <a:t>William the Conqueror from Normandy 1066 defeated Anglo-Saxons at Battle of Hastings</a:t>
            </a:r>
          </a:p>
          <a:p>
            <a:pPr eaLnBrk="1" hangingPunct="1">
              <a:lnSpc>
                <a:spcPct val="90000"/>
              </a:lnSpc>
            </a:pPr>
            <a:r>
              <a:rPr lang="en-US" sz="1800" dirty="0" smtClean="0"/>
              <a:t>Established Norman rule in England</a:t>
            </a:r>
          </a:p>
          <a:p>
            <a:pPr lvl="1" eaLnBrk="1" hangingPunct="1">
              <a:lnSpc>
                <a:spcPct val="90000"/>
              </a:lnSpc>
            </a:pPr>
            <a:r>
              <a:rPr lang="en-US" sz="1600" dirty="0" smtClean="0"/>
              <a:t>Because local barons were defeated, setup a strong national governing system in England</a:t>
            </a:r>
          </a:p>
          <a:p>
            <a:pPr eaLnBrk="1" hangingPunct="1">
              <a:lnSpc>
                <a:spcPct val="90000"/>
              </a:lnSpc>
            </a:pPr>
            <a:r>
              <a:rPr lang="en-US" sz="1800" dirty="0" smtClean="0"/>
              <a:t>Henry II (1133-1189) of England, born in France, married Eleanor of Aquitaine after her marriage to Louis VII was annulled</a:t>
            </a:r>
          </a:p>
          <a:p>
            <a:pPr lvl="1" eaLnBrk="1" hangingPunct="1">
              <a:lnSpc>
                <a:spcPct val="90000"/>
              </a:lnSpc>
            </a:pPr>
            <a:r>
              <a:rPr lang="en-US" sz="1600" dirty="0" smtClean="0"/>
              <a:t>By this marriage and his inheritance of Normandy, Henry II claimed all of Western France </a:t>
            </a:r>
          </a:p>
          <a:p>
            <a:pPr lvl="1" eaLnBrk="1" hangingPunct="1">
              <a:lnSpc>
                <a:spcPct val="90000"/>
              </a:lnSpc>
            </a:pPr>
            <a:r>
              <a:rPr lang="en-US" sz="1600" dirty="0" smtClean="0"/>
              <a:t>Set stage for sporadic battles and wars between England and France; </a:t>
            </a:r>
          </a:p>
          <a:p>
            <a:pPr lvl="1" eaLnBrk="1" hangingPunct="1">
              <a:lnSpc>
                <a:spcPct val="90000"/>
              </a:lnSpc>
            </a:pPr>
            <a:r>
              <a:rPr lang="en-US" sz="1600" dirty="0" smtClean="0"/>
              <a:t>Normans in England claimed much of France</a:t>
            </a:r>
          </a:p>
          <a:p>
            <a:pPr lvl="1" eaLnBrk="1" hangingPunct="1">
              <a:lnSpc>
                <a:spcPct val="90000"/>
              </a:lnSpc>
            </a:pPr>
            <a:r>
              <a:rPr lang="en-US" sz="1600" dirty="0" smtClean="0"/>
              <a:t>Culminated in the Hundred Years War, 1339-1453</a:t>
            </a:r>
          </a:p>
          <a:p>
            <a:pPr eaLnBrk="1" hangingPunct="1">
              <a:lnSpc>
                <a:spcPct val="90000"/>
              </a:lnSpc>
            </a:pPr>
            <a:endParaRPr lang="en-US" sz="1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F3A47270-811B-4AC9-A9C3-6FB276776D37}" type="slidenum">
              <a:rPr lang="en-US"/>
              <a:pPr/>
              <a:t>13</a:t>
            </a:fld>
            <a:endParaRPr lang="en-US"/>
          </a:p>
        </p:txBody>
      </p:sp>
      <p:sp>
        <p:nvSpPr>
          <p:cNvPr id="14339" name="Rectangle 2"/>
          <p:cNvSpPr>
            <a:spLocks noGrp="1" noChangeArrowheads="1"/>
          </p:cNvSpPr>
          <p:nvPr>
            <p:ph type="title"/>
          </p:nvPr>
        </p:nvSpPr>
        <p:spPr/>
        <p:txBody>
          <a:bodyPr/>
          <a:lstStyle/>
          <a:p>
            <a:pPr eaLnBrk="1" hangingPunct="1"/>
            <a:r>
              <a:rPr lang="en-US" smtClean="0"/>
              <a:t>Henry II and </a:t>
            </a:r>
            <a:br>
              <a:rPr lang="en-US" smtClean="0"/>
            </a:br>
            <a:r>
              <a:rPr lang="en-US" smtClean="0"/>
              <a:t>St. Thomas Becket</a:t>
            </a:r>
          </a:p>
        </p:txBody>
      </p:sp>
      <p:sp>
        <p:nvSpPr>
          <p:cNvPr id="14340" name="Rectangle 3"/>
          <p:cNvSpPr>
            <a:spLocks noGrp="1" noChangeArrowheads="1"/>
          </p:cNvSpPr>
          <p:nvPr>
            <p:ph type="body" idx="1"/>
          </p:nvPr>
        </p:nvSpPr>
        <p:spPr/>
        <p:txBody>
          <a:bodyPr/>
          <a:lstStyle/>
          <a:p>
            <a:pPr eaLnBrk="1" hangingPunct="1">
              <a:lnSpc>
                <a:spcPct val="80000"/>
              </a:lnSpc>
            </a:pPr>
            <a:r>
              <a:rPr lang="en-US" sz="2000" smtClean="0"/>
              <a:t>Henry II attempts to gain control of clergy through the Constitution of Clarendon</a:t>
            </a:r>
          </a:p>
          <a:p>
            <a:pPr lvl="1" eaLnBrk="1" hangingPunct="1">
              <a:lnSpc>
                <a:spcPct val="80000"/>
              </a:lnSpc>
            </a:pPr>
            <a:r>
              <a:rPr lang="en-US" sz="1800" smtClean="0"/>
              <a:t>King can try clergy for crimes</a:t>
            </a:r>
          </a:p>
          <a:p>
            <a:pPr lvl="1" eaLnBrk="1" hangingPunct="1">
              <a:lnSpc>
                <a:spcPct val="80000"/>
              </a:lnSpc>
            </a:pPr>
            <a:r>
              <a:rPr lang="en-US" sz="1800" smtClean="0"/>
              <a:t>King must approve all newly appointed bishops</a:t>
            </a:r>
          </a:p>
          <a:p>
            <a:pPr eaLnBrk="1" hangingPunct="1">
              <a:lnSpc>
                <a:spcPct val="80000"/>
              </a:lnSpc>
            </a:pPr>
            <a:r>
              <a:rPr lang="en-US" sz="2000" smtClean="0"/>
              <a:t>Henry II appoints his close friend, Thomas Becket, Archbishop of Canterbury</a:t>
            </a:r>
          </a:p>
          <a:p>
            <a:pPr eaLnBrk="1" hangingPunct="1">
              <a:lnSpc>
                <a:spcPct val="80000"/>
              </a:lnSpc>
            </a:pPr>
            <a:r>
              <a:rPr lang="en-US" sz="2000" smtClean="0"/>
              <a:t>As Archbishop, Thomas opposes secular control of ecclesial domains and authority</a:t>
            </a:r>
          </a:p>
          <a:p>
            <a:pPr eaLnBrk="1" hangingPunct="1">
              <a:lnSpc>
                <a:spcPct val="80000"/>
              </a:lnSpc>
            </a:pPr>
            <a:r>
              <a:rPr lang="en-US" sz="2000" smtClean="0"/>
              <a:t>Thomas Becket murdered by knights of Henry II in 1170 in Canterbury Cathedral; </a:t>
            </a:r>
          </a:p>
          <a:p>
            <a:pPr lvl="1" eaLnBrk="1" hangingPunct="1">
              <a:lnSpc>
                <a:spcPct val="80000"/>
              </a:lnSpc>
            </a:pPr>
            <a:r>
              <a:rPr lang="en-US" sz="2000" smtClean="0"/>
              <a:t>Henry forced to do public penance by Pope Alexander III</a:t>
            </a:r>
          </a:p>
          <a:p>
            <a:pPr eaLnBrk="1" hangingPunct="1">
              <a:lnSpc>
                <a:spcPct val="80000"/>
              </a:lnSpc>
            </a:pPr>
            <a:r>
              <a:rPr lang="en-US" sz="2000" smtClean="0"/>
              <a:t>Canterbury instantly becomes an important pilgrimage site</a:t>
            </a:r>
          </a:p>
          <a:p>
            <a:pPr lvl="1" eaLnBrk="1" hangingPunct="1">
              <a:lnSpc>
                <a:spcPct val="80000"/>
              </a:lnSpc>
            </a:pPr>
            <a:r>
              <a:rPr lang="en-US" sz="2000" smtClean="0"/>
              <a:t>Chaucer, </a:t>
            </a:r>
            <a:r>
              <a:rPr lang="en-US" sz="2000" i="1" smtClean="0"/>
              <a:t>Canterbury Tales</a:t>
            </a:r>
            <a:r>
              <a:rPr lang="en-US" sz="2000" smtClean="0"/>
              <a:t> </a:t>
            </a:r>
          </a:p>
          <a:p>
            <a:pPr lvl="1" eaLnBrk="1" hangingPunct="1">
              <a:lnSpc>
                <a:spcPct val="80000"/>
              </a:lnSpc>
            </a:pPr>
            <a:r>
              <a:rPr lang="en-US" sz="2000" smtClean="0"/>
              <a:t>Until Becket’s body destroyed by order of Henry VIII in 1538</a:t>
            </a:r>
          </a:p>
          <a:p>
            <a:pPr eaLnBrk="1" hangingPunct="1">
              <a:lnSpc>
                <a:spcPct val="80000"/>
              </a:lnSpc>
            </a:pPr>
            <a:endParaRPr lang="en-US" sz="2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France c. 1150</a:t>
            </a:r>
          </a:p>
        </p:txBody>
      </p:sp>
      <p:sp>
        <p:nvSpPr>
          <p:cNvPr id="17411" name="Slide Number Placeholder 3"/>
          <p:cNvSpPr>
            <a:spLocks noGrp="1"/>
          </p:cNvSpPr>
          <p:nvPr>
            <p:ph type="sldNum" sz="quarter" idx="12"/>
          </p:nvPr>
        </p:nvSpPr>
        <p:spPr>
          <a:noFill/>
        </p:spPr>
        <p:txBody>
          <a:bodyPr/>
          <a:lstStyle/>
          <a:p>
            <a:fld id="{C556ABF1-1B29-4808-BC22-6E7BA907EEB2}" type="slidenum">
              <a:rPr lang="en-US"/>
              <a:pPr/>
              <a:t>14</a:t>
            </a:fld>
            <a:endParaRPr lang="en-US"/>
          </a:p>
        </p:txBody>
      </p:sp>
      <p:pic>
        <p:nvPicPr>
          <p:cNvPr id="17412" name="Picture 2"/>
          <p:cNvPicPr>
            <a:picLocks noGrp="1" noChangeAspect="1" noChangeArrowheads="1"/>
          </p:cNvPicPr>
          <p:nvPr>
            <p:ph idx="1"/>
          </p:nvPr>
        </p:nvPicPr>
        <p:blipFill>
          <a:blip r:embed="rId2" cstate="print"/>
          <a:srcRect/>
          <a:stretch>
            <a:fillRect/>
          </a:stretch>
        </p:blipFill>
        <p:spPr>
          <a:xfrm>
            <a:off x="3614738" y="2017713"/>
            <a:ext cx="2908300" cy="4114800"/>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Medieval French Monarchs</a:t>
            </a:r>
          </a:p>
        </p:txBody>
      </p:sp>
      <p:sp>
        <p:nvSpPr>
          <p:cNvPr id="18435" name="Content Placeholder 2"/>
          <p:cNvSpPr>
            <a:spLocks noGrp="1"/>
          </p:cNvSpPr>
          <p:nvPr>
            <p:ph idx="1"/>
          </p:nvPr>
        </p:nvSpPr>
        <p:spPr/>
        <p:txBody>
          <a:bodyPr/>
          <a:lstStyle/>
          <a:p>
            <a:pPr eaLnBrk="1" hangingPunct="1"/>
            <a:r>
              <a:rPr lang="en-US" sz="2400" dirty="0" smtClean="0"/>
              <a:t>After Carolingians, Hugh Capet becomes king, beginning of </a:t>
            </a:r>
            <a:r>
              <a:rPr lang="en-US" sz="2400" dirty="0" err="1" smtClean="0"/>
              <a:t>Capetians</a:t>
            </a:r>
            <a:r>
              <a:rPr lang="en-US" sz="2400" dirty="0" smtClean="0"/>
              <a:t>, 987</a:t>
            </a:r>
          </a:p>
          <a:p>
            <a:pPr eaLnBrk="1" hangingPunct="1"/>
            <a:r>
              <a:rPr lang="en-US" sz="2400" dirty="0" smtClean="0"/>
              <a:t>Philip II wins back much of the territory claimed by the English king</a:t>
            </a:r>
          </a:p>
          <a:p>
            <a:pPr eaLnBrk="1" hangingPunct="1"/>
            <a:r>
              <a:rPr lang="en-US" sz="2400" dirty="0" smtClean="0"/>
              <a:t>St. Louis IX leads the eighth and ninth Crusades </a:t>
            </a:r>
          </a:p>
        </p:txBody>
      </p:sp>
      <p:sp>
        <p:nvSpPr>
          <p:cNvPr id="18436" name="Slide Number Placeholder 3"/>
          <p:cNvSpPr>
            <a:spLocks noGrp="1"/>
          </p:cNvSpPr>
          <p:nvPr>
            <p:ph type="sldNum" sz="quarter" idx="12"/>
          </p:nvPr>
        </p:nvSpPr>
        <p:spPr>
          <a:noFill/>
        </p:spPr>
        <p:txBody>
          <a:bodyPr/>
          <a:lstStyle/>
          <a:p>
            <a:fld id="{83DFC42B-4778-4ABC-B54A-1587DD4759D9}" type="slidenum">
              <a:rPr lang="en-US"/>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Philip IV, the Fair (1268-1312)</a:t>
            </a:r>
            <a:endParaRPr lang="en-US" dirty="0"/>
          </a:p>
        </p:txBody>
      </p:sp>
      <p:sp>
        <p:nvSpPr>
          <p:cNvPr id="3" name="Content Placeholder 2"/>
          <p:cNvSpPr>
            <a:spLocks noGrp="1"/>
          </p:cNvSpPr>
          <p:nvPr>
            <p:ph idx="1"/>
          </p:nvPr>
        </p:nvSpPr>
        <p:spPr/>
        <p:txBody>
          <a:bodyPr/>
          <a:lstStyle/>
          <a:p>
            <a:pPr eaLnBrk="1" hangingPunct="1"/>
            <a:r>
              <a:rPr lang="en-US" sz="2400" dirty="0" smtClean="0"/>
              <a:t>Set on establishing France as a unified nation with centralized authority in the king</a:t>
            </a:r>
          </a:p>
          <a:p>
            <a:pPr eaLnBrk="1" hangingPunct="1"/>
            <a:r>
              <a:rPr lang="en-US" sz="2400" dirty="0" smtClean="0"/>
              <a:t>Expelled clerics from involvement in civil legal proceedings; using newly trained lay lawyers </a:t>
            </a:r>
          </a:p>
          <a:p>
            <a:pPr eaLnBrk="1" hangingPunct="1"/>
            <a:r>
              <a:rPr lang="en-US" sz="2400" dirty="0" smtClean="0"/>
              <a:t>Taxed Church property to help fund war with England</a:t>
            </a:r>
          </a:p>
          <a:p>
            <a:pPr eaLnBrk="1" hangingPunct="1"/>
            <a:r>
              <a:rPr lang="en-US" sz="2400" dirty="0" smtClean="0"/>
              <a:t>Expels Jews from France to collect their property</a:t>
            </a:r>
          </a:p>
          <a:p>
            <a:pPr eaLnBrk="1" hangingPunct="1"/>
            <a:r>
              <a:rPr lang="en-US" sz="2400" dirty="0" smtClean="0"/>
              <a:t>Similar to suppression of Templars with Pope Clement V</a:t>
            </a:r>
          </a:p>
          <a:p>
            <a:pPr eaLnBrk="1" hangingPunct="1"/>
            <a:r>
              <a:rPr lang="en-US" sz="2400" dirty="0" smtClean="0"/>
              <a:t>When his son Charles IV dies in 1328 without heir, beginning of Hundred year’s War with England</a:t>
            </a:r>
          </a:p>
          <a:p>
            <a:endParaRPr lang="en-US" dirty="0"/>
          </a:p>
        </p:txBody>
      </p:sp>
      <p:sp>
        <p:nvSpPr>
          <p:cNvPr id="4" name="Slide Number Placeholder 3"/>
          <p:cNvSpPr>
            <a:spLocks noGrp="1"/>
          </p:cNvSpPr>
          <p:nvPr>
            <p:ph type="sldNum" sz="quarter" idx="12"/>
          </p:nvPr>
        </p:nvSpPr>
        <p:spPr/>
        <p:txBody>
          <a:bodyPr/>
          <a:lstStyle/>
          <a:p>
            <a:pPr>
              <a:defRPr/>
            </a:pPr>
            <a:fld id="{A898C8A1-1924-462A-9D27-87FE747310CE}"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Boniface VIII (r. 1294-1303)</a:t>
            </a:r>
            <a:endParaRPr lang="en-US" dirty="0"/>
          </a:p>
        </p:txBody>
      </p:sp>
      <p:sp>
        <p:nvSpPr>
          <p:cNvPr id="3" name="Content Placeholder 2"/>
          <p:cNvSpPr>
            <a:spLocks noGrp="1"/>
          </p:cNvSpPr>
          <p:nvPr>
            <p:ph idx="1"/>
          </p:nvPr>
        </p:nvSpPr>
        <p:spPr/>
        <p:txBody>
          <a:bodyPr/>
          <a:lstStyle/>
          <a:p>
            <a:pPr eaLnBrk="1" hangingPunct="1">
              <a:lnSpc>
                <a:spcPct val="80000"/>
              </a:lnSpc>
            </a:pPr>
            <a:r>
              <a:rPr lang="en-US" sz="2800" dirty="0" smtClean="0"/>
              <a:t>Recall that in 13</a:t>
            </a:r>
            <a:r>
              <a:rPr lang="en-US" sz="2800" baseline="30000" dirty="0" smtClean="0"/>
              <a:t>th</a:t>
            </a:r>
            <a:r>
              <a:rPr lang="en-US" sz="2800" dirty="0" smtClean="0"/>
              <a:t> C after Innocent III. Papacy is a state of turmoil</a:t>
            </a:r>
          </a:p>
          <a:p>
            <a:pPr eaLnBrk="1" hangingPunct="1">
              <a:lnSpc>
                <a:spcPct val="80000"/>
              </a:lnSpc>
            </a:pPr>
            <a:r>
              <a:rPr lang="en-US" sz="2800" dirty="0" smtClean="0"/>
              <a:t>Boniface bitterly opposed to renewal efforts of Franciscan Spirituals</a:t>
            </a:r>
          </a:p>
          <a:p>
            <a:pPr eaLnBrk="1" hangingPunct="1">
              <a:lnSpc>
                <a:spcPct val="80000"/>
              </a:lnSpc>
            </a:pPr>
            <a:r>
              <a:rPr lang="en-US" sz="2800" dirty="0" smtClean="0"/>
              <a:t>Called </a:t>
            </a:r>
            <a:r>
              <a:rPr lang="en-US" sz="2800" dirty="0"/>
              <a:t>the first Jubilee Year in 1300</a:t>
            </a:r>
          </a:p>
          <a:p>
            <a:pPr lvl="1" eaLnBrk="1" hangingPunct="1">
              <a:lnSpc>
                <a:spcPct val="80000"/>
              </a:lnSpc>
            </a:pPr>
            <a:r>
              <a:rPr lang="en-US" sz="2400" dirty="0"/>
              <a:t>Rome needed the money</a:t>
            </a:r>
          </a:p>
          <a:p>
            <a:pPr lvl="1" eaLnBrk="1" hangingPunct="1">
              <a:lnSpc>
                <a:spcPct val="80000"/>
              </a:lnSpc>
            </a:pPr>
            <a:r>
              <a:rPr lang="en-US" sz="2400" dirty="0"/>
              <a:t>But also very well organized and managed which significantly enhanced Boniface’s stature around </a:t>
            </a:r>
            <a:r>
              <a:rPr lang="en-US" sz="2400" dirty="0" smtClean="0"/>
              <a:t>Europe</a:t>
            </a:r>
          </a:p>
          <a:p>
            <a:pPr eaLnBrk="1" hangingPunct="1">
              <a:lnSpc>
                <a:spcPct val="80000"/>
              </a:lnSpc>
            </a:pPr>
            <a:r>
              <a:rPr lang="en-US" sz="2400" dirty="0" smtClean="0"/>
              <a:t>Issued </a:t>
            </a:r>
            <a:r>
              <a:rPr lang="en-US" sz="2400" i="1" dirty="0" err="1"/>
              <a:t>Clericis</a:t>
            </a:r>
            <a:r>
              <a:rPr lang="en-US" sz="2400" i="1" dirty="0"/>
              <a:t> </a:t>
            </a:r>
            <a:r>
              <a:rPr lang="en-US" sz="2400" i="1" dirty="0" err="1" smtClean="0"/>
              <a:t>Laicos</a:t>
            </a:r>
            <a:r>
              <a:rPr lang="en-US" sz="2400" i="1" dirty="0" smtClean="0"/>
              <a:t> </a:t>
            </a:r>
            <a:r>
              <a:rPr lang="en-US" sz="2400" dirty="0" smtClean="0"/>
              <a:t>(1296) forbidding taxation of clerics or church property without consent of the pope</a:t>
            </a:r>
            <a:endParaRPr lang="en-US" sz="2400" dirty="0"/>
          </a:p>
          <a:p>
            <a:endParaRPr lang="en-US" sz="4000" dirty="0"/>
          </a:p>
        </p:txBody>
      </p:sp>
      <p:sp>
        <p:nvSpPr>
          <p:cNvPr id="4" name="Slide Number Placeholder 3"/>
          <p:cNvSpPr>
            <a:spLocks noGrp="1"/>
          </p:cNvSpPr>
          <p:nvPr>
            <p:ph type="sldNum" sz="quarter" idx="12"/>
          </p:nvPr>
        </p:nvSpPr>
        <p:spPr/>
        <p:txBody>
          <a:bodyPr/>
          <a:lstStyle/>
          <a:p>
            <a:pPr>
              <a:defRPr/>
            </a:pPr>
            <a:fld id="{A898C8A1-1924-462A-9D27-87FE747310CE}" type="slidenum">
              <a:rPr lang="en-US" smtClean="0"/>
              <a:pPr>
                <a:defRPr/>
              </a:pPr>
              <a:t>17</a:t>
            </a:fld>
            <a:endParaRPr lang="en-US"/>
          </a:p>
        </p:txBody>
      </p:sp>
    </p:spTree>
    <p:extLst>
      <p:ext uri="{BB962C8B-B14F-4D97-AF65-F5344CB8AC3E}">
        <p14:creationId xmlns:p14="http://schemas.microsoft.com/office/powerpoint/2010/main" val="3225251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08E3F96C-7D5C-4AAA-9622-671DA00062AC}" type="slidenum">
              <a:rPr lang="en-US"/>
              <a:pPr/>
              <a:t>18</a:t>
            </a:fld>
            <a:endParaRPr lang="en-US"/>
          </a:p>
        </p:txBody>
      </p:sp>
      <p:sp>
        <p:nvSpPr>
          <p:cNvPr id="19459" name="Rectangle 2"/>
          <p:cNvSpPr>
            <a:spLocks noGrp="1" noChangeArrowheads="1"/>
          </p:cNvSpPr>
          <p:nvPr>
            <p:ph type="title"/>
          </p:nvPr>
        </p:nvSpPr>
        <p:spPr/>
        <p:txBody>
          <a:bodyPr/>
          <a:lstStyle/>
          <a:p>
            <a:pPr eaLnBrk="1" hangingPunct="1"/>
            <a:r>
              <a:rPr lang="en-US" b="1" smtClean="0"/>
              <a:t>Pope and French King</a:t>
            </a:r>
          </a:p>
        </p:txBody>
      </p:sp>
      <p:sp>
        <p:nvSpPr>
          <p:cNvPr id="19460" name="Rectangle 3"/>
          <p:cNvSpPr>
            <a:spLocks noGrp="1" noChangeArrowheads="1"/>
          </p:cNvSpPr>
          <p:nvPr>
            <p:ph type="body" idx="1"/>
          </p:nvPr>
        </p:nvSpPr>
        <p:spPr/>
        <p:txBody>
          <a:bodyPr/>
          <a:lstStyle/>
          <a:p>
            <a:pPr eaLnBrk="1" hangingPunct="1">
              <a:lnSpc>
                <a:spcPct val="80000"/>
              </a:lnSpc>
            </a:pPr>
            <a:r>
              <a:rPr lang="en-US" sz="2000" dirty="0" smtClean="0"/>
              <a:t>Controversy with Philip</a:t>
            </a:r>
          </a:p>
          <a:p>
            <a:pPr lvl="1" eaLnBrk="1" hangingPunct="1">
              <a:lnSpc>
                <a:spcPct val="80000"/>
              </a:lnSpc>
            </a:pPr>
            <a:r>
              <a:rPr lang="en-US" sz="1800" dirty="0" smtClean="0"/>
              <a:t>Philip the Fair of France refuses to acknowledge ultimate Papal authority</a:t>
            </a:r>
          </a:p>
          <a:p>
            <a:pPr lvl="1" eaLnBrk="1" hangingPunct="1">
              <a:lnSpc>
                <a:spcPct val="80000"/>
              </a:lnSpc>
            </a:pPr>
            <a:r>
              <a:rPr lang="en-US" sz="1800" dirty="0" smtClean="0"/>
              <a:t>Boniface responds with ‘The two swords of religious and political power belong to Pope’ </a:t>
            </a:r>
            <a:r>
              <a:rPr lang="en-US" sz="1800" i="1" dirty="0" err="1" smtClean="0"/>
              <a:t>Unam</a:t>
            </a:r>
            <a:r>
              <a:rPr lang="en-US" sz="1800" i="1" dirty="0" smtClean="0"/>
              <a:t> </a:t>
            </a:r>
            <a:r>
              <a:rPr lang="en-US" sz="1800" i="1" dirty="0" err="1" smtClean="0"/>
              <a:t>Sanctam</a:t>
            </a:r>
            <a:endParaRPr lang="en-US" sz="1800" i="1" dirty="0" smtClean="0"/>
          </a:p>
          <a:p>
            <a:pPr lvl="1" eaLnBrk="1" hangingPunct="1">
              <a:lnSpc>
                <a:spcPct val="80000"/>
              </a:lnSpc>
            </a:pPr>
            <a:r>
              <a:rPr lang="en-US" sz="1800" dirty="0" smtClean="0"/>
              <a:t>Philip burns the encyclical</a:t>
            </a:r>
          </a:p>
          <a:p>
            <a:pPr lvl="1" eaLnBrk="1" hangingPunct="1">
              <a:lnSpc>
                <a:spcPct val="80000"/>
              </a:lnSpc>
            </a:pPr>
            <a:r>
              <a:rPr lang="en-US" sz="1800" dirty="0" smtClean="0"/>
              <a:t>Boniface prepares to excommunicate Philip, when Philip’s supporters capture Boniface VIII; parade him sitting backward on a horse</a:t>
            </a:r>
          </a:p>
          <a:p>
            <a:pPr lvl="1" eaLnBrk="1" hangingPunct="1">
              <a:lnSpc>
                <a:spcPct val="80000"/>
              </a:lnSpc>
            </a:pPr>
            <a:r>
              <a:rPr lang="en-US" sz="1800" dirty="0" smtClean="0"/>
              <a:t>Boniface dies shortly thereafter</a:t>
            </a:r>
          </a:p>
          <a:p>
            <a:pPr eaLnBrk="1" hangingPunct="1">
              <a:lnSpc>
                <a:spcPct val="80000"/>
              </a:lnSpc>
            </a:pPr>
            <a:r>
              <a:rPr lang="en-US" sz="2000" dirty="0" smtClean="0"/>
              <a:t>French select next Pope, Clement V.  This begins the ‘Avignon Papacy”; under French control</a:t>
            </a:r>
          </a:p>
          <a:p>
            <a:pPr lvl="1" eaLnBrk="1" hangingPunct="1">
              <a:lnSpc>
                <a:spcPct val="80000"/>
              </a:lnSpc>
            </a:pPr>
            <a:endParaRPr lang="en-US" sz="1800" dirty="0" smtClean="0"/>
          </a:p>
          <a:p>
            <a:pPr lvl="1" eaLnBrk="1" hangingPunct="1">
              <a:lnSpc>
                <a:spcPct val="80000"/>
              </a:lnSpc>
            </a:pPr>
            <a:endParaRPr lang="en-US" sz="11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of the Controversy</a:t>
            </a:r>
            <a:endParaRPr lang="en-US" dirty="0"/>
          </a:p>
        </p:txBody>
      </p:sp>
      <p:sp>
        <p:nvSpPr>
          <p:cNvPr id="3" name="Content Placeholder 2"/>
          <p:cNvSpPr>
            <a:spLocks noGrp="1"/>
          </p:cNvSpPr>
          <p:nvPr>
            <p:ph idx="1"/>
          </p:nvPr>
        </p:nvSpPr>
        <p:spPr/>
        <p:txBody>
          <a:bodyPr/>
          <a:lstStyle/>
          <a:p>
            <a:r>
              <a:rPr lang="en-US" sz="2400" dirty="0" smtClean="0"/>
              <a:t>Boniface VIII is usually taken as the last of the Popes who could claim (unsuccessfully) strong and direct temporal authority over secular rulers</a:t>
            </a:r>
          </a:p>
          <a:p>
            <a:r>
              <a:rPr lang="en-US" sz="2400" dirty="0" smtClean="0"/>
              <a:t>But the papacy itself continues to be an important international secular authority</a:t>
            </a:r>
          </a:p>
          <a:p>
            <a:pPr lvl="1"/>
            <a:r>
              <a:rPr lang="en-US" sz="2000" dirty="0" smtClean="0"/>
              <a:t>Primary diplomatic conduit to Byzantium (15</a:t>
            </a:r>
            <a:r>
              <a:rPr lang="en-US" sz="2000" baseline="30000" dirty="0" smtClean="0"/>
              <a:t>th</a:t>
            </a:r>
            <a:r>
              <a:rPr lang="en-US" sz="2000" dirty="0" smtClean="0"/>
              <a:t> C)</a:t>
            </a:r>
          </a:p>
          <a:p>
            <a:pPr lvl="1"/>
            <a:r>
              <a:rPr lang="en-US" sz="2000" dirty="0" smtClean="0"/>
              <a:t>All European rulers are Catholic (16</a:t>
            </a:r>
            <a:r>
              <a:rPr lang="en-US" sz="2000" baseline="30000" dirty="0" smtClean="0"/>
              <a:t>th</a:t>
            </a:r>
            <a:r>
              <a:rPr lang="en-US" sz="2000" dirty="0" smtClean="0"/>
              <a:t> C)</a:t>
            </a:r>
          </a:p>
          <a:p>
            <a:pPr lvl="1"/>
            <a:r>
              <a:rPr lang="en-US" sz="2000" dirty="0" smtClean="0"/>
              <a:t>Papal States (19</a:t>
            </a:r>
            <a:r>
              <a:rPr lang="en-US" sz="2000" baseline="30000" dirty="0" smtClean="0"/>
              <a:t>th</a:t>
            </a:r>
            <a:r>
              <a:rPr lang="en-US" sz="2000" dirty="0" smtClean="0"/>
              <a:t> C)</a:t>
            </a:r>
          </a:p>
          <a:p>
            <a:r>
              <a:rPr lang="en-US" sz="2400" dirty="0" smtClean="0"/>
              <a:t>And bishops continue to be important ‘national’ leaders, sometimes putting them at odds with Rome</a:t>
            </a:r>
          </a:p>
          <a:p>
            <a:pPr lvl="1"/>
            <a:r>
              <a:rPr lang="en-US" sz="2000" dirty="0" err="1" smtClean="0"/>
              <a:t>Concilliar</a:t>
            </a:r>
            <a:r>
              <a:rPr lang="en-US" sz="2000" dirty="0" smtClean="0"/>
              <a:t> Movement</a:t>
            </a:r>
            <a:endParaRPr lang="en-US" sz="2000" dirty="0"/>
          </a:p>
        </p:txBody>
      </p:sp>
      <p:sp>
        <p:nvSpPr>
          <p:cNvPr id="4" name="Slide Number Placeholder 3"/>
          <p:cNvSpPr>
            <a:spLocks noGrp="1"/>
          </p:cNvSpPr>
          <p:nvPr>
            <p:ph type="sldNum" sz="quarter" idx="12"/>
          </p:nvPr>
        </p:nvSpPr>
        <p:spPr/>
        <p:txBody>
          <a:bodyPr/>
          <a:lstStyle/>
          <a:p>
            <a:pPr>
              <a:defRPr/>
            </a:pPr>
            <a:fld id="{A898C8A1-1924-462A-9D27-87FE747310CE}"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38171F55-2CA7-4847-88C4-08AA4B0974F0}" type="slidenum">
              <a:rPr lang="en-US"/>
              <a:pPr/>
              <a:t>2</a:t>
            </a:fld>
            <a:endParaRPr lang="en-US"/>
          </a:p>
        </p:txBody>
      </p:sp>
      <p:sp>
        <p:nvSpPr>
          <p:cNvPr id="4099" name="Rectangle 2"/>
          <p:cNvSpPr>
            <a:spLocks noGrp="1" noChangeArrowheads="1"/>
          </p:cNvSpPr>
          <p:nvPr>
            <p:ph type="title"/>
          </p:nvPr>
        </p:nvSpPr>
        <p:spPr/>
        <p:txBody>
          <a:bodyPr/>
          <a:lstStyle/>
          <a:p>
            <a:pPr eaLnBrk="1" hangingPunct="1"/>
            <a:r>
              <a:rPr lang="en-US" b="1" smtClean="0"/>
              <a:t>Introduction</a:t>
            </a:r>
          </a:p>
        </p:txBody>
      </p:sp>
      <p:sp>
        <p:nvSpPr>
          <p:cNvPr id="4100" name="Rectangle 3"/>
          <p:cNvSpPr>
            <a:spLocks noGrp="1" noChangeArrowheads="1"/>
          </p:cNvSpPr>
          <p:nvPr>
            <p:ph type="body" idx="1"/>
          </p:nvPr>
        </p:nvSpPr>
        <p:spPr/>
        <p:txBody>
          <a:bodyPr/>
          <a:lstStyle/>
          <a:p>
            <a:pPr eaLnBrk="1" hangingPunct="1"/>
            <a:r>
              <a:rPr lang="en-US" dirty="0" smtClean="0"/>
              <a:t>Review</a:t>
            </a:r>
          </a:p>
          <a:p>
            <a:pPr lvl="1" eaLnBrk="1" hangingPunct="1"/>
            <a:r>
              <a:rPr lang="en-US" dirty="0" smtClean="0"/>
              <a:t>What is Lay Investiture</a:t>
            </a:r>
          </a:p>
          <a:p>
            <a:pPr eaLnBrk="1" hangingPunct="1"/>
            <a:r>
              <a:rPr lang="en-US" dirty="0" smtClean="0"/>
              <a:t>14</a:t>
            </a:r>
            <a:r>
              <a:rPr lang="en-US" baseline="30000" dirty="0" smtClean="0"/>
              <a:t>th</a:t>
            </a:r>
            <a:r>
              <a:rPr lang="en-US" dirty="0" smtClean="0"/>
              <a:t> C: Famine, War, Plague</a:t>
            </a:r>
          </a:p>
          <a:p>
            <a:pPr eaLnBrk="1" hangingPunct="1"/>
            <a:r>
              <a:rPr lang="en-US" dirty="0" smtClean="0"/>
              <a:t>Philip IV, the Fair (France)</a:t>
            </a:r>
          </a:p>
          <a:p>
            <a:pPr eaLnBrk="1" hangingPunct="1"/>
            <a:r>
              <a:rPr lang="en-US" dirty="0" smtClean="0"/>
              <a:t>Avignon Papacy</a:t>
            </a:r>
          </a:p>
          <a:p>
            <a:pPr eaLnBrk="1" hangingPunct="1"/>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210BF9CF-D817-4281-80FC-F599D65E9E01}" type="slidenum">
              <a:rPr lang="en-US"/>
              <a:pPr/>
              <a:t>20</a:t>
            </a:fld>
            <a:endParaRPr lang="en-US"/>
          </a:p>
        </p:txBody>
      </p:sp>
      <p:sp>
        <p:nvSpPr>
          <p:cNvPr id="7171" name="Rectangle 2"/>
          <p:cNvSpPr>
            <a:spLocks noGrp="1" noChangeArrowheads="1"/>
          </p:cNvSpPr>
          <p:nvPr>
            <p:ph type="title"/>
          </p:nvPr>
        </p:nvSpPr>
        <p:spPr/>
        <p:txBody>
          <a:bodyPr/>
          <a:lstStyle/>
          <a:p>
            <a:pPr eaLnBrk="1" hangingPunct="1"/>
            <a:r>
              <a:rPr lang="en-US" b="1" smtClean="0"/>
              <a:t>Papal Status as of 1303 </a:t>
            </a:r>
          </a:p>
        </p:txBody>
      </p:sp>
      <p:sp>
        <p:nvSpPr>
          <p:cNvPr id="7172" name="Rectangle 3"/>
          <p:cNvSpPr>
            <a:spLocks noGrp="1" noChangeArrowheads="1"/>
          </p:cNvSpPr>
          <p:nvPr>
            <p:ph type="body" idx="1"/>
          </p:nvPr>
        </p:nvSpPr>
        <p:spPr/>
        <p:txBody>
          <a:bodyPr/>
          <a:lstStyle/>
          <a:p>
            <a:pPr eaLnBrk="1" hangingPunct="1"/>
            <a:r>
              <a:rPr lang="en-US" sz="2400" smtClean="0"/>
              <a:t>Pope Boniface VIII</a:t>
            </a:r>
          </a:p>
          <a:p>
            <a:pPr lvl="1" eaLnBrk="1" hangingPunct="1"/>
            <a:r>
              <a:rPr lang="en-US" sz="2000" i="1" smtClean="0"/>
              <a:t>Unam Sanctam</a:t>
            </a:r>
          </a:p>
          <a:p>
            <a:pPr lvl="1" eaLnBrk="1" hangingPunct="1"/>
            <a:r>
              <a:rPr lang="en-US" sz="2000" smtClean="0"/>
              <a:t>Philip IV of France ignores Encyclical; </a:t>
            </a:r>
          </a:p>
          <a:p>
            <a:pPr lvl="1" eaLnBrk="1" hangingPunct="1"/>
            <a:r>
              <a:rPr lang="en-US" sz="2000" smtClean="0"/>
              <a:t>Captures Boniface and humiliates him</a:t>
            </a:r>
          </a:p>
          <a:p>
            <a:pPr lvl="1" eaLnBrk="1" hangingPunct="1"/>
            <a:r>
              <a:rPr lang="en-US" sz="2000" smtClean="0"/>
              <a:t>Boniface dies 1303</a:t>
            </a:r>
          </a:p>
          <a:p>
            <a:pPr eaLnBrk="1" hangingPunct="1"/>
            <a:r>
              <a:rPr lang="en-US" sz="2400" smtClean="0"/>
              <a:t>Boniface’s successor</a:t>
            </a:r>
          </a:p>
          <a:p>
            <a:pPr lvl="1" eaLnBrk="1" hangingPunct="1"/>
            <a:r>
              <a:rPr lang="en-US" sz="2000" smtClean="0"/>
              <a:t>Tension between Roman families and French over who should be Pope; political/economic driver is control over  Papal States (from Pepin the Short in 750)</a:t>
            </a:r>
          </a:p>
          <a:p>
            <a:pPr lvl="1" eaLnBrk="1" hangingPunct="1"/>
            <a:r>
              <a:rPr lang="en-US" sz="2000" smtClean="0"/>
              <a:t>Clement V was elected through French influence and lived in France, beginning of Avignon Papacy</a:t>
            </a:r>
          </a:p>
          <a:p>
            <a:pPr lvl="1" eaLnBrk="1" hangingPunct="1"/>
            <a:endParaRPr lang="en-US" sz="2400" smtClean="0"/>
          </a:p>
          <a:p>
            <a:pPr eaLnBrk="1" hangingPunct="1">
              <a:buFont typeface="Wingdings" pitchFamily="2" charset="2"/>
              <a:buNone/>
            </a:pPr>
            <a:endParaRPr lang="en-US" sz="2800" smtClean="0"/>
          </a:p>
          <a:p>
            <a:pPr eaLnBrk="1" hangingPunct="1"/>
            <a:endParaRPr lang="en-US" sz="2800" smtClean="0"/>
          </a:p>
        </p:txBody>
      </p:sp>
    </p:spTree>
    <p:extLst>
      <p:ext uri="{BB962C8B-B14F-4D97-AF65-F5344CB8AC3E}">
        <p14:creationId xmlns:p14="http://schemas.microsoft.com/office/powerpoint/2010/main" val="3163454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BEFB6254-27B3-4BA8-B7F2-6F62C095D6F8}" type="slidenum">
              <a:rPr lang="en-US"/>
              <a:pPr/>
              <a:t>21</a:t>
            </a:fld>
            <a:endParaRPr lang="en-US"/>
          </a:p>
        </p:txBody>
      </p:sp>
      <p:sp>
        <p:nvSpPr>
          <p:cNvPr id="8195" name="Rectangle 2"/>
          <p:cNvSpPr>
            <a:spLocks noGrp="1" noChangeArrowheads="1"/>
          </p:cNvSpPr>
          <p:nvPr>
            <p:ph type="title"/>
          </p:nvPr>
        </p:nvSpPr>
        <p:spPr/>
        <p:txBody>
          <a:bodyPr/>
          <a:lstStyle/>
          <a:p>
            <a:pPr eaLnBrk="1" hangingPunct="1"/>
            <a:r>
              <a:rPr lang="en-US" b="1" smtClean="0"/>
              <a:t>Avignon Papacy</a:t>
            </a:r>
          </a:p>
        </p:txBody>
      </p:sp>
      <p:sp>
        <p:nvSpPr>
          <p:cNvPr id="8196" name="Rectangle 3"/>
          <p:cNvSpPr>
            <a:spLocks noGrp="1" noChangeArrowheads="1"/>
          </p:cNvSpPr>
          <p:nvPr>
            <p:ph type="body" idx="1"/>
          </p:nvPr>
        </p:nvSpPr>
        <p:spPr/>
        <p:txBody>
          <a:bodyPr/>
          <a:lstStyle/>
          <a:p>
            <a:pPr eaLnBrk="1" hangingPunct="1">
              <a:lnSpc>
                <a:spcPct val="80000"/>
              </a:lnSpc>
            </a:pPr>
            <a:r>
              <a:rPr lang="en-US" sz="2400" dirty="0" smtClean="0"/>
              <a:t>During this period (1309-1377), Papacy dependent on France</a:t>
            </a:r>
          </a:p>
          <a:p>
            <a:pPr eaLnBrk="1" hangingPunct="1">
              <a:lnSpc>
                <a:spcPct val="80000"/>
              </a:lnSpc>
            </a:pPr>
            <a:r>
              <a:rPr lang="en-US" sz="2400" dirty="0" smtClean="0"/>
              <a:t>Cutoff from Papal States, popes needed money for their court</a:t>
            </a:r>
          </a:p>
          <a:p>
            <a:pPr eaLnBrk="1" hangingPunct="1">
              <a:lnSpc>
                <a:spcPct val="80000"/>
              </a:lnSpc>
            </a:pPr>
            <a:r>
              <a:rPr lang="en-US" sz="2400" dirty="0" smtClean="0"/>
              <a:t>Some of Popes in this period were guilty of nepotism as well as simony</a:t>
            </a:r>
          </a:p>
          <a:p>
            <a:pPr eaLnBrk="1" hangingPunct="1">
              <a:lnSpc>
                <a:spcPct val="80000"/>
              </a:lnSpc>
            </a:pPr>
            <a:r>
              <a:rPr lang="en-US" sz="2400" dirty="0" smtClean="0"/>
              <a:t>Practice of selling indulgences</a:t>
            </a:r>
            <a:endParaRPr lang="en-US" sz="2000" dirty="0" smtClean="0"/>
          </a:p>
          <a:p>
            <a:pPr eaLnBrk="1" hangingPunct="1">
              <a:lnSpc>
                <a:spcPct val="80000"/>
              </a:lnSpc>
            </a:pPr>
            <a:endParaRPr lang="en-US" sz="2400" dirty="0" smtClean="0"/>
          </a:p>
        </p:txBody>
      </p:sp>
    </p:spTree>
    <p:extLst>
      <p:ext uri="{BB962C8B-B14F-4D97-AF65-F5344CB8AC3E}">
        <p14:creationId xmlns:p14="http://schemas.microsoft.com/office/powerpoint/2010/main" val="300093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Indulgences</a:t>
            </a:r>
            <a:endParaRPr lang="en-US" dirty="0"/>
          </a:p>
        </p:txBody>
      </p:sp>
      <p:sp>
        <p:nvSpPr>
          <p:cNvPr id="3" name="Content Placeholder 2"/>
          <p:cNvSpPr>
            <a:spLocks noGrp="1"/>
          </p:cNvSpPr>
          <p:nvPr>
            <p:ph idx="1"/>
          </p:nvPr>
        </p:nvSpPr>
        <p:spPr/>
        <p:txBody>
          <a:bodyPr/>
          <a:lstStyle/>
          <a:p>
            <a:r>
              <a:rPr lang="en-US" sz="2000" dirty="0" smtClean="0"/>
              <a:t>From CCC Definition of Indulgence</a:t>
            </a:r>
          </a:p>
          <a:p>
            <a:pPr lvl="1"/>
            <a:r>
              <a:rPr lang="en-US" sz="1800" dirty="0" smtClean="0"/>
              <a:t>The remission before God of the temporal punishment due to sin whose guilt has already been forgiven.  A properly disposed member of </a:t>
            </a:r>
            <a:r>
              <a:rPr lang="en-US" sz="1800" i="1" dirty="0" smtClean="0"/>
              <a:t>the faithful can obtain an indulgence under prescribed conditions through the help of the Church which, as the minister of redemption, dispenses and applies with authority the treasury of the satisfactions of Christ and the saints</a:t>
            </a:r>
            <a:r>
              <a:rPr lang="en-US" sz="1800" dirty="0" smtClean="0"/>
              <a:t>.</a:t>
            </a:r>
          </a:p>
          <a:p>
            <a:pPr eaLnBrk="1" hangingPunct="1">
              <a:lnSpc>
                <a:spcPct val="80000"/>
              </a:lnSpc>
            </a:pPr>
            <a:r>
              <a:rPr lang="en-US" sz="2000" dirty="0" smtClean="0"/>
              <a:t>Mini-history of indulgences </a:t>
            </a:r>
          </a:p>
          <a:p>
            <a:pPr lvl="1" eaLnBrk="1" hangingPunct="1">
              <a:lnSpc>
                <a:spcPct val="80000"/>
              </a:lnSpc>
            </a:pPr>
            <a:r>
              <a:rPr lang="en-US" sz="2000" dirty="0" smtClean="0"/>
              <a:t>Traces to time of martyrs when martyrs because of their suffering could offer lapsed their ‘reserve’ of graces</a:t>
            </a:r>
          </a:p>
          <a:p>
            <a:pPr lvl="1" eaLnBrk="1" hangingPunct="1">
              <a:lnSpc>
                <a:spcPct val="80000"/>
              </a:lnSpc>
            </a:pPr>
            <a:r>
              <a:rPr lang="en-US" sz="2000" dirty="0" smtClean="0"/>
              <a:t>After Constantine, penances were modified for people who were already suffering illness OR who had holy family members who had suffered</a:t>
            </a:r>
          </a:p>
          <a:p>
            <a:pPr lvl="1" eaLnBrk="1" hangingPunct="1">
              <a:lnSpc>
                <a:spcPct val="80000"/>
              </a:lnSpc>
            </a:pPr>
            <a:r>
              <a:rPr lang="en-US" sz="2000" dirty="0" smtClean="0"/>
              <a:t>Theory of indulgences developed in detail by Albert the Great and Thomas Aquinas</a:t>
            </a:r>
          </a:p>
        </p:txBody>
      </p:sp>
      <p:sp>
        <p:nvSpPr>
          <p:cNvPr id="4" name="Slide Number Placeholder 3"/>
          <p:cNvSpPr>
            <a:spLocks noGrp="1"/>
          </p:cNvSpPr>
          <p:nvPr>
            <p:ph type="sldNum" sz="quarter" idx="12"/>
          </p:nvPr>
        </p:nvSpPr>
        <p:spPr/>
        <p:txBody>
          <a:bodyPr/>
          <a:lstStyle/>
          <a:p>
            <a:pPr>
              <a:defRPr/>
            </a:pPr>
            <a:fld id="{20ED354A-3F60-490D-8E5D-12B384833502}" type="slidenum">
              <a:rPr lang="en-US" smtClean="0"/>
              <a:pPr>
                <a:defRPr/>
              </a:pPr>
              <a:t>22</a:t>
            </a:fld>
            <a:endParaRPr lang="en-US"/>
          </a:p>
        </p:txBody>
      </p:sp>
    </p:spTree>
    <p:extLst>
      <p:ext uri="{BB962C8B-B14F-4D97-AF65-F5344CB8AC3E}">
        <p14:creationId xmlns:p14="http://schemas.microsoft.com/office/powerpoint/2010/main" val="324105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Reaction Against Avignon</a:t>
            </a:r>
            <a:endParaRPr lang="en-US" dirty="0"/>
          </a:p>
        </p:txBody>
      </p:sp>
      <p:sp>
        <p:nvSpPr>
          <p:cNvPr id="3" name="Content Placeholder 2"/>
          <p:cNvSpPr>
            <a:spLocks noGrp="1"/>
          </p:cNvSpPr>
          <p:nvPr>
            <p:ph idx="1"/>
          </p:nvPr>
        </p:nvSpPr>
        <p:spPr/>
        <p:txBody>
          <a:bodyPr/>
          <a:lstStyle/>
          <a:p>
            <a:pPr eaLnBrk="1" hangingPunct="1">
              <a:lnSpc>
                <a:spcPct val="80000"/>
              </a:lnSpc>
            </a:pPr>
            <a:r>
              <a:rPr lang="en-US" sz="2400" dirty="0" smtClean="0"/>
              <a:t>Catherine of Sienna (</a:t>
            </a:r>
            <a:r>
              <a:rPr lang="en-US" sz="2200" dirty="0" smtClean="0"/>
              <a:t>1347-1380</a:t>
            </a:r>
            <a:r>
              <a:rPr lang="en-US" sz="1900" dirty="0" smtClean="0"/>
              <a:t>)</a:t>
            </a:r>
            <a:endParaRPr lang="en-US" sz="2400" dirty="0" smtClean="0"/>
          </a:p>
          <a:p>
            <a:pPr lvl="1" eaLnBrk="1" hangingPunct="1">
              <a:lnSpc>
                <a:spcPct val="80000"/>
              </a:lnSpc>
            </a:pPr>
            <a:r>
              <a:rPr lang="en-US" sz="2200" dirty="0" smtClean="0"/>
              <a:t>Mystic who was very popular; educated by Dominicans</a:t>
            </a:r>
          </a:p>
          <a:p>
            <a:pPr lvl="1" eaLnBrk="1" hangingPunct="1">
              <a:lnSpc>
                <a:spcPct val="80000"/>
              </a:lnSpc>
            </a:pPr>
            <a:r>
              <a:rPr lang="en-US" sz="2200" dirty="0" smtClean="0"/>
              <a:t>Tertiary Dominican</a:t>
            </a:r>
          </a:p>
          <a:p>
            <a:pPr lvl="1" eaLnBrk="1" hangingPunct="1">
              <a:lnSpc>
                <a:spcPct val="80000"/>
              </a:lnSpc>
            </a:pPr>
            <a:r>
              <a:rPr lang="en-US" sz="2200" dirty="0" smtClean="0"/>
              <a:t>Able to end warring family factions in Italy</a:t>
            </a:r>
          </a:p>
          <a:p>
            <a:pPr lvl="1" eaLnBrk="1" hangingPunct="1">
              <a:lnSpc>
                <a:spcPct val="80000"/>
              </a:lnSpc>
            </a:pPr>
            <a:r>
              <a:rPr lang="en-US" sz="2200" dirty="0" smtClean="0"/>
              <a:t>Pressured Pope Gregory XI to return to Rome, which he did in 1377</a:t>
            </a:r>
          </a:p>
          <a:p>
            <a:pPr lvl="1" eaLnBrk="1" hangingPunct="1">
              <a:lnSpc>
                <a:spcPct val="80000"/>
              </a:lnSpc>
            </a:pPr>
            <a:r>
              <a:rPr lang="en-US" sz="2200" dirty="0" smtClean="0"/>
              <a:t>Declared a doctor of Church in 1970</a:t>
            </a:r>
          </a:p>
          <a:p>
            <a:pPr eaLnBrk="1" hangingPunct="1">
              <a:lnSpc>
                <a:spcPct val="80000"/>
              </a:lnSpc>
            </a:pPr>
            <a:r>
              <a:rPr lang="en-US" sz="2200" dirty="0" smtClean="0"/>
              <a:t>Bridget of Sweden (1303-1373)</a:t>
            </a:r>
          </a:p>
          <a:p>
            <a:pPr lvl="1" eaLnBrk="1" hangingPunct="1">
              <a:lnSpc>
                <a:spcPct val="80000"/>
              </a:lnSpc>
            </a:pPr>
            <a:r>
              <a:rPr lang="en-US" sz="2200" dirty="0" smtClean="0"/>
              <a:t>Mother of Queen Catherine of Sweden</a:t>
            </a:r>
          </a:p>
          <a:p>
            <a:pPr lvl="1" eaLnBrk="1" hangingPunct="1">
              <a:lnSpc>
                <a:spcPct val="80000"/>
              </a:lnSpc>
            </a:pPr>
            <a:r>
              <a:rPr lang="en-US" sz="2200" dirty="0" smtClean="0"/>
              <a:t>After becoming a widow, moved to Rome, founded an order (</a:t>
            </a:r>
            <a:r>
              <a:rPr lang="en-US" sz="2200" dirty="0" err="1" smtClean="0"/>
              <a:t>Brigittines</a:t>
            </a:r>
            <a:r>
              <a:rPr lang="en-US" sz="2200" dirty="0" smtClean="0"/>
              <a:t>) devoted to poor of Rome and politics of returning Pope to Rome</a:t>
            </a:r>
            <a:endParaRPr lang="en-US" sz="2600"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20ED354A-3F60-490D-8E5D-12B384833502}" type="slidenum">
              <a:rPr lang="en-US" smtClean="0"/>
              <a:pPr>
                <a:defRPr/>
              </a:pPr>
              <a:t>23</a:t>
            </a:fld>
            <a:endParaRPr lang="en-US"/>
          </a:p>
        </p:txBody>
      </p:sp>
    </p:spTree>
    <p:extLst>
      <p:ext uri="{BB962C8B-B14F-4D97-AF65-F5344CB8AC3E}">
        <p14:creationId xmlns:p14="http://schemas.microsoft.com/office/powerpoint/2010/main" val="2899047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50779E9A-A3DD-4B68-A99B-2D8F601296A6}" type="slidenum">
              <a:rPr lang="en-US"/>
              <a:pPr/>
              <a:t>24</a:t>
            </a:fld>
            <a:endParaRPr lang="en-US"/>
          </a:p>
        </p:txBody>
      </p:sp>
      <p:sp>
        <p:nvSpPr>
          <p:cNvPr id="18435" name="Rectangle 2"/>
          <p:cNvSpPr>
            <a:spLocks noGrp="1" noChangeArrowheads="1"/>
          </p:cNvSpPr>
          <p:nvPr>
            <p:ph type="title"/>
          </p:nvPr>
        </p:nvSpPr>
        <p:spPr/>
        <p:txBody>
          <a:bodyPr/>
          <a:lstStyle/>
          <a:p>
            <a:pPr eaLnBrk="1" hangingPunct="1"/>
            <a:r>
              <a:rPr lang="en-US" b="1" dirty="0" smtClean="0"/>
              <a:t>Intellectual Reactions Against Scholasticism</a:t>
            </a:r>
          </a:p>
        </p:txBody>
      </p:sp>
      <p:sp>
        <p:nvSpPr>
          <p:cNvPr id="18436" name="Rectangle 3"/>
          <p:cNvSpPr>
            <a:spLocks noGrp="1" noChangeArrowheads="1"/>
          </p:cNvSpPr>
          <p:nvPr>
            <p:ph type="body" idx="1"/>
          </p:nvPr>
        </p:nvSpPr>
        <p:spPr/>
        <p:txBody>
          <a:bodyPr/>
          <a:lstStyle/>
          <a:p>
            <a:pPr eaLnBrk="1" hangingPunct="1"/>
            <a:r>
              <a:rPr lang="en-US" sz="2400" dirty="0" smtClean="0"/>
              <a:t>Blessed Duns </a:t>
            </a:r>
            <a:r>
              <a:rPr lang="en-US" sz="2400" dirty="0" err="1" smtClean="0"/>
              <a:t>Scotus</a:t>
            </a:r>
            <a:r>
              <a:rPr lang="en-US" sz="2400" dirty="0" smtClean="0"/>
              <a:t>, Franciscan (1265-1308)</a:t>
            </a:r>
          </a:p>
          <a:p>
            <a:pPr lvl="1" eaLnBrk="1" hangingPunct="1"/>
            <a:r>
              <a:rPr lang="en-US" sz="2000" dirty="0" smtClean="0"/>
              <a:t>Man comes to knowledge only by illumination from God</a:t>
            </a:r>
          </a:p>
          <a:p>
            <a:pPr lvl="1" eaLnBrk="1" hangingPunct="1"/>
            <a:r>
              <a:rPr lang="en-US" sz="2000" dirty="0" smtClean="0"/>
              <a:t>Divine will takes precedence over divine intellect; known </a:t>
            </a:r>
            <a:r>
              <a:rPr lang="en-US" sz="2000" smtClean="0"/>
              <a:t>as voluntarism </a:t>
            </a:r>
            <a:endParaRPr lang="en-US" sz="2000" dirty="0" smtClean="0"/>
          </a:p>
          <a:p>
            <a:pPr eaLnBrk="1" hangingPunct="1"/>
            <a:r>
              <a:rPr lang="en-US" sz="2400" dirty="0" smtClean="0"/>
              <a:t>William of Ockham, Franciscan (1285-1347)</a:t>
            </a:r>
          </a:p>
          <a:p>
            <a:pPr lvl="1" eaLnBrk="1" hangingPunct="1"/>
            <a:r>
              <a:rPr lang="en-US" sz="2000" dirty="0" smtClean="0"/>
              <a:t> ‘Ockham’s razor’ there should be no hypotheses that are not directly necessary; </a:t>
            </a:r>
          </a:p>
          <a:p>
            <a:pPr lvl="1" eaLnBrk="1" hangingPunct="1"/>
            <a:r>
              <a:rPr lang="en-US" sz="2000" dirty="0" err="1" smtClean="0"/>
              <a:t>Nominalism</a:t>
            </a:r>
            <a:r>
              <a:rPr lang="en-US" sz="2000" dirty="0" smtClean="0"/>
              <a:t>; that is, universals do not exist</a:t>
            </a:r>
          </a:p>
          <a:p>
            <a:pPr lvl="1" eaLnBrk="1" hangingPunct="1"/>
            <a:r>
              <a:rPr lang="en-US" sz="2000" dirty="0" smtClean="0"/>
              <a:t>Man is saved by direct action of God’s grace without any intermediary action</a:t>
            </a:r>
          </a:p>
          <a:p>
            <a:pPr lvl="2" eaLnBrk="1" hangingPunct="1"/>
            <a:r>
              <a:rPr lang="en-US" sz="1600" dirty="0" smtClean="0"/>
              <a:t>Morality is only known from Revelation, not natural law</a:t>
            </a:r>
          </a:p>
          <a:p>
            <a:pPr lvl="1" eaLnBrk="1" hangingPunct="1"/>
            <a:r>
              <a:rPr lang="en-US" sz="2000" dirty="0" smtClean="0"/>
              <a:t>Attacked wealth of clergy</a:t>
            </a:r>
          </a:p>
        </p:txBody>
      </p:sp>
    </p:spTree>
    <p:extLst>
      <p:ext uri="{BB962C8B-B14F-4D97-AF65-F5344CB8AC3E}">
        <p14:creationId xmlns:p14="http://schemas.microsoft.com/office/powerpoint/2010/main" val="13870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3C13E25D-C213-4F33-AD78-EFEA77179036}" type="slidenum">
              <a:rPr lang="en-US"/>
              <a:pPr/>
              <a:t>25</a:t>
            </a:fld>
            <a:endParaRPr lang="en-US"/>
          </a:p>
        </p:txBody>
      </p:sp>
      <p:sp>
        <p:nvSpPr>
          <p:cNvPr id="20483" name="Rectangle 2"/>
          <p:cNvSpPr>
            <a:spLocks noGrp="1" noChangeArrowheads="1"/>
          </p:cNvSpPr>
          <p:nvPr>
            <p:ph type="title"/>
          </p:nvPr>
        </p:nvSpPr>
        <p:spPr/>
        <p:txBody>
          <a:bodyPr/>
          <a:lstStyle/>
          <a:p>
            <a:pPr eaLnBrk="1" hangingPunct="1"/>
            <a:r>
              <a:rPr lang="en-US" b="1" smtClean="0"/>
              <a:t>Assignments</a:t>
            </a:r>
          </a:p>
        </p:txBody>
      </p:sp>
      <p:sp>
        <p:nvSpPr>
          <p:cNvPr id="20484" name="Rectangle 3"/>
          <p:cNvSpPr>
            <a:spLocks noGrp="1" noChangeArrowheads="1"/>
          </p:cNvSpPr>
          <p:nvPr>
            <p:ph type="body" idx="1"/>
          </p:nvPr>
        </p:nvSpPr>
        <p:spPr/>
        <p:txBody>
          <a:bodyPr/>
          <a:lstStyle/>
          <a:p>
            <a:pPr lvl="1" eaLnBrk="1" hangingPunct="1"/>
            <a:r>
              <a:rPr lang="en-US" sz="2400" dirty="0" smtClean="0"/>
              <a:t>Boniface VIII, </a:t>
            </a:r>
            <a:r>
              <a:rPr lang="en-US" sz="2400" i="1" dirty="0" err="1" smtClean="0"/>
              <a:t>Unam</a:t>
            </a:r>
            <a:r>
              <a:rPr lang="en-US" sz="2400" i="1" dirty="0" smtClean="0"/>
              <a:t> </a:t>
            </a:r>
            <a:r>
              <a:rPr lang="en-US" sz="2400" i="1" dirty="0" err="1" smtClean="0"/>
              <a:t>Sanctam</a:t>
            </a:r>
            <a:r>
              <a:rPr lang="en-US" sz="2400" i="1" dirty="0" smtClean="0"/>
              <a:t>, </a:t>
            </a:r>
            <a:r>
              <a:rPr lang="en-US" sz="2400" dirty="0" smtClean="0"/>
              <a:t>available at </a:t>
            </a:r>
            <a:r>
              <a:rPr lang="en-US" sz="2400" dirty="0" smtClean="0">
                <a:hlinkClick r:id="rId2"/>
              </a:rPr>
              <a:t>http://www.fordham.edu/halsall/source/b8-unam.html</a:t>
            </a:r>
            <a:r>
              <a:rPr lang="en-US" sz="2400" dirty="0" smtClean="0"/>
              <a:t> </a:t>
            </a:r>
          </a:p>
          <a:p>
            <a:pPr lvl="1" eaLnBrk="1" hangingPunct="1"/>
            <a:r>
              <a:rPr lang="en-US" sz="2400" dirty="0" smtClean="0"/>
              <a:t>Dante, </a:t>
            </a:r>
            <a:r>
              <a:rPr lang="en-US" sz="2400" i="1" dirty="0" smtClean="0"/>
              <a:t>Divine Comedy, Inferno</a:t>
            </a:r>
            <a:r>
              <a:rPr lang="en-US" sz="2400" dirty="0" smtClean="0"/>
              <a:t>, Canto XIX, </a:t>
            </a:r>
            <a:r>
              <a:rPr lang="en-US" sz="2400" dirty="0" smtClean="0">
                <a:hlinkClick r:id="rId3"/>
              </a:rPr>
              <a:t>http://www.italianstudies.org/comedy/Inferno19.htm</a:t>
            </a:r>
            <a:r>
              <a:rPr lang="en-US" sz="2400" dirty="0" smtClean="0"/>
              <a:t> </a:t>
            </a:r>
          </a:p>
          <a:p>
            <a:pPr lvl="1" eaLnBrk="1" hangingPunct="1"/>
            <a:r>
              <a:rPr lang="en-US" sz="2400" dirty="0" smtClean="0"/>
              <a:t>Catherine of Sienna, “Letter 44 to Pope Gregory XI</a:t>
            </a:r>
            <a:r>
              <a:rPr lang="en-US" sz="2400" dirty="0"/>
              <a:t>,” available at </a:t>
            </a:r>
            <a:r>
              <a:rPr lang="en-US" sz="2400" dirty="0">
                <a:hlinkClick r:id="rId4"/>
              </a:rPr>
              <a:t>http://</a:t>
            </a:r>
            <a:r>
              <a:rPr lang="en-US" sz="2400" dirty="0" smtClean="0">
                <a:hlinkClick r:id="rId4"/>
              </a:rPr>
              <a:t>medieval.ucdavis.edu/20C/Catherine.html</a:t>
            </a:r>
            <a:r>
              <a:rPr lang="en-US" sz="2400" dirty="0" smtClean="0"/>
              <a:t> </a:t>
            </a:r>
          </a:p>
          <a:p>
            <a:pPr marL="457200" lvl="1" indent="0" eaLnBrk="1" hangingPunct="1">
              <a:buNone/>
            </a:pPr>
            <a:endParaRPr 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54E3E53C-57BD-4ADF-B003-D39925CB6C78}" type="slidenum">
              <a:rPr lang="en-US"/>
              <a:pPr/>
              <a:t>3</a:t>
            </a:fld>
            <a:endParaRPr lang="en-US"/>
          </a:p>
        </p:txBody>
      </p:sp>
      <p:sp>
        <p:nvSpPr>
          <p:cNvPr id="4099" name="Rectangle 2"/>
          <p:cNvSpPr>
            <a:spLocks noGrp="1" noChangeArrowheads="1"/>
          </p:cNvSpPr>
          <p:nvPr>
            <p:ph type="title"/>
          </p:nvPr>
        </p:nvSpPr>
        <p:spPr/>
        <p:txBody>
          <a:bodyPr/>
          <a:lstStyle/>
          <a:p>
            <a:pPr eaLnBrk="1" hangingPunct="1"/>
            <a:r>
              <a:rPr lang="en-US" b="1" dirty="0" smtClean="0"/>
              <a:t>14</a:t>
            </a:r>
            <a:r>
              <a:rPr lang="en-US" b="1" baseline="30000" dirty="0" smtClean="0"/>
              <a:t>th</a:t>
            </a:r>
            <a:r>
              <a:rPr lang="en-US" b="1" dirty="0" smtClean="0"/>
              <a:t> C</a:t>
            </a:r>
          </a:p>
        </p:txBody>
      </p:sp>
      <p:sp>
        <p:nvSpPr>
          <p:cNvPr id="4100" name="Rectangle 3"/>
          <p:cNvSpPr>
            <a:spLocks noGrp="1" noChangeArrowheads="1"/>
          </p:cNvSpPr>
          <p:nvPr>
            <p:ph type="body" idx="1"/>
          </p:nvPr>
        </p:nvSpPr>
        <p:spPr/>
        <p:txBody>
          <a:bodyPr/>
          <a:lstStyle/>
          <a:p>
            <a:pPr eaLnBrk="1" hangingPunct="1"/>
            <a:r>
              <a:rPr lang="en-US" dirty="0" smtClean="0"/>
              <a:t>Historical Review</a:t>
            </a:r>
          </a:p>
          <a:p>
            <a:pPr eaLnBrk="1" hangingPunct="1"/>
            <a:r>
              <a:rPr lang="en-US" dirty="0" smtClean="0"/>
              <a:t>Natural Disasters</a:t>
            </a:r>
          </a:p>
          <a:p>
            <a:pPr eaLnBrk="1" hangingPunct="1"/>
            <a:r>
              <a:rPr lang="en-US" dirty="0" smtClean="0"/>
              <a:t>Avignon Papacy and Great Western Schism</a:t>
            </a:r>
          </a:p>
          <a:p>
            <a:pPr eaLnBrk="1" hangingPunct="1"/>
            <a:r>
              <a:rPr lang="en-US" dirty="0" smtClean="0"/>
              <a:t>Interminable Wars</a:t>
            </a:r>
          </a:p>
          <a:p>
            <a:pPr eaLnBrk="1" hangingPunct="1"/>
            <a:r>
              <a:rPr lang="en-US" dirty="0" smtClean="0"/>
              <a:t>The end of one era and the beginning of another</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889253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13</a:t>
            </a:r>
            <a:r>
              <a:rPr lang="en-US" baseline="30000" dirty="0" smtClean="0"/>
              <a:t>th</a:t>
            </a:r>
            <a:r>
              <a:rPr lang="en-US" dirty="0" smtClean="0"/>
              <a:t> C</a:t>
            </a:r>
            <a:endParaRPr lang="en-US" dirty="0"/>
          </a:p>
        </p:txBody>
      </p:sp>
      <p:sp>
        <p:nvSpPr>
          <p:cNvPr id="3" name="Content Placeholder 2"/>
          <p:cNvSpPr>
            <a:spLocks noGrp="1"/>
          </p:cNvSpPr>
          <p:nvPr>
            <p:ph idx="1"/>
          </p:nvPr>
        </p:nvSpPr>
        <p:spPr/>
        <p:txBody>
          <a:bodyPr/>
          <a:lstStyle/>
          <a:p>
            <a:r>
              <a:rPr lang="en-US" sz="2000" dirty="0" smtClean="0"/>
              <a:t>Papacy</a:t>
            </a:r>
          </a:p>
          <a:p>
            <a:pPr lvl="1"/>
            <a:r>
              <a:rPr lang="en-US" sz="1800" dirty="0" smtClean="0"/>
              <a:t>Begins with Innocent III: height of papal civil power</a:t>
            </a:r>
          </a:p>
          <a:p>
            <a:pPr lvl="1"/>
            <a:r>
              <a:rPr lang="en-US" sz="1800" dirty="0" smtClean="0"/>
              <a:t>Ends with Boniface VIII: Humiliation and ‘fall’ of papacy</a:t>
            </a:r>
          </a:p>
          <a:p>
            <a:r>
              <a:rPr lang="en-US" sz="2000" dirty="0" smtClean="0"/>
              <a:t>Crusades</a:t>
            </a:r>
          </a:p>
          <a:p>
            <a:pPr lvl="1"/>
            <a:r>
              <a:rPr lang="en-US" sz="1800" dirty="0" smtClean="0"/>
              <a:t>Begins with IV Crusade</a:t>
            </a:r>
          </a:p>
          <a:p>
            <a:pPr lvl="1"/>
            <a:r>
              <a:rPr lang="en-US" sz="1800" dirty="0" smtClean="0"/>
              <a:t>Crusade IX ends with capture and ransom of King (St.) Louis IX</a:t>
            </a:r>
          </a:p>
          <a:p>
            <a:r>
              <a:rPr lang="en-US" sz="2000" dirty="0" smtClean="0"/>
              <a:t>‘Nationalism’</a:t>
            </a:r>
          </a:p>
          <a:p>
            <a:pPr lvl="1"/>
            <a:r>
              <a:rPr lang="en-US" sz="1800" dirty="0" smtClean="0"/>
              <a:t>Begins with relatively weak national rulers</a:t>
            </a:r>
          </a:p>
          <a:p>
            <a:pPr lvl="1"/>
            <a:r>
              <a:rPr lang="en-US" sz="1800" dirty="0" smtClean="0"/>
              <a:t>Ends with ‘national’ rulers asserting power over Church and lands</a:t>
            </a:r>
          </a:p>
        </p:txBody>
      </p:sp>
      <p:sp>
        <p:nvSpPr>
          <p:cNvPr id="4" name="Slide Number Placeholder 3"/>
          <p:cNvSpPr>
            <a:spLocks noGrp="1"/>
          </p:cNvSpPr>
          <p:nvPr>
            <p:ph type="sldNum" sz="quarter" idx="12"/>
          </p:nvPr>
        </p:nvSpPr>
        <p:spPr/>
        <p:txBody>
          <a:bodyPr/>
          <a:lstStyle/>
          <a:p>
            <a:pPr>
              <a:defRPr/>
            </a:pPr>
            <a:fld id="{20ED354A-3F60-490D-8E5D-12B384833502}" type="slidenum">
              <a:rPr lang="en-US" smtClean="0"/>
              <a:pPr>
                <a:defRPr/>
              </a:pPr>
              <a:t>4</a:t>
            </a:fld>
            <a:endParaRPr lang="en-US"/>
          </a:p>
        </p:txBody>
      </p:sp>
    </p:spTree>
    <p:extLst>
      <p:ext uri="{BB962C8B-B14F-4D97-AF65-F5344CB8AC3E}">
        <p14:creationId xmlns:p14="http://schemas.microsoft.com/office/powerpoint/2010/main" val="2309657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03D3BD95-F05E-431D-81E9-A076DADF16A7}" type="slidenum">
              <a:rPr lang="en-US"/>
              <a:pPr/>
              <a:t>5</a:t>
            </a:fld>
            <a:endParaRPr lang="en-US"/>
          </a:p>
        </p:txBody>
      </p:sp>
      <p:sp>
        <p:nvSpPr>
          <p:cNvPr id="6147" name="Rectangle 2"/>
          <p:cNvSpPr>
            <a:spLocks noGrp="1" noChangeArrowheads="1"/>
          </p:cNvSpPr>
          <p:nvPr>
            <p:ph type="title"/>
          </p:nvPr>
        </p:nvSpPr>
        <p:spPr/>
        <p:txBody>
          <a:bodyPr/>
          <a:lstStyle/>
          <a:p>
            <a:pPr eaLnBrk="1" hangingPunct="1"/>
            <a:r>
              <a:rPr lang="en-US" sz="4000" b="1" dirty="0" smtClean="0"/>
              <a:t>14</a:t>
            </a:r>
            <a:r>
              <a:rPr lang="en-US" sz="4000" b="1" baseline="30000" dirty="0" smtClean="0"/>
              <a:t>th</a:t>
            </a:r>
            <a:r>
              <a:rPr lang="en-US" sz="4000" b="1" dirty="0" smtClean="0"/>
              <a:t> C Famine</a:t>
            </a:r>
          </a:p>
        </p:txBody>
      </p:sp>
      <p:sp>
        <p:nvSpPr>
          <p:cNvPr id="6148" name="Rectangle 3"/>
          <p:cNvSpPr>
            <a:spLocks noGrp="1" noChangeArrowheads="1"/>
          </p:cNvSpPr>
          <p:nvPr>
            <p:ph type="body" idx="1"/>
          </p:nvPr>
        </p:nvSpPr>
        <p:spPr>
          <a:xfrm>
            <a:off x="457200" y="2057400"/>
            <a:ext cx="8229600" cy="4530725"/>
          </a:xfrm>
        </p:spPr>
        <p:txBody>
          <a:bodyPr/>
          <a:lstStyle/>
          <a:p>
            <a:pPr eaLnBrk="1" hangingPunct="1">
              <a:lnSpc>
                <a:spcPct val="90000"/>
              </a:lnSpc>
            </a:pPr>
            <a:r>
              <a:rPr lang="en-US" sz="1800" dirty="0" smtClean="0"/>
              <a:t>12</a:t>
            </a:r>
            <a:r>
              <a:rPr lang="en-US" sz="1800" baseline="30000" dirty="0" smtClean="0"/>
              <a:t>th</a:t>
            </a:r>
            <a:r>
              <a:rPr lang="en-US" sz="1800" dirty="0" smtClean="0"/>
              <a:t> and 13</a:t>
            </a:r>
            <a:r>
              <a:rPr lang="en-US" sz="1800" baseline="30000" dirty="0" smtClean="0"/>
              <a:t>th</a:t>
            </a:r>
            <a:r>
              <a:rPr lang="en-US" sz="1800" dirty="0" smtClean="0"/>
              <a:t> C were period of population growth (warm Middle Ages); agriculture could not keep pace </a:t>
            </a:r>
          </a:p>
          <a:p>
            <a:pPr lvl="1" eaLnBrk="1" hangingPunct="1">
              <a:lnSpc>
                <a:spcPct val="90000"/>
              </a:lnSpc>
            </a:pPr>
            <a:r>
              <a:rPr lang="en-US" sz="1400" dirty="0" smtClean="0"/>
              <a:t>In 1300 population of Europe 70 to 100 M</a:t>
            </a:r>
          </a:p>
          <a:p>
            <a:pPr lvl="1" eaLnBrk="1" hangingPunct="1">
              <a:lnSpc>
                <a:spcPct val="90000"/>
              </a:lnSpc>
            </a:pPr>
            <a:r>
              <a:rPr lang="en-US" sz="1400" dirty="0" smtClean="0"/>
              <a:t>Fuels growth of cities</a:t>
            </a:r>
          </a:p>
          <a:p>
            <a:pPr eaLnBrk="1" hangingPunct="1">
              <a:lnSpc>
                <a:spcPct val="90000"/>
              </a:lnSpc>
            </a:pPr>
            <a:r>
              <a:rPr lang="en-US" sz="2000" dirty="0" smtClean="0"/>
              <a:t>Severe Famine in early 14</a:t>
            </a:r>
            <a:r>
              <a:rPr lang="en-US" sz="2000" baseline="30000" dirty="0" smtClean="0"/>
              <a:t>th</a:t>
            </a:r>
            <a:r>
              <a:rPr lang="en-US" sz="2000" dirty="0" smtClean="0"/>
              <a:t> C (1315-1320)</a:t>
            </a:r>
          </a:p>
          <a:p>
            <a:pPr lvl="1" eaLnBrk="1" hangingPunct="1">
              <a:lnSpc>
                <a:spcPct val="90000"/>
              </a:lnSpc>
            </a:pPr>
            <a:r>
              <a:rPr lang="en-US" sz="1800" dirty="0" smtClean="0"/>
              <a:t>Cold, rainy weather</a:t>
            </a:r>
          </a:p>
          <a:p>
            <a:pPr lvl="1" eaLnBrk="1" hangingPunct="1">
              <a:lnSpc>
                <a:spcPct val="90000"/>
              </a:lnSpc>
            </a:pPr>
            <a:r>
              <a:rPr lang="en-US" sz="1800" dirty="0" smtClean="0"/>
              <a:t>Agriculture could not feed large population</a:t>
            </a:r>
          </a:p>
          <a:p>
            <a:pPr lvl="1" eaLnBrk="1" hangingPunct="1">
              <a:lnSpc>
                <a:spcPct val="90000"/>
              </a:lnSpc>
            </a:pPr>
            <a:r>
              <a:rPr lang="en-US" sz="1800" dirty="0" smtClean="0"/>
              <a:t>10 – 25% of population starves to death</a:t>
            </a:r>
          </a:p>
          <a:p>
            <a:pPr eaLnBrk="1" hangingPunct="1">
              <a:lnSpc>
                <a:spcPct val="90000"/>
              </a:lnSpc>
            </a:pPr>
            <a:r>
              <a:rPr lang="en-US" sz="1800" dirty="0" smtClean="0"/>
              <a:t>Conditions in cities</a:t>
            </a:r>
          </a:p>
          <a:p>
            <a:pPr lvl="1" eaLnBrk="1" hangingPunct="1">
              <a:lnSpc>
                <a:spcPct val="90000"/>
              </a:lnSpc>
            </a:pPr>
            <a:r>
              <a:rPr lang="en-US" sz="1800" dirty="0" smtClean="0"/>
              <a:t>Poor sanitation</a:t>
            </a:r>
          </a:p>
          <a:p>
            <a:pPr lvl="1" eaLnBrk="1" hangingPunct="1">
              <a:lnSpc>
                <a:spcPct val="90000"/>
              </a:lnSpc>
            </a:pPr>
            <a:r>
              <a:rPr lang="en-US" sz="1800" dirty="0" smtClean="0"/>
              <a:t>Concentration of fleas and rats</a:t>
            </a:r>
          </a:p>
        </p:txBody>
      </p:sp>
    </p:spTree>
    <p:extLst>
      <p:ext uri="{BB962C8B-B14F-4D97-AF65-F5344CB8AC3E}">
        <p14:creationId xmlns:p14="http://schemas.microsoft.com/office/powerpoint/2010/main" val="87974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Black Death</a:t>
            </a:r>
            <a:endParaRPr lang="en-US" dirty="0"/>
          </a:p>
        </p:txBody>
      </p:sp>
      <p:sp>
        <p:nvSpPr>
          <p:cNvPr id="3" name="Content Placeholder 2"/>
          <p:cNvSpPr>
            <a:spLocks noGrp="1"/>
          </p:cNvSpPr>
          <p:nvPr>
            <p:ph idx="1"/>
          </p:nvPr>
        </p:nvSpPr>
        <p:spPr/>
        <p:txBody>
          <a:bodyPr/>
          <a:lstStyle/>
          <a:p>
            <a:pPr eaLnBrk="1" hangingPunct="1">
              <a:lnSpc>
                <a:spcPct val="90000"/>
              </a:lnSpc>
            </a:pPr>
            <a:r>
              <a:rPr lang="en-US" sz="2400" dirty="0" smtClean="0"/>
              <a:t>Increased trade led to less desirable imports</a:t>
            </a:r>
          </a:p>
          <a:p>
            <a:pPr eaLnBrk="1" hangingPunct="1">
              <a:lnSpc>
                <a:spcPct val="90000"/>
              </a:lnSpc>
            </a:pPr>
            <a:r>
              <a:rPr lang="en-US" sz="2400" dirty="0" smtClean="0"/>
              <a:t>Plague started in Asia; Spread to Europe in 1347</a:t>
            </a:r>
          </a:p>
          <a:p>
            <a:pPr eaLnBrk="1" hangingPunct="1">
              <a:lnSpc>
                <a:spcPct val="90000"/>
              </a:lnSpc>
            </a:pPr>
            <a:r>
              <a:rPr lang="en-US" sz="2400" dirty="0" smtClean="0"/>
              <a:t>Approximately 1/3 of Eurasians died</a:t>
            </a:r>
          </a:p>
          <a:p>
            <a:pPr lvl="1" eaLnBrk="1" hangingPunct="1">
              <a:lnSpc>
                <a:spcPct val="90000"/>
              </a:lnSpc>
            </a:pPr>
            <a:r>
              <a:rPr lang="en-US" sz="2000" dirty="0" smtClean="0"/>
              <a:t>In Europe on top of 10-25% who had already died of starvation</a:t>
            </a:r>
          </a:p>
          <a:p>
            <a:pPr lvl="1" eaLnBrk="1" hangingPunct="1">
              <a:lnSpc>
                <a:spcPct val="90000"/>
              </a:lnSpc>
            </a:pPr>
            <a:r>
              <a:rPr lang="en-US" sz="2000" dirty="0" smtClean="0"/>
              <a:t>Total loss of population in Europe between 1300 and 1400 about 50% to famine and sickness</a:t>
            </a:r>
          </a:p>
          <a:p>
            <a:pPr eaLnBrk="1" hangingPunct="1">
              <a:lnSpc>
                <a:spcPct val="90000"/>
              </a:lnSpc>
            </a:pPr>
            <a:r>
              <a:rPr lang="en-US" sz="2400" dirty="0" smtClean="0"/>
              <a:t>Young more susceptible than old</a:t>
            </a:r>
          </a:p>
          <a:p>
            <a:pPr eaLnBrk="1" hangingPunct="1">
              <a:lnSpc>
                <a:spcPct val="90000"/>
              </a:lnSpc>
            </a:pPr>
            <a:r>
              <a:rPr lang="en-US" sz="2400" dirty="0" smtClean="0"/>
              <a:t>Effected every country in Europe between 1347-1348; sporadic outbursts throughout 14</a:t>
            </a:r>
            <a:r>
              <a:rPr lang="en-US" sz="2400" baseline="30000" dirty="0" smtClean="0"/>
              <a:t>th</a:t>
            </a:r>
            <a:r>
              <a:rPr lang="en-US" sz="2400" dirty="0" smtClean="0"/>
              <a:t> C</a:t>
            </a:r>
          </a:p>
          <a:p>
            <a:endParaRPr lang="en-US" sz="2400" dirty="0"/>
          </a:p>
        </p:txBody>
      </p:sp>
      <p:sp>
        <p:nvSpPr>
          <p:cNvPr id="4" name="Slide Number Placeholder 3"/>
          <p:cNvSpPr>
            <a:spLocks noGrp="1"/>
          </p:cNvSpPr>
          <p:nvPr>
            <p:ph type="sldNum" sz="quarter" idx="12"/>
          </p:nvPr>
        </p:nvSpPr>
        <p:spPr/>
        <p:txBody>
          <a:bodyPr/>
          <a:lstStyle/>
          <a:p>
            <a:pPr>
              <a:defRPr/>
            </a:pPr>
            <a:fld id="{20ED354A-3F60-490D-8E5D-12B384833502}" type="slidenum">
              <a:rPr lang="en-US" smtClean="0"/>
              <a:pPr>
                <a:defRPr/>
              </a:pPr>
              <a:t>6</a:t>
            </a:fld>
            <a:endParaRPr lang="en-US"/>
          </a:p>
        </p:txBody>
      </p:sp>
    </p:spTree>
    <p:extLst>
      <p:ext uri="{BB962C8B-B14F-4D97-AF65-F5344CB8AC3E}">
        <p14:creationId xmlns:p14="http://schemas.microsoft.com/office/powerpoint/2010/main" val="1924810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Black Death</a:t>
            </a:r>
            <a:endParaRPr lang="en-US" dirty="0"/>
          </a:p>
        </p:txBody>
      </p:sp>
      <p:sp>
        <p:nvSpPr>
          <p:cNvPr id="3" name="Content Placeholder 2"/>
          <p:cNvSpPr>
            <a:spLocks noGrp="1"/>
          </p:cNvSpPr>
          <p:nvPr>
            <p:ph idx="1"/>
          </p:nvPr>
        </p:nvSpPr>
        <p:spPr/>
        <p:txBody>
          <a:bodyPr/>
          <a:lstStyle/>
          <a:p>
            <a:r>
              <a:rPr lang="en-US" sz="2400" dirty="0" smtClean="0"/>
              <a:t>‘Jews poisoned the wells’</a:t>
            </a:r>
          </a:p>
          <a:p>
            <a:pPr lvl="1"/>
            <a:r>
              <a:rPr lang="en-US" sz="2000" dirty="0" smtClean="0"/>
              <a:t>Jews seemed to be less effected by Black Death</a:t>
            </a:r>
          </a:p>
          <a:p>
            <a:pPr lvl="1"/>
            <a:r>
              <a:rPr lang="en-US" sz="2000" dirty="0" smtClean="0"/>
              <a:t>Cleanliness (?)</a:t>
            </a:r>
          </a:p>
          <a:p>
            <a:pPr lvl="1"/>
            <a:r>
              <a:rPr lang="en-US" sz="2000" dirty="0" smtClean="0"/>
              <a:t>Reduced contact with larger population</a:t>
            </a:r>
          </a:p>
          <a:p>
            <a:r>
              <a:rPr lang="en-US" sz="2400" dirty="0" smtClean="0"/>
              <a:t>Enhanced economic opportunities for laborers who survived</a:t>
            </a:r>
          </a:p>
          <a:p>
            <a:pPr lvl="1"/>
            <a:r>
              <a:rPr lang="en-US" sz="2000" dirty="0" smtClean="0"/>
              <a:t>Tax revolts</a:t>
            </a:r>
          </a:p>
          <a:p>
            <a:pPr lvl="1"/>
            <a:r>
              <a:rPr lang="en-US" sz="2000" dirty="0" smtClean="0"/>
              <a:t>Demands for end of feudalism</a:t>
            </a:r>
          </a:p>
          <a:p>
            <a:r>
              <a:rPr lang="en-US" sz="2400" dirty="0" smtClean="0"/>
              <a:t>European population would not recover until early 19</a:t>
            </a:r>
            <a:r>
              <a:rPr lang="en-US" sz="2400" baseline="30000" dirty="0" smtClean="0"/>
              <a:t>th</a:t>
            </a:r>
            <a:r>
              <a:rPr lang="en-US" sz="2400" dirty="0" smtClean="0"/>
              <a:t> C</a:t>
            </a:r>
          </a:p>
          <a:p>
            <a:pPr>
              <a:buNone/>
            </a:pPr>
            <a:endParaRPr lang="en-US" sz="2400" dirty="0"/>
          </a:p>
        </p:txBody>
      </p:sp>
      <p:sp>
        <p:nvSpPr>
          <p:cNvPr id="4" name="Slide Number Placeholder 3"/>
          <p:cNvSpPr>
            <a:spLocks noGrp="1"/>
          </p:cNvSpPr>
          <p:nvPr>
            <p:ph type="sldNum" sz="quarter" idx="12"/>
          </p:nvPr>
        </p:nvSpPr>
        <p:spPr/>
        <p:txBody>
          <a:bodyPr/>
          <a:lstStyle/>
          <a:p>
            <a:pPr>
              <a:defRPr/>
            </a:pPr>
            <a:fld id="{20ED354A-3F60-490D-8E5D-12B384833502}" type="slidenum">
              <a:rPr lang="en-US" smtClean="0"/>
              <a:pPr>
                <a:defRPr/>
              </a:pPr>
              <a:t>7</a:t>
            </a:fld>
            <a:endParaRPr lang="en-US"/>
          </a:p>
        </p:txBody>
      </p:sp>
    </p:spTree>
    <p:extLst>
      <p:ext uri="{BB962C8B-B14F-4D97-AF65-F5344CB8AC3E}">
        <p14:creationId xmlns:p14="http://schemas.microsoft.com/office/powerpoint/2010/main" val="1166389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600" dirty="0" smtClean="0"/>
              <a:t>Review: Earlier Relationship Between Western Civil and Ecclesial Leaders </a:t>
            </a:r>
          </a:p>
        </p:txBody>
      </p:sp>
      <p:sp>
        <p:nvSpPr>
          <p:cNvPr id="5123" name="Content Placeholder 2"/>
          <p:cNvSpPr>
            <a:spLocks noGrp="1"/>
          </p:cNvSpPr>
          <p:nvPr>
            <p:ph idx="1"/>
          </p:nvPr>
        </p:nvSpPr>
        <p:spPr/>
        <p:txBody>
          <a:bodyPr/>
          <a:lstStyle/>
          <a:p>
            <a:pPr eaLnBrk="1" hangingPunct="1"/>
            <a:r>
              <a:rPr lang="en-US" sz="2800" dirty="0" smtClean="0"/>
              <a:t>Constantine ‘donates’ much of Rome to the Pope (4</a:t>
            </a:r>
            <a:r>
              <a:rPr lang="en-US" sz="2800" baseline="30000" dirty="0" smtClean="0"/>
              <a:t>th</a:t>
            </a:r>
            <a:r>
              <a:rPr lang="en-US" sz="2800" dirty="0" smtClean="0"/>
              <a:t> C)</a:t>
            </a:r>
          </a:p>
          <a:p>
            <a:pPr eaLnBrk="1" hangingPunct="1"/>
            <a:r>
              <a:rPr lang="en-US" sz="2800" dirty="0" smtClean="0"/>
              <a:t>Papacy and bishops become important civil as well as spiritual leaders, especially after fall of Western Roman Empire</a:t>
            </a:r>
          </a:p>
          <a:p>
            <a:pPr lvl="1" eaLnBrk="1" hangingPunct="1"/>
            <a:r>
              <a:rPr lang="en-US" sz="2400" dirty="0" smtClean="0"/>
              <a:t>Pope </a:t>
            </a:r>
            <a:r>
              <a:rPr lang="en-US" sz="2400" dirty="0" err="1" smtClean="0"/>
              <a:t>Gelasius</a:t>
            </a:r>
            <a:endParaRPr lang="en-US" sz="2400" dirty="0" smtClean="0"/>
          </a:p>
          <a:p>
            <a:pPr lvl="1" eaLnBrk="1" hangingPunct="1"/>
            <a:r>
              <a:rPr lang="en-US" sz="2400" dirty="0" smtClean="0"/>
              <a:t>Pope St. Gregory the Great</a:t>
            </a:r>
          </a:p>
          <a:p>
            <a:pPr lvl="1" eaLnBrk="1" hangingPunct="1"/>
            <a:r>
              <a:rPr lang="en-US" sz="2400" i="1" dirty="0" smtClean="0"/>
              <a:t>Donation of Constantine</a:t>
            </a:r>
          </a:p>
          <a:p>
            <a:pPr lvl="1" eaLnBrk="1" hangingPunct="1"/>
            <a:r>
              <a:rPr lang="en-US" sz="2400" dirty="0" smtClean="0"/>
              <a:t>Crowning of Charlemagne</a:t>
            </a:r>
            <a:endParaRPr lang="en-US" dirty="0" smtClean="0"/>
          </a:p>
          <a:p>
            <a:pPr eaLnBrk="1" hangingPunct="1"/>
            <a:endParaRPr lang="en-US" dirty="0" smtClean="0"/>
          </a:p>
        </p:txBody>
      </p:sp>
      <p:sp>
        <p:nvSpPr>
          <p:cNvPr id="5124" name="Slide Number Placeholder 3"/>
          <p:cNvSpPr>
            <a:spLocks noGrp="1"/>
          </p:cNvSpPr>
          <p:nvPr>
            <p:ph type="sldNum" sz="quarter" idx="12"/>
          </p:nvPr>
        </p:nvSpPr>
        <p:spPr>
          <a:noFill/>
        </p:spPr>
        <p:txBody>
          <a:bodyPr/>
          <a:lstStyle/>
          <a:p>
            <a:fld id="{23147A13-3BA0-48AD-B1C2-206CCD4D8105}" type="slidenum">
              <a:rPr lang="en-US"/>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6"/>
          <p:cNvSpPr>
            <a:spLocks noGrp="1"/>
          </p:cNvSpPr>
          <p:nvPr>
            <p:ph type="sldNum" sz="quarter" idx="12"/>
          </p:nvPr>
        </p:nvSpPr>
        <p:spPr>
          <a:noFill/>
        </p:spPr>
        <p:txBody>
          <a:bodyPr/>
          <a:lstStyle/>
          <a:p>
            <a:fld id="{F98A6172-AEDA-42B6-8EE1-8236F0B09A9F}" type="slidenum">
              <a:rPr lang="en-US"/>
              <a:pPr/>
              <a:t>9</a:t>
            </a:fld>
            <a:endParaRPr lang="en-US"/>
          </a:p>
        </p:txBody>
      </p:sp>
      <p:sp>
        <p:nvSpPr>
          <p:cNvPr id="7171" name="Rectangle 2"/>
          <p:cNvSpPr>
            <a:spLocks noGrp="1" noChangeArrowheads="1"/>
          </p:cNvSpPr>
          <p:nvPr>
            <p:ph type="title"/>
          </p:nvPr>
        </p:nvSpPr>
        <p:spPr/>
        <p:txBody>
          <a:bodyPr/>
          <a:lstStyle/>
          <a:p>
            <a:pPr eaLnBrk="1" hangingPunct="1"/>
            <a:r>
              <a:rPr lang="en-US" smtClean="0"/>
              <a:t>Lay Investiture: Who Appoints the Bishops, Pope or King</a:t>
            </a:r>
          </a:p>
        </p:txBody>
      </p:sp>
      <p:sp>
        <p:nvSpPr>
          <p:cNvPr id="7172" name="Rectangle 3"/>
          <p:cNvSpPr>
            <a:spLocks noGrp="1" noChangeArrowheads="1"/>
          </p:cNvSpPr>
          <p:nvPr>
            <p:ph type="body" sz="half" idx="1"/>
          </p:nvPr>
        </p:nvSpPr>
        <p:spPr/>
        <p:txBody>
          <a:bodyPr/>
          <a:lstStyle/>
          <a:p>
            <a:pPr eaLnBrk="1" hangingPunct="1">
              <a:lnSpc>
                <a:spcPct val="90000"/>
              </a:lnSpc>
            </a:pPr>
            <a:r>
              <a:rPr lang="en-US" sz="2000" smtClean="0"/>
              <a:t>Bishops in secular society</a:t>
            </a:r>
          </a:p>
          <a:p>
            <a:pPr eaLnBrk="1" hangingPunct="1">
              <a:lnSpc>
                <a:spcPct val="90000"/>
              </a:lnSpc>
            </a:pPr>
            <a:r>
              <a:rPr lang="en-US" sz="2000" smtClean="0"/>
              <a:t>Well educated</a:t>
            </a:r>
          </a:p>
          <a:p>
            <a:pPr eaLnBrk="1" hangingPunct="1">
              <a:lnSpc>
                <a:spcPct val="90000"/>
              </a:lnSpc>
            </a:pPr>
            <a:r>
              <a:rPr lang="en-US" sz="2000" smtClean="0"/>
              <a:t>Well (most) respected within communities</a:t>
            </a:r>
          </a:p>
          <a:p>
            <a:pPr eaLnBrk="1" hangingPunct="1">
              <a:lnSpc>
                <a:spcPct val="90000"/>
              </a:lnSpc>
            </a:pPr>
            <a:r>
              <a:rPr lang="en-US" sz="2000" smtClean="0"/>
              <a:t>Almost always magistrate in ‘civil’ proceedings; sometimes magistrate in criminal proceedings</a:t>
            </a:r>
          </a:p>
          <a:p>
            <a:pPr eaLnBrk="1" hangingPunct="1">
              <a:lnSpc>
                <a:spcPct val="90000"/>
              </a:lnSpc>
            </a:pPr>
            <a:r>
              <a:rPr lang="en-US" sz="2000" smtClean="0"/>
              <a:t>Often international (e.g. Anselm)</a:t>
            </a:r>
          </a:p>
          <a:p>
            <a:pPr eaLnBrk="1" hangingPunct="1">
              <a:lnSpc>
                <a:spcPct val="90000"/>
              </a:lnSpc>
            </a:pPr>
            <a:r>
              <a:rPr lang="en-US" sz="2000" smtClean="0"/>
              <a:t>Often in control of vast wealth with no legitimate heirs </a:t>
            </a:r>
          </a:p>
          <a:p>
            <a:pPr eaLnBrk="1" hangingPunct="1">
              <a:lnSpc>
                <a:spcPct val="90000"/>
              </a:lnSpc>
            </a:pPr>
            <a:endParaRPr lang="en-US" sz="2000" smtClean="0"/>
          </a:p>
        </p:txBody>
      </p:sp>
      <p:pic>
        <p:nvPicPr>
          <p:cNvPr id="7173" name="Picture 5" descr="h2_17"/>
          <p:cNvPicPr>
            <a:picLocks noGrp="1" noChangeAspect="1" noChangeArrowheads="1"/>
          </p:cNvPicPr>
          <p:nvPr>
            <p:ph type="body" sz="half" idx="2"/>
          </p:nvPr>
        </p:nvPicPr>
        <p:blipFill>
          <a:blip r:embed="rId2" cstate="print"/>
          <a:srcRect/>
          <a:stretch>
            <a:fillRect/>
          </a:stretch>
        </p:blipFill>
        <p:spPr>
          <a:xfrm>
            <a:off x="5621338" y="2265363"/>
            <a:ext cx="2857500" cy="3619500"/>
          </a:xfrm>
          <a:noFill/>
        </p:spPr>
      </p:pic>
      <p:sp>
        <p:nvSpPr>
          <p:cNvPr id="7174" name="Rectangle 6"/>
          <p:cNvSpPr>
            <a:spLocks noChangeArrowheads="1"/>
          </p:cNvSpPr>
          <p:nvPr/>
        </p:nvSpPr>
        <p:spPr bwMode="auto">
          <a:xfrm>
            <a:off x="5181600" y="1981200"/>
            <a:ext cx="3833813" cy="244475"/>
          </a:xfrm>
          <a:prstGeom prst="rect">
            <a:avLst/>
          </a:prstGeom>
          <a:noFill/>
          <a:ln w="9525">
            <a:noFill/>
            <a:miter lim="800000"/>
            <a:headEnd/>
            <a:tailEnd/>
          </a:ln>
        </p:spPr>
        <p:txBody>
          <a:bodyPr wrap="none">
            <a:spAutoFit/>
          </a:bodyPr>
          <a:lstStyle/>
          <a:p>
            <a:r>
              <a:rPr lang="en-US" sz="1000"/>
              <a:t>http://www.metmuseum.org/toah/images/h2/h2_17.190.229.jpg</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12593</TotalTime>
  <Words>1678</Words>
  <Application>Microsoft Office PowerPoint</Application>
  <PresentationFormat>On-screen Show (4:3)</PresentationFormat>
  <Paragraphs>215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Blends</vt:lpstr>
      <vt:lpstr>Lecture 19: Lay Investiture,  Papal Powers and 14th C </vt:lpstr>
      <vt:lpstr>Introduction</vt:lpstr>
      <vt:lpstr>14th C</vt:lpstr>
      <vt:lpstr>Review of 13th C</vt:lpstr>
      <vt:lpstr>14th C Famine</vt:lpstr>
      <vt:lpstr>The Black Death</vt:lpstr>
      <vt:lpstr>Impact of Black Death</vt:lpstr>
      <vt:lpstr>Review: Earlier Relationship Between Western Civil and Ecclesial Leaders </vt:lpstr>
      <vt:lpstr>Lay Investiture: Who Appoints the Bishops, Pope or King</vt:lpstr>
      <vt:lpstr>Pope and HRE</vt:lpstr>
      <vt:lpstr>Pope and HRE (cont.)</vt:lpstr>
      <vt:lpstr>Political Developments in England</vt:lpstr>
      <vt:lpstr>Henry II and  St. Thomas Becket</vt:lpstr>
      <vt:lpstr>France c. 1150</vt:lpstr>
      <vt:lpstr>Medieval French Monarchs</vt:lpstr>
      <vt:lpstr>Philip IV, the Fair (1268-1312)</vt:lpstr>
      <vt:lpstr>Boniface VIII (r. 1294-1303)</vt:lpstr>
      <vt:lpstr>Pope and French King</vt:lpstr>
      <vt:lpstr>Implications of the Controversy</vt:lpstr>
      <vt:lpstr>Papal Status as of 1303 </vt:lpstr>
      <vt:lpstr>Avignon Papacy</vt:lpstr>
      <vt:lpstr>Indulgences</vt:lpstr>
      <vt:lpstr>Reaction Against Avignon</vt:lpstr>
      <vt:lpstr>Intellectual Reactions Against Scholasticism</vt:lpstr>
      <vt:lpstr>Assignments</vt:lpstr>
    </vt:vector>
  </TitlesOfParts>
  <Company>self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8: Historical Developments 900-1303</dc:title>
  <dc:creator>ann orlando</dc:creator>
  <cp:lastModifiedBy>AOrlando</cp:lastModifiedBy>
  <cp:revision>162</cp:revision>
  <dcterms:created xsi:type="dcterms:W3CDTF">2005-03-03T23:00:22Z</dcterms:created>
  <dcterms:modified xsi:type="dcterms:W3CDTF">2018-11-04T11:23:12Z</dcterms:modified>
</cp:coreProperties>
</file>