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56" r:id="rId2"/>
    <p:sldId id="266" r:id="rId3"/>
    <p:sldId id="29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94" r:id="rId12"/>
    <p:sldId id="289" r:id="rId13"/>
    <p:sldId id="296" r:id="rId14"/>
    <p:sldId id="295" r:id="rId15"/>
    <p:sldId id="292" r:id="rId16"/>
    <p:sldId id="275" r:id="rId17"/>
    <p:sldId id="276" r:id="rId18"/>
    <p:sldId id="293" r:id="rId19"/>
    <p:sldId id="277" r:id="rId20"/>
    <p:sldId id="278" r:id="rId21"/>
    <p:sldId id="280" r:id="rId22"/>
    <p:sldId id="279" r:id="rId23"/>
    <p:sldId id="268" r:id="rId24"/>
    <p:sldId id="269" r:id="rId25"/>
    <p:sldId id="274" r:id="rId26"/>
    <p:sldId id="272" r:id="rId27"/>
    <p:sldId id="262" r:id="rId28"/>
    <p:sldId id="26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DB44DA8-DCB3-4264-9855-B1134104BD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86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BC4EA-7E43-46B8-B896-24CAEFB7006E}" type="slidenum">
              <a:rPr lang="en-US"/>
              <a:pPr/>
              <a:t>16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80CBB-B1F9-43A7-885B-E9EBEFFEC49A}" type="slidenum">
              <a:rPr lang="en-US"/>
              <a:pPr/>
              <a:t>19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27C17-3DF5-4E8F-8621-501C5D672846}" type="slidenum">
              <a:rPr lang="en-US"/>
              <a:pPr/>
              <a:t>22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53690-DF94-457E-BCD9-43BBDEFEF644}" type="slidenum">
              <a:rPr lang="en-US"/>
              <a:pPr/>
              <a:t>24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09BAA-833E-4037-81A7-E369AB974018}" type="slidenum">
              <a:rPr lang="en-US"/>
              <a:pPr/>
              <a:t>27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6FC21-1AF0-4236-8EE6-D45F9B45EF8A}" type="slidenum">
              <a:rPr lang="en-US"/>
              <a:pPr/>
              <a:t>28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27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27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7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27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7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27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CEA556F-8267-4747-97B8-0B7997A42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8F6E5-42F2-4EA3-BB19-CD03EE6CB7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48F35-7436-4A06-B171-82E1E02D1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46469-ADBE-436E-A914-C85516D02D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EE646-F1DC-4ED0-A1B8-1EC5A0CC9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271CF-E9E4-4FF8-B3FD-D817DC8BB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9B2F-42FD-4856-A6F6-5D0C4E01F5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F92AB-1FDF-4686-87E7-8E8CA56E4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71494-A620-419C-8E78-29685C0FF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B8E57-F91C-408B-B496-519A7AF98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E7BF4-37DF-4AE4-8E5D-D8F4E60AEA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B1517A9-6FCB-4661-A800-070905971A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2: Early Roman Imperial History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/>
              <a:t>Sept. </a:t>
            </a:r>
            <a:r>
              <a:rPr lang="en-US" dirty="0" smtClean="0"/>
              <a:t>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CEA556F-8267-4747-97B8-0B7997A42E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Augustine: Pilgrim People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People of God, the Church, are not members of city of man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Sojoiners (like Abel)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That is, Pilgrims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Pilgrimage as a way of life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For individuals</a:t>
            </a:r>
          </a:p>
          <a:p>
            <a:pPr lvl="1">
              <a:lnSpc>
                <a:spcPct val="90000"/>
              </a:lnSpc>
            </a:pPr>
            <a:r>
              <a:rPr lang="en-US" altLang="en-US" sz="1600" smtClean="0"/>
              <a:t>For Church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Social enterprise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We travel together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We support each other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Everyone belongs to one of two cities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City of God, the Church, on pilgrimage</a:t>
            </a:r>
          </a:p>
          <a:p>
            <a:pPr lvl="1">
              <a:lnSpc>
                <a:spcPct val="90000"/>
              </a:lnSpc>
            </a:pPr>
            <a:r>
              <a:rPr lang="en-US" altLang="en-US" sz="1800" smtClean="0"/>
              <a:t>City of this world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CoG I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364EB4-8BE6-4DC8-A968-9370455C44E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770490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Pilgrim?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Pilgrim, or </a:t>
            </a:r>
            <a:r>
              <a:rPr lang="en-US" i="1" dirty="0" err="1" smtClean="0"/>
              <a:t>peregrinus</a:t>
            </a:r>
            <a:r>
              <a:rPr lang="en-US" dirty="0" smtClean="0"/>
              <a:t>, is not so much a traveler, as a resident foreigner</a:t>
            </a:r>
          </a:p>
          <a:p>
            <a:r>
              <a:rPr lang="en-US" dirty="0" smtClean="0"/>
              <a:t>From 3</a:t>
            </a:r>
            <a:r>
              <a:rPr lang="en-US" baseline="30000" dirty="0" smtClean="0"/>
              <a:t>rd</a:t>
            </a:r>
            <a:r>
              <a:rPr lang="en-US" dirty="0" smtClean="0"/>
              <a:t> C on, </a:t>
            </a:r>
            <a:r>
              <a:rPr lang="en-US" i="1" dirty="0" err="1" smtClean="0"/>
              <a:t>peregrinus</a:t>
            </a:r>
            <a:r>
              <a:rPr lang="en-US" dirty="0" smtClean="0"/>
              <a:t> was an ‘order’ or class in the Roman Empire</a:t>
            </a:r>
          </a:p>
          <a:p>
            <a:pPr lvl="1"/>
            <a:r>
              <a:rPr lang="en-US" dirty="0" smtClean="0"/>
              <a:t>Before the 3</a:t>
            </a:r>
            <a:r>
              <a:rPr lang="en-US" baseline="30000" dirty="0" smtClean="0"/>
              <a:t>rd</a:t>
            </a:r>
            <a:r>
              <a:rPr lang="en-US" dirty="0" smtClean="0"/>
              <a:t> C most residents of the Empire were </a:t>
            </a:r>
            <a:r>
              <a:rPr lang="en-US" i="1" dirty="0" err="1" smtClean="0"/>
              <a:t>peregrini</a:t>
            </a:r>
            <a:endParaRPr lang="en-US" i="1" dirty="0" smtClean="0"/>
          </a:p>
          <a:p>
            <a:pPr lvl="1"/>
            <a:r>
              <a:rPr lang="en-US" dirty="0" smtClean="0"/>
              <a:t>Only in 3</a:t>
            </a:r>
            <a:r>
              <a:rPr lang="en-US" baseline="30000" dirty="0" smtClean="0"/>
              <a:t>rd</a:t>
            </a:r>
            <a:r>
              <a:rPr lang="en-US" dirty="0" smtClean="0"/>
              <a:t> C were </a:t>
            </a:r>
            <a:r>
              <a:rPr lang="en-US" dirty="0"/>
              <a:t>m</a:t>
            </a:r>
            <a:r>
              <a:rPr lang="en-US" dirty="0" smtClean="0"/>
              <a:t>ost residents given </a:t>
            </a:r>
            <a:r>
              <a:rPr lang="en-US" smtClean="0"/>
              <a:t>Roman citizenship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89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Translations of </a:t>
            </a:r>
            <a:r>
              <a:rPr lang="en-US" altLang="en-US" i="1" smtClean="0"/>
              <a:t>City of God</a:t>
            </a:r>
            <a:endParaRPr lang="en-US" alt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Marcus </a:t>
            </a:r>
            <a:r>
              <a:rPr lang="en-US" altLang="en-US" sz="2800" dirty="0" err="1" smtClean="0"/>
              <a:t>Dods</a:t>
            </a:r>
            <a:r>
              <a:rPr lang="en-US" altLang="en-US" sz="2800" dirty="0" smtClean="0"/>
              <a:t>, Modern Library (1886)</a:t>
            </a:r>
          </a:p>
          <a:p>
            <a:r>
              <a:rPr lang="en-US" altLang="en-US" sz="2800" dirty="0" smtClean="0"/>
              <a:t>Henry </a:t>
            </a:r>
            <a:r>
              <a:rPr lang="en-US" altLang="en-US" sz="2800" dirty="0" err="1" smtClean="0"/>
              <a:t>Bettenson</a:t>
            </a:r>
            <a:r>
              <a:rPr lang="en-US" altLang="en-US" sz="2800" dirty="0" smtClean="0"/>
              <a:t>, Penguin (1943)</a:t>
            </a:r>
          </a:p>
          <a:p>
            <a:r>
              <a:rPr lang="en-US" altLang="en-US" sz="2800" dirty="0" smtClean="0"/>
              <a:t>R. W. Dyson, Cambridge (1998)</a:t>
            </a:r>
          </a:p>
          <a:p>
            <a:r>
              <a:rPr lang="en-US" altLang="en-US" sz="2800" dirty="0" smtClean="0"/>
              <a:t>William Babcock, New City Press, 2 vol. (2013</a:t>
            </a:r>
            <a:r>
              <a:rPr lang="en-US" altLang="en-US" sz="2800" dirty="0" smtClean="0"/>
              <a:t>)</a:t>
            </a:r>
          </a:p>
          <a:p>
            <a:r>
              <a:rPr lang="en-US" altLang="en-US" sz="2800" dirty="0" smtClean="0"/>
              <a:t>A good commentary is Gerard </a:t>
            </a:r>
            <a:r>
              <a:rPr lang="en-US" altLang="en-US" sz="2800" dirty="0" err="1" smtClean="0"/>
              <a:t>O’Daly</a:t>
            </a:r>
            <a:r>
              <a:rPr lang="en-US" altLang="en-US" sz="2800" dirty="0" smtClean="0"/>
              <a:t>, </a:t>
            </a:r>
            <a:r>
              <a:rPr lang="en-US" altLang="en-US" sz="2800" i="1" dirty="0" smtClean="0"/>
              <a:t>Augustine's City of God, A </a:t>
            </a:r>
            <a:r>
              <a:rPr lang="en-US" altLang="en-US" sz="2800" i="1" dirty="0"/>
              <a:t>R</a:t>
            </a:r>
            <a:r>
              <a:rPr lang="en-US" altLang="en-US" sz="2800" i="1" dirty="0" smtClean="0"/>
              <a:t>eader’s Guide, </a:t>
            </a:r>
            <a:r>
              <a:rPr lang="en-US" altLang="en-US" sz="2800" dirty="0" smtClean="0"/>
              <a:t>Oxford: Oxford University Press, 1999.</a:t>
            </a:r>
            <a:endParaRPr lang="en-US" altLang="en-US" sz="2800" dirty="0" smtClean="0"/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717728-485C-40F7-BE7C-DE1C79BADEA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420399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</a:t>
            </a:r>
            <a:r>
              <a:rPr lang="en-US" i="1" dirty="0" smtClean="0"/>
              <a:t>The City of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Begun in 412, addressed to </a:t>
            </a:r>
            <a:r>
              <a:rPr lang="en-US" sz="1800" dirty="0" err="1" smtClean="0"/>
              <a:t>Marcellinus</a:t>
            </a:r>
            <a:endParaRPr lang="en-US" sz="1800" dirty="0" smtClean="0"/>
          </a:p>
          <a:p>
            <a:pPr lvl="1"/>
            <a:r>
              <a:rPr lang="en-US" sz="1600" dirty="0" smtClean="0"/>
              <a:t>A Roman official in Carthage, engaged in settling dispute between Catholics and </a:t>
            </a:r>
            <a:r>
              <a:rPr lang="en-US" sz="1600" dirty="0" err="1" smtClean="0"/>
              <a:t>Donatists</a:t>
            </a:r>
            <a:endParaRPr lang="en-US" sz="1600" dirty="0" smtClean="0"/>
          </a:p>
          <a:p>
            <a:pPr lvl="1"/>
            <a:r>
              <a:rPr lang="en-US" sz="1600" dirty="0" err="1" smtClean="0"/>
              <a:t>Marcellinus</a:t>
            </a:r>
            <a:r>
              <a:rPr lang="en-US" sz="1600" dirty="0" smtClean="0"/>
              <a:t> wrote to Augustine in 411 (Letter 136.3): </a:t>
            </a:r>
            <a:r>
              <a:rPr lang="en-US" sz="1600" i="1" dirty="0" smtClean="0"/>
              <a:t>…I beg in answer to all these objections you compose books that will be of extraordinary benefit to the Church, especially at this time.</a:t>
            </a:r>
          </a:p>
          <a:p>
            <a:pPr lvl="1"/>
            <a:r>
              <a:rPr lang="en-US" sz="1600" dirty="0" smtClean="0"/>
              <a:t>Augustine responded with Letter 137, promising to do so</a:t>
            </a:r>
          </a:p>
          <a:p>
            <a:r>
              <a:rPr lang="en-US" sz="1800" dirty="0" smtClean="0"/>
              <a:t>Augustine completes this ‘great and arduous work’ in 427</a:t>
            </a:r>
          </a:p>
          <a:p>
            <a:pPr lvl="1"/>
            <a:r>
              <a:rPr lang="en-US" sz="1600" dirty="0" smtClean="0"/>
              <a:t>During the writing of </a:t>
            </a:r>
            <a:r>
              <a:rPr lang="en-US" sz="1600" dirty="0" err="1" smtClean="0"/>
              <a:t>CoG</a:t>
            </a:r>
            <a:r>
              <a:rPr lang="en-US" sz="1600" dirty="0" smtClean="0"/>
              <a:t>, the </a:t>
            </a:r>
            <a:r>
              <a:rPr lang="en-US" sz="1600" dirty="0" err="1" smtClean="0"/>
              <a:t>Pelagian</a:t>
            </a:r>
            <a:r>
              <a:rPr lang="en-US" sz="1600" dirty="0" smtClean="0"/>
              <a:t> controversy was at its peak</a:t>
            </a:r>
          </a:p>
          <a:p>
            <a:pPr lvl="1"/>
            <a:r>
              <a:rPr lang="en-US" sz="1600" dirty="0"/>
              <a:t>NB Augustine wrote more than half of his other works while he was </a:t>
            </a:r>
            <a:r>
              <a:rPr lang="en-US" sz="1600" dirty="0" smtClean="0"/>
              <a:t>writing </a:t>
            </a:r>
            <a:r>
              <a:rPr lang="en-US" sz="1600" dirty="0" err="1" smtClean="0"/>
              <a:t>CoG</a:t>
            </a:r>
            <a:endParaRPr lang="en-US" sz="1600" dirty="0" smtClean="0"/>
          </a:p>
          <a:p>
            <a:r>
              <a:rPr lang="en-US" sz="1800" dirty="0" err="1" smtClean="0"/>
              <a:t>Marcellinus</a:t>
            </a:r>
            <a:r>
              <a:rPr lang="en-US" sz="1800" dirty="0" smtClean="0"/>
              <a:t> did not see the completion, he died in 413</a:t>
            </a:r>
          </a:p>
          <a:p>
            <a:pPr lvl="1"/>
            <a:r>
              <a:rPr lang="en-US" sz="1600" dirty="0" smtClean="0"/>
              <a:t>Sometimes considered a saint and martyr because he was executed as a result of a </a:t>
            </a:r>
            <a:r>
              <a:rPr lang="en-US" sz="1600" dirty="0" err="1" smtClean="0"/>
              <a:t>Donatist</a:t>
            </a:r>
            <a:r>
              <a:rPr lang="en-US" sz="1600" dirty="0" smtClean="0"/>
              <a:t> plot against him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82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r>
              <a:rPr lang="en-US" i="1" dirty="0" smtClean="0"/>
              <a:t>City of God (De </a:t>
            </a:r>
            <a:r>
              <a:rPr lang="en-US" i="1" dirty="0" err="1" smtClean="0"/>
              <a:t>Civitate</a:t>
            </a:r>
            <a:r>
              <a:rPr lang="en-US" i="1" dirty="0" smtClean="0"/>
              <a:t> Dei)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Augustine himself gives us the outline of the work (from </a:t>
            </a:r>
            <a:r>
              <a:rPr lang="en-US" sz="1600" i="1" dirty="0" smtClean="0"/>
              <a:t>Revisions  </a:t>
            </a:r>
            <a:r>
              <a:rPr lang="en-US" sz="1600" dirty="0" smtClean="0"/>
              <a:t>2.43)</a:t>
            </a:r>
          </a:p>
          <a:p>
            <a:r>
              <a:rPr lang="en-US" sz="1600" dirty="0" smtClean="0"/>
              <a:t>22 Books, in 2 Parts</a:t>
            </a:r>
          </a:p>
          <a:p>
            <a:r>
              <a:rPr lang="en-US" sz="1600" dirty="0" smtClean="0"/>
              <a:t>Part I, arguments against the pagans</a:t>
            </a:r>
          </a:p>
          <a:p>
            <a:pPr lvl="1"/>
            <a:r>
              <a:rPr lang="en-US" sz="1400" dirty="0" smtClean="0"/>
              <a:t>Books I-V ‘…refutes those who want human affairs to prosper…’</a:t>
            </a:r>
          </a:p>
          <a:p>
            <a:pPr lvl="1"/>
            <a:r>
              <a:rPr lang="en-US" sz="1400" dirty="0" smtClean="0"/>
              <a:t>Books VI-X ‘…responds to those who acknowledge that these evils have been wanting…’</a:t>
            </a:r>
          </a:p>
          <a:p>
            <a:r>
              <a:rPr lang="en-US" sz="1600" dirty="0" smtClean="0"/>
              <a:t>Part II, the two cities of God and man, and the relation between </a:t>
            </a:r>
            <a:r>
              <a:rPr lang="en-US" sz="1600" dirty="0" smtClean="0"/>
              <a:t>them, the truth of the Christian faith</a:t>
            </a:r>
            <a:endParaRPr lang="en-US" sz="1600" dirty="0" smtClean="0"/>
          </a:p>
          <a:p>
            <a:pPr lvl="1"/>
            <a:r>
              <a:rPr lang="en-US" sz="1400" dirty="0" smtClean="0"/>
              <a:t>Books XI-XIV ‘…deal with the origin of the two cities…’</a:t>
            </a:r>
          </a:p>
          <a:p>
            <a:pPr lvl="1"/>
            <a:r>
              <a:rPr lang="en-US" sz="1400" dirty="0" smtClean="0"/>
              <a:t>Books XV-XVII ‘…their development or trajectory…’</a:t>
            </a:r>
          </a:p>
          <a:p>
            <a:pPr lvl="1"/>
            <a:r>
              <a:rPr lang="en-US" sz="1400" dirty="0" smtClean="0"/>
              <a:t>Books XIX-XXII ‘…their merited ends…’</a:t>
            </a:r>
          </a:p>
          <a:p>
            <a:r>
              <a:rPr lang="en-US" sz="1800" dirty="0" smtClean="0"/>
              <a:t>“And so, although all twenty-two books were written about both cities, they nonetheless took their title from the better one, </a:t>
            </a:r>
            <a:r>
              <a:rPr lang="en-US" sz="1800" i="1" dirty="0" smtClean="0"/>
              <a:t>The City of God.”</a:t>
            </a:r>
          </a:p>
          <a:p>
            <a:r>
              <a:rPr lang="en-US" sz="1800" dirty="0" smtClean="0"/>
              <a:t>NB: Subdivisions of books into chapters were the work of later editors, as were most of the summaries before the Books.</a:t>
            </a:r>
          </a:p>
          <a:p>
            <a:r>
              <a:rPr lang="en-US" sz="1800" dirty="0" smtClean="0"/>
              <a:t>NB: Refer to </a:t>
            </a:r>
            <a:r>
              <a:rPr lang="en-US" sz="1800" dirty="0" err="1" smtClean="0"/>
              <a:t>CoG</a:t>
            </a:r>
            <a:r>
              <a:rPr lang="en-US" sz="1800" dirty="0" smtClean="0"/>
              <a:t> by </a:t>
            </a:r>
            <a:r>
              <a:rPr lang="en-US" sz="1800" dirty="0" err="1" smtClean="0"/>
              <a:t>Book.Chapter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24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Imperial History Before Augustine and Sack of 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Alexander the Great</a:t>
            </a:r>
          </a:p>
          <a:p>
            <a:r>
              <a:rPr lang="en-US" dirty="0" smtClean="0"/>
              <a:t>Rise of Roman Republic</a:t>
            </a:r>
          </a:p>
          <a:p>
            <a:r>
              <a:rPr lang="en-US" dirty="0" smtClean="0"/>
              <a:t>Roman Empire</a:t>
            </a:r>
          </a:p>
          <a:p>
            <a:r>
              <a:rPr lang="en-US" dirty="0" smtClean="0"/>
              <a:t>Rome and Palestine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36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Alexander the Great and Greek Kingdoms</a:t>
            </a:r>
            <a:endParaRPr 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Alexander the Great (356-323 BC)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Son of Philip of Macedonia; Student of Aristotle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Conquers the ‘world’ by age of 33 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Founds Alexandria</a:t>
            </a:r>
            <a:r>
              <a:rPr lang="en-US" sz="1800" dirty="0" smtClean="0"/>
              <a:t>, Egypt </a:t>
            </a:r>
            <a:r>
              <a:rPr lang="en-US" sz="1800" dirty="0"/>
              <a:t>center of learning for next 600 years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Dies in 323 BC; leaving his generals in charge of various parts of his conquests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Hellenistic (Greek) Empires 323 – 31 BCE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Macedonians: Greece, Sicily, southern Italy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Seleucids: Asia Minor, Syria and Mesopotamia</a:t>
            </a:r>
          </a:p>
          <a:p>
            <a:pPr lvl="1">
              <a:lnSpc>
                <a:spcPct val="80000"/>
              </a:lnSpc>
            </a:pPr>
            <a:r>
              <a:rPr lang="en-US" sz="1800" dirty="0" err="1"/>
              <a:t>Ptolemies</a:t>
            </a:r>
            <a:r>
              <a:rPr lang="en-US" sz="1800" dirty="0"/>
              <a:t>: Egypt and Cyrene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As a result of this extended period of Greek rule, the ‘lingua franca’ of the Mediterranean was Greek from the 4</a:t>
            </a:r>
            <a:r>
              <a:rPr lang="en-US" sz="1800" baseline="30000" dirty="0"/>
              <a:t>th</a:t>
            </a:r>
            <a:r>
              <a:rPr lang="en-US" sz="1800" dirty="0"/>
              <a:t> C BC until the 5</a:t>
            </a:r>
            <a:r>
              <a:rPr lang="en-US" sz="1800" baseline="30000" dirty="0"/>
              <a:t>th</a:t>
            </a:r>
            <a:r>
              <a:rPr lang="en-US" sz="1800" dirty="0"/>
              <a:t> C AD in the West and the 15</a:t>
            </a:r>
            <a:r>
              <a:rPr lang="en-US" sz="1800" baseline="30000" dirty="0"/>
              <a:t>th</a:t>
            </a:r>
            <a:r>
              <a:rPr lang="en-US" sz="1800" dirty="0"/>
              <a:t> C in the East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Israel between two major competing Empires: Seleucid and Ptolemy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Map of Conquests of </a:t>
            </a:r>
            <a:br>
              <a:rPr lang="en-US" sz="4000"/>
            </a:br>
            <a:r>
              <a:rPr lang="en-US" sz="4000"/>
              <a:t>Alexander Great</a:t>
            </a:r>
            <a:br>
              <a:rPr lang="en-US" sz="4000"/>
            </a:br>
            <a:r>
              <a:rPr lang="en-US" sz="2100"/>
              <a:t>http://library.thinkquest.org/10805/alexmap.html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Alexander the Great's empire c320 B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057400"/>
            <a:ext cx="7086600" cy="3386138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793037" cy="1462087"/>
          </a:xfrm>
        </p:spPr>
        <p:txBody>
          <a:bodyPr/>
          <a:lstStyle/>
          <a:p>
            <a:r>
              <a:rPr lang="en-US" dirty="0" smtClean="0"/>
              <a:t>Persia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2"/>
            <a:ext cx="7772400" cy="4306887"/>
          </a:xfrm>
        </p:spPr>
        <p:txBody>
          <a:bodyPr/>
          <a:lstStyle/>
          <a:p>
            <a:r>
              <a:rPr lang="en-US" sz="1600" dirty="0" smtClean="0"/>
              <a:t>First Persian Empire, </a:t>
            </a:r>
            <a:r>
              <a:rPr lang="en-US" sz="1600" dirty="0" err="1" smtClean="0"/>
              <a:t>Achaemenid</a:t>
            </a:r>
            <a:r>
              <a:rPr lang="en-US" sz="1600" dirty="0" smtClean="0"/>
              <a:t>, 550-330 BC </a:t>
            </a:r>
          </a:p>
          <a:p>
            <a:pPr lvl="1"/>
            <a:r>
              <a:rPr lang="en-US" sz="1400" dirty="0" smtClean="0"/>
              <a:t>Founded by King Cyrus the Great who defeats the Babylonians who allows Jews to return to Jerusalem (see Ezra and Nehemiah)</a:t>
            </a:r>
          </a:p>
          <a:p>
            <a:pPr lvl="1"/>
            <a:r>
              <a:rPr lang="en-US" sz="1400" dirty="0" smtClean="0"/>
              <a:t>Development of Zoroastrianism</a:t>
            </a:r>
          </a:p>
          <a:p>
            <a:pPr lvl="1"/>
            <a:r>
              <a:rPr lang="en-US" sz="1400" dirty="0" smtClean="0"/>
              <a:t>Defeated by Alexander the Great</a:t>
            </a:r>
          </a:p>
          <a:p>
            <a:r>
              <a:rPr lang="en-US" sz="1600" dirty="0" smtClean="0"/>
              <a:t>Second Persian Empire, Parthia, 250 BC – 224 AD</a:t>
            </a:r>
          </a:p>
          <a:p>
            <a:pPr lvl="1"/>
            <a:r>
              <a:rPr lang="en-US" sz="1400" dirty="0" smtClean="0"/>
              <a:t>Earliest enemies were Seleucids (Greek Kingdom from Alexander the great)</a:t>
            </a:r>
          </a:p>
          <a:p>
            <a:pPr lvl="1"/>
            <a:r>
              <a:rPr lang="en-US" sz="1400" dirty="0" smtClean="0"/>
              <a:t>Cult of Mithras developed</a:t>
            </a:r>
          </a:p>
          <a:p>
            <a:pPr lvl="1"/>
            <a:r>
              <a:rPr lang="en-US" sz="1400" dirty="0" smtClean="0"/>
              <a:t>Then in conflict with Rome</a:t>
            </a:r>
          </a:p>
          <a:p>
            <a:pPr lvl="1"/>
            <a:r>
              <a:rPr lang="en-US" sz="1400" dirty="0" smtClean="0"/>
              <a:t>Rome very successful against Parthia in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C AD, leading to over-throw of Parthians in civil war with the </a:t>
            </a:r>
            <a:r>
              <a:rPr lang="en-US" sz="1400" dirty="0" err="1" smtClean="0"/>
              <a:t>Sassanids</a:t>
            </a:r>
            <a:r>
              <a:rPr lang="en-US" sz="1400" dirty="0" smtClean="0"/>
              <a:t> </a:t>
            </a:r>
          </a:p>
          <a:p>
            <a:r>
              <a:rPr lang="en-US" sz="1600" dirty="0" smtClean="0"/>
              <a:t>Third Persian Empire, Sassanian, 224 AD – 651AD</a:t>
            </a:r>
          </a:p>
          <a:p>
            <a:pPr lvl="1"/>
            <a:r>
              <a:rPr lang="en-US" sz="1400" dirty="0" smtClean="0"/>
              <a:t> Very successful against Romans</a:t>
            </a:r>
          </a:p>
          <a:p>
            <a:pPr lvl="2"/>
            <a:r>
              <a:rPr lang="en-US" sz="1100" dirty="0" smtClean="0"/>
              <a:t>In 253 Sassanid Shah </a:t>
            </a:r>
            <a:r>
              <a:rPr lang="en-US" sz="1100" dirty="0" err="1" smtClean="0"/>
              <a:t>Shapur</a:t>
            </a:r>
            <a:r>
              <a:rPr lang="en-US" sz="1100" dirty="0" smtClean="0"/>
              <a:t> captured Roman Emperor Valerian; made him his footstool.  Then had him executed, stuffed and put on display.</a:t>
            </a:r>
          </a:p>
          <a:p>
            <a:pPr lvl="2"/>
            <a:r>
              <a:rPr lang="en-US" sz="1100" dirty="0" smtClean="0"/>
              <a:t>In 363 Julian the Apostate killed by Persians in battle</a:t>
            </a:r>
          </a:p>
          <a:p>
            <a:pPr lvl="1"/>
            <a:r>
              <a:rPr lang="en-US" sz="1400" dirty="0" smtClean="0"/>
              <a:t>Manichaeism established c. 250 AD (Mani killed by Persians as apostate from Zoroastrianism)</a:t>
            </a:r>
            <a:endParaRPr lang="en-US" sz="1800" dirty="0" smtClean="0"/>
          </a:p>
          <a:p>
            <a:endParaRPr lang="en-US" sz="1600" dirty="0" smtClean="0"/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47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Traditional founding date of 753 </a:t>
            </a:r>
            <a:r>
              <a:rPr lang="en-US" sz="2000" dirty="0" smtClean="0"/>
              <a:t>BC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Brothers Romulus and </a:t>
            </a:r>
            <a:r>
              <a:rPr lang="en-US" sz="1800" dirty="0" err="1" smtClean="0"/>
              <a:t>Remus</a:t>
            </a:r>
            <a:r>
              <a:rPr lang="en-US" sz="1800" dirty="0" smtClean="0"/>
              <a:t>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Started as a Republic ruled by Senate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Two Punic </a:t>
            </a:r>
            <a:r>
              <a:rPr lang="en-US" sz="2000" dirty="0"/>
              <a:t>Wars, </a:t>
            </a:r>
            <a:r>
              <a:rPr lang="en-US" sz="2000" dirty="0" smtClean="0"/>
              <a:t>	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Rome conquers </a:t>
            </a:r>
            <a:r>
              <a:rPr lang="en-US" sz="1800" dirty="0"/>
              <a:t>and destroys Carthage 202 </a:t>
            </a:r>
            <a:r>
              <a:rPr lang="en-US" sz="1800" dirty="0" smtClean="0"/>
              <a:t>BC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Rome becomes dominant power in Western Mediterranean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Maccabees ask Rome for help against Seleucids 160 BC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Julius Caesar conquers Gaul 80 BC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Octavian defeats Anthony and Cleopatra (last Ptolemy ruler of Egypt) at Actium in 31 BC;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Roman </a:t>
            </a:r>
            <a:r>
              <a:rPr lang="en-US" sz="1800" dirty="0"/>
              <a:t>Empire established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Roman Empire existed in some form between 31 BC and 1453 AD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Study of History and Augustine</a:t>
            </a:r>
          </a:p>
          <a:p>
            <a:r>
              <a:rPr lang="en-US" dirty="0" smtClean="0"/>
              <a:t>Alexander the Great and Greek kingdoms</a:t>
            </a:r>
          </a:p>
          <a:p>
            <a:r>
              <a:rPr lang="en-US" dirty="0" smtClean="0"/>
              <a:t>Establishment of Roman Empire</a:t>
            </a:r>
          </a:p>
          <a:p>
            <a:r>
              <a:rPr lang="en-US" dirty="0" smtClean="0"/>
              <a:t>History </a:t>
            </a:r>
            <a:r>
              <a:rPr lang="en-US" dirty="0"/>
              <a:t>in New Testament</a:t>
            </a:r>
          </a:p>
          <a:p>
            <a:r>
              <a:rPr lang="en-US" dirty="0" smtClean="0"/>
              <a:t>Two cities, and was Rome ever a commonwealth?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Roman Empire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3" name="Picture 7" descr="art159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1638"/>
            <a:ext cx="6019800" cy="397827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Hellenism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dominance of Greek language, learning, philosophy, culture in Mediterranean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Begins with Alexander the Great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Ends with rise of Islam </a:t>
            </a:r>
            <a:r>
              <a:rPr lang="en-US" sz="2000" dirty="0" smtClean="0"/>
              <a:t>(Latin and Arabic replace </a:t>
            </a:r>
            <a:r>
              <a:rPr lang="en-US" sz="2000" dirty="0"/>
              <a:t>Greek)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Dominance is bolstered by Roman imperial power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Jewish response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Complete rejection by orthodox Judaism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Complete assimilation by Alexandrian and Greek Jews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Orthodox Christianity will completely assimilate Hellenism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See Benedict XVI Regensburg Speech 12 Sept.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Society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2306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Roman religion was a public, civic obligation;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NOT a way to have a personal relationship with Divine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‘mystery religions’ became very popular in 1</a:t>
            </a:r>
            <a:r>
              <a:rPr lang="en-US" sz="1600" baseline="30000" dirty="0"/>
              <a:t>st</a:t>
            </a:r>
            <a:r>
              <a:rPr lang="en-US" sz="1600" dirty="0"/>
              <a:t> through 3</a:t>
            </a:r>
            <a:r>
              <a:rPr lang="en-US" sz="1600" baseline="30000" dirty="0"/>
              <a:t>rd</a:t>
            </a:r>
            <a:r>
              <a:rPr lang="en-US" sz="1600" dirty="0"/>
              <a:t> Century Roman Society (Cults of </a:t>
            </a:r>
            <a:r>
              <a:rPr lang="en-US" sz="1600" dirty="0" err="1"/>
              <a:t>Mithra</a:t>
            </a:r>
            <a:r>
              <a:rPr lang="en-US" sz="1600" dirty="0"/>
              <a:t>; Isis and Osiris; Dionysius)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Anyone who did not offer sacrifice for the good of the state was considered an atheist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Roman Emperor increasingly was a general who was ‘adopted’ by current Emperor </a:t>
            </a:r>
            <a:r>
              <a:rPr lang="en-US" sz="1800" dirty="0" smtClean="0"/>
              <a:t>(Octavian Augustus adopted by </a:t>
            </a:r>
            <a:r>
              <a:rPr lang="en-US" sz="1800" smtClean="0"/>
              <a:t>Julius Caesar). 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Cult of Roman Emperor as god in his lifetime was started by Nero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Roman household was composed of patron (father) and clients (wife, children, slaves, business associates dependent upon him)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Father had complete control of clients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Adoption was very common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Owning property was far more prestigious than commerce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Excellent road and mail system throughout the Empire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Note that the most Latin (least Greek) part of the Empire was North Africa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Battle of Actium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Before Octavius Augustus, Rome was a Republic ruled by Senate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Octavius was the adopted son of Julius Caesar </a:t>
            </a:r>
          </a:p>
          <a:p>
            <a:pPr>
              <a:lnSpc>
                <a:spcPct val="90000"/>
              </a:lnSpc>
            </a:pPr>
            <a:r>
              <a:rPr lang="en-US" sz="2400"/>
              <a:t>After Battle of Actium (31 BC) Octavius Augustus becomes emperor and dictator.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 descendents will rule Roman Empire until the murder of Nero (68 AD)</a:t>
            </a:r>
          </a:p>
          <a:p>
            <a:pPr>
              <a:lnSpc>
                <a:spcPct val="90000"/>
              </a:lnSpc>
            </a:pPr>
            <a:r>
              <a:rPr lang="en-US" sz="2400"/>
              <a:t>Battle of Actium also marks end of Ptolemais in Egypt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last Ptolemy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Tried to maintain her rule in Egypt first by being consort of Julius Caesar, then Mark Antony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commits suicide after Battle of Actium is lost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First Century Roman Emperors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Julio-</a:t>
            </a:r>
            <a:r>
              <a:rPr lang="en-US" sz="1800" dirty="0" err="1"/>
              <a:t>Claudian</a:t>
            </a:r>
            <a:r>
              <a:rPr lang="en-US" sz="1800" dirty="0"/>
              <a:t> Emperors (31 BC to 68 AD)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Starts with Augustus, ends with Nero’s suicide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Consolidation of Empire won by Augustus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Succession hereditary; intra-family rivalries, often deadly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After Augustus, increasingly demonic emperors; Nero worst of all (read </a:t>
            </a:r>
            <a:r>
              <a:rPr lang="en-US" sz="1800" i="1" dirty="0" err="1"/>
              <a:t>I,Claudius</a:t>
            </a:r>
            <a:r>
              <a:rPr lang="en-US" sz="1800" i="1" dirty="0"/>
              <a:t> </a:t>
            </a:r>
            <a:r>
              <a:rPr lang="en-US" sz="1800" dirty="0"/>
              <a:t>for a fictionalized but accurate account)</a:t>
            </a:r>
          </a:p>
          <a:p>
            <a:pPr>
              <a:lnSpc>
                <a:spcPct val="90000"/>
              </a:lnSpc>
            </a:pPr>
            <a:r>
              <a:rPr lang="en-US" sz="1800" dirty="0" err="1"/>
              <a:t>Flavian</a:t>
            </a:r>
            <a:r>
              <a:rPr lang="en-US" sz="1800" dirty="0"/>
              <a:t> Emperors (Vespasian and his sons Titus and Domitian)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Destruction of Jerusalem Temple, 70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Vespasian built the Coliseum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Domitian was particularly ruthless against enemies, real and imagined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NB Nero and Domitian were the only emperors that the Senate of Rome did </a:t>
            </a:r>
            <a:r>
              <a:rPr lang="en-US" sz="1800" dirty="0" smtClean="0"/>
              <a:t>not </a:t>
            </a:r>
            <a:r>
              <a:rPr lang="en-US" sz="1800" dirty="0"/>
              <a:t>declare gods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92AB-1FDF-4686-87E7-8E8CA56E41D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Herod the Great (73 to 4 BC)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His father, Antipater, was placed in power by Romans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Herod grew up (‘hostage’) in Rome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Friend with both Octavian and Antony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Becomes </a:t>
            </a:r>
            <a:r>
              <a:rPr lang="en-US" sz="2400" dirty="0" smtClean="0"/>
              <a:t>client </a:t>
            </a:r>
            <a:r>
              <a:rPr lang="en-US" sz="2400" dirty="0"/>
              <a:t>king of Romans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Exerts great power in Palestine, including massive building projects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Second Temple precinct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Cities of Caesarea and Tiberius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Palaces in Jerusalem, Masada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When he dies, Romans divide his kingdom among his sons with a Roman administrator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Brief History of First Century AD Roman Provence of Palestine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Friction among Herod’s sons (Herod Anipater, Herod Antipas, Archelaus) </a:t>
            </a:r>
          </a:p>
          <a:p>
            <a:pPr>
              <a:lnSpc>
                <a:spcPct val="80000"/>
              </a:lnSpc>
            </a:pPr>
            <a:r>
              <a:rPr lang="en-US" sz="2000"/>
              <a:t>Friction among various Jewish groups over relation with Rome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Priests and aristocracy in Jerusalem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Pharisees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Essenes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Zealots</a:t>
            </a:r>
          </a:p>
          <a:p>
            <a:pPr>
              <a:lnSpc>
                <a:spcPct val="80000"/>
              </a:lnSpc>
            </a:pPr>
            <a:r>
              <a:rPr lang="en-US" sz="2000"/>
              <a:t>Frictions make Palestine a contentious place, with several localized tax rebellions</a:t>
            </a:r>
          </a:p>
          <a:p>
            <a:pPr>
              <a:lnSpc>
                <a:spcPct val="80000"/>
              </a:lnSpc>
            </a:pPr>
            <a:r>
              <a:rPr lang="en-US" sz="2000"/>
              <a:t>One major First Century War: First Jewish War 66 – 73 AD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Starts in Galilee, but spreads throughout Palestine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Nero appoints Vespasian and his son Titus as Roman generals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Destruction of Second Temple in 70 AD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Fall of Masada in 73 AD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Luke: History of Church in </a:t>
            </a:r>
            <a:br>
              <a:rPr lang="en-US" sz="4000"/>
            </a:br>
            <a:r>
              <a:rPr lang="en-US" sz="4000"/>
              <a:t>New Testament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Paul’s disciple, Luke, writes an ‘ordered account’ in two Books, the Gospel and Acts of the Apostles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Written in an ancient historical style;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Luke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Note references to Herod the Great and Augustus; Luke 1 and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Prophesy of destruction of Temple; Luke 19:41-44, 21:20-24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Jesus condemned for political insurrection; Luke 23:1-4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Acts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Pentecost, the ‘birthday of Church;’ Acts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Reference to St. Stephen and the Hellenists; Acts 6-7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Council of Jerusalem in which Paul’s position that Gentiles do not need to convert to Judaism is affirmed; Acts 15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Paul arguing with Athenian philosophers; Acts 17:16-33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Story of how the Church was spread by Paul’s missionary activity to the ends of the earth (i.e., Rome)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 smtClean="0"/>
              <a:t>Hitchcock, Chapter 1</a:t>
            </a:r>
          </a:p>
          <a:p>
            <a:r>
              <a:rPr lang="en-US" altLang="en-US" sz="2400" dirty="0" err="1" smtClean="0"/>
              <a:t>CoG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I.1, </a:t>
            </a:r>
            <a:r>
              <a:rPr lang="en-US" altLang="en-US" sz="2400" dirty="0" smtClean="0"/>
              <a:t>XIV.25-28, City of God and City of Man</a:t>
            </a:r>
            <a:endParaRPr lang="en-US" sz="2400" dirty="0" smtClean="0"/>
          </a:p>
          <a:p>
            <a:r>
              <a:rPr lang="en-US" sz="2400" dirty="0" err="1" smtClean="0"/>
              <a:t>CoG</a:t>
            </a:r>
            <a:r>
              <a:rPr lang="en-US" sz="2400" dirty="0" smtClean="0"/>
              <a:t>, XV.5: Cain as the founder of city of man</a:t>
            </a:r>
          </a:p>
          <a:p>
            <a:r>
              <a:rPr lang="en-US" sz="2400" dirty="0" err="1" smtClean="0"/>
              <a:t>CoG</a:t>
            </a:r>
            <a:r>
              <a:rPr lang="en-US" sz="2400" dirty="0" smtClean="0"/>
              <a:t>, XIX.21, 24-28: Was Rome ever a true commonwealth?</a:t>
            </a:r>
          </a:p>
          <a:p>
            <a:r>
              <a:rPr lang="en-US" sz="2400" dirty="0" smtClean="0"/>
              <a:t>Augustine, “Letter 1A</a:t>
            </a:r>
            <a:r>
              <a:rPr lang="en-US" sz="2400" dirty="0" smtClean="0"/>
              <a:t>*”</a:t>
            </a:r>
          </a:p>
          <a:p>
            <a:pPr lvl="1"/>
            <a:r>
              <a:rPr lang="en-US" sz="2000" dirty="0" smtClean="0"/>
              <a:t>Written to </a:t>
            </a:r>
            <a:r>
              <a:rPr lang="en-US" sz="2000" dirty="0" err="1" smtClean="0"/>
              <a:t>Firmus</a:t>
            </a:r>
            <a:r>
              <a:rPr lang="en-US" sz="2000" dirty="0" smtClean="0"/>
              <a:t> in Carthage after </a:t>
            </a:r>
            <a:r>
              <a:rPr lang="en-US" sz="2000" dirty="0" err="1" smtClean="0"/>
              <a:t>Augustien</a:t>
            </a:r>
            <a:r>
              <a:rPr lang="en-US" sz="2000" dirty="0" smtClean="0"/>
              <a:t> finished writing </a:t>
            </a:r>
            <a:r>
              <a:rPr lang="en-US" sz="2000" dirty="0" err="1" smtClean="0"/>
              <a:t>CoG</a:t>
            </a:r>
            <a:endParaRPr lang="en-US" sz="2000" dirty="0" smtClean="0"/>
          </a:p>
          <a:p>
            <a:pPr lvl="1"/>
            <a:r>
              <a:rPr lang="en-US" sz="2000" dirty="0" smtClean="0"/>
              <a:t>Suggests that </a:t>
            </a:r>
            <a:r>
              <a:rPr lang="en-US" sz="2000" dirty="0" err="1" smtClean="0"/>
              <a:t>Firmus</a:t>
            </a:r>
            <a:r>
              <a:rPr lang="en-US" sz="2000" dirty="0" smtClean="0"/>
              <a:t> divide </a:t>
            </a:r>
            <a:r>
              <a:rPr lang="en-US" sz="2000" dirty="0" err="1" smtClean="0"/>
              <a:t>CoG</a:t>
            </a:r>
            <a:r>
              <a:rPr lang="en-US" sz="2000" dirty="0" smtClean="0"/>
              <a:t> into 2 Volumes )I-X and (XI-XXII)</a:t>
            </a:r>
          </a:p>
          <a:p>
            <a:pPr lvl="1"/>
            <a:r>
              <a:rPr lang="en-US" sz="2000" dirty="0" smtClean="0"/>
              <a:t>Suggests he re-read many sections </a:t>
            </a:r>
            <a:r>
              <a:rPr lang="en-US" sz="2000" smtClean="0"/>
              <a:t>with perseverance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History as part of Theology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smtClean="0"/>
              <a:t>History has several layers</a:t>
            </a:r>
          </a:p>
          <a:p>
            <a:r>
              <a:rPr lang="en-US" altLang="en-US" sz="2000" smtClean="0"/>
              <a:t>1. Facts of what happened when</a:t>
            </a:r>
          </a:p>
          <a:p>
            <a:pPr lvl="1"/>
            <a:r>
              <a:rPr lang="en-US" altLang="en-US" sz="1800" smtClean="0"/>
              <a:t>Jesus of Nazareth crucified c. 33 AD</a:t>
            </a:r>
          </a:p>
          <a:p>
            <a:r>
              <a:rPr lang="en-US" altLang="en-US" sz="2000" smtClean="0"/>
              <a:t>2. Proximate causes</a:t>
            </a:r>
          </a:p>
          <a:p>
            <a:pPr lvl="1"/>
            <a:r>
              <a:rPr lang="en-US" altLang="en-US" sz="1800" smtClean="0"/>
              <a:t>Roman imperial concerns about Jewish insurgents</a:t>
            </a:r>
          </a:p>
          <a:p>
            <a:pPr lvl="1"/>
            <a:r>
              <a:rPr lang="en-US" altLang="en-US" sz="1800" smtClean="0"/>
              <a:t>Jewish priestly class (Sadducees) concern about renegade Jewish sects upsetting their relation with Romans</a:t>
            </a:r>
          </a:p>
          <a:p>
            <a:r>
              <a:rPr lang="en-US" altLang="en-US" sz="2000" smtClean="0"/>
              <a:t>3. Secular historical result</a:t>
            </a:r>
          </a:p>
          <a:p>
            <a:pPr lvl="1"/>
            <a:r>
              <a:rPr lang="en-US" altLang="en-US" sz="1800" smtClean="0"/>
              <a:t>New religion</a:t>
            </a:r>
          </a:p>
          <a:p>
            <a:r>
              <a:rPr lang="en-US" altLang="en-US" sz="2000" smtClean="0"/>
              <a:t>4. Providence</a:t>
            </a:r>
          </a:p>
          <a:p>
            <a:pPr lvl="1"/>
            <a:r>
              <a:rPr lang="en-US" altLang="en-US" sz="1800" smtClean="0"/>
              <a:t>Salvation for mankind</a:t>
            </a:r>
          </a:p>
          <a:p>
            <a:r>
              <a:rPr lang="en-US" altLang="en-US" sz="2200" smtClean="0"/>
              <a:t>Secular historians are generally concerned with 1 and 2, maybe 3.  We are concerned with 1-4</a:t>
            </a:r>
          </a:p>
          <a:p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32A3B1-D7E6-4DD3-B858-1145E7D21C6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09404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Our Guide in First Part of Course: Augustine of Hippo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greatest western Christian theologian</a:t>
            </a:r>
          </a:p>
          <a:p>
            <a:r>
              <a:rPr lang="en-US" altLang="en-US" dirty="0" smtClean="0"/>
              <a:t>First to think deeply and systematically about Christian history</a:t>
            </a:r>
          </a:p>
          <a:p>
            <a:pPr lvl="1"/>
            <a:r>
              <a:rPr lang="en-US" altLang="en-US" dirty="0" smtClean="0"/>
              <a:t>Providence</a:t>
            </a:r>
          </a:p>
          <a:p>
            <a:pPr lvl="1"/>
            <a:r>
              <a:rPr lang="en-US" altLang="en-US" dirty="0" smtClean="0"/>
              <a:t>Plan of salvation in history</a:t>
            </a:r>
          </a:p>
          <a:p>
            <a:endParaRPr lang="en-US" alt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9E4982-E167-4ADA-83AD-5B4639FF304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96945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mtClean="0"/>
              <a:t>Brief Biographical Sketch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smtClean="0"/>
              <a:t>Born near Carthage in 354 to a devoutly Catholic mother (St. Monica) and worldly father (Patrick)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In youth leads a life of pleasure searching for happiness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Flirts with Manichaeism (11 years)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Becomes enamored with Platonism (really neoPlatonism)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Conversion to Catholic Christianity and is baptized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Ordained priest 391, bishop of Hippo 395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Died on 28 August 430 (now celebrated as his feast day)</a:t>
            </a:r>
          </a:p>
          <a:p>
            <a:pPr>
              <a:lnSpc>
                <a:spcPct val="90000"/>
              </a:lnSpc>
            </a:pPr>
            <a:r>
              <a:rPr lang="en-US" altLang="en-US" sz="2000" smtClean="0"/>
              <a:t>Peter Brown’s book </a:t>
            </a:r>
            <a:r>
              <a:rPr lang="en-US" altLang="en-US" sz="2000" i="1" smtClean="0"/>
              <a:t>Augustine of Hippo </a:t>
            </a:r>
            <a:r>
              <a:rPr lang="en-US" altLang="en-US" sz="2000" smtClean="0"/>
              <a:t>remains the most important biography of Augustine in English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Be sure to get the New Edition with Epilogue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Discusses discovery of 12 previously unstudied letters and sermons of Augustine (396-404)</a:t>
            </a:r>
          </a:p>
          <a:p>
            <a:pPr>
              <a:lnSpc>
                <a:spcPct val="90000"/>
              </a:lnSpc>
            </a:pPr>
            <a:endParaRPr lang="en-US" altLang="en-US" sz="200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5B3DC8-D66E-4CE7-A404-1DA413B0AB7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5417338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Political and Military Situation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At beginning of 4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Century, Empire united under Diocletian and Constantine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Throughout 4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Century civil wars among Constantine’s sons and successors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Theodosius the Great reunites the Empire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Last Emperor of ‘entire’ Roman Empire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Barbarian invasions begin in West late 4</a:t>
            </a:r>
            <a:r>
              <a:rPr lang="en-US" altLang="en-US" sz="2400" baseline="30000" dirty="0" smtClean="0"/>
              <a:t>th</a:t>
            </a:r>
            <a:r>
              <a:rPr lang="en-US" altLang="en-US" sz="2400" dirty="0" smtClean="0"/>
              <a:t> C, key moment is sack of Rome in 410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Empire become divided East (capital, Constantinople) and West (capital, Rome and Milan)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Western Roman Empire ceases to exist 476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Eastern Roman Empire </a:t>
            </a:r>
            <a:r>
              <a:rPr lang="en-US" altLang="en-US" sz="2000" dirty="0" smtClean="0"/>
              <a:t>ceases </a:t>
            </a:r>
            <a:r>
              <a:rPr lang="en-US" altLang="en-US" sz="2000" dirty="0" smtClean="0"/>
              <a:t>to exist 1453</a:t>
            </a:r>
          </a:p>
          <a:p>
            <a:pPr>
              <a:lnSpc>
                <a:spcPct val="80000"/>
              </a:lnSpc>
            </a:pPr>
            <a:endParaRPr lang="en-US" altLang="en-US" sz="24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1D8E35-54D7-46AE-96C1-0A6AC935FB0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94205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The Sack of Rome</a:t>
            </a:r>
            <a:br>
              <a:rPr lang="en-US" altLang="en-US" sz="3200" smtClean="0"/>
            </a:br>
            <a:endParaRPr lang="en-US" altLang="en-US" sz="19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693025" cy="3962400"/>
          </a:xfrm>
        </p:spPr>
        <p:txBody>
          <a:bodyPr/>
          <a:lstStyle/>
          <a:p>
            <a:r>
              <a:rPr lang="en-US" altLang="en-US" sz="2000" smtClean="0"/>
              <a:t>Sack of Rome in 410 to Alaric had a huge psychological impact</a:t>
            </a:r>
          </a:p>
          <a:p>
            <a:r>
              <a:rPr lang="en-US" altLang="en-US" sz="2000" smtClean="0"/>
              <a:t>The Goths sacking Rome were Arian Christians</a:t>
            </a:r>
          </a:p>
          <a:p>
            <a:r>
              <a:rPr lang="en-US" altLang="en-US" sz="2000" smtClean="0"/>
              <a:t>“My voice sticks in my throat, and as I dictate, sobs choke my utterance.  The City which had taken the whole world, was itself taken.” St. Jerome</a:t>
            </a:r>
          </a:p>
          <a:p>
            <a:r>
              <a:rPr lang="en-US" altLang="en-US" sz="2000" smtClean="0"/>
              <a:t>Augustine dies as the Vandals (Arians) are besieging Hippo</a:t>
            </a:r>
          </a:p>
          <a:p>
            <a:pPr lvl="1"/>
            <a:r>
              <a:rPr lang="en-US" altLang="en-US" sz="1800" smtClean="0"/>
              <a:t>Vandal conquest of North Africa leads to destruction of Donatists</a:t>
            </a:r>
          </a:p>
          <a:p>
            <a:r>
              <a:rPr lang="en-US" altLang="en-US" sz="2000" i="1" smtClean="0"/>
              <a:t>City of God against the Pagans</a:t>
            </a:r>
          </a:p>
          <a:p>
            <a:pPr lvl="1"/>
            <a:r>
              <a:rPr lang="en-US" altLang="en-US" sz="1800" smtClean="0"/>
              <a:t>Augustine’s efforts to explain history and refute criticism of Christianity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5A7E54-3F67-465E-8F1E-7FAC4B0CF37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714419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Augustine</a:t>
            </a:r>
            <a:br>
              <a:rPr lang="en-US" altLang="en-US" sz="3200" smtClean="0"/>
            </a:br>
            <a:r>
              <a:rPr lang="en-US" altLang="en-US" sz="3200" smtClean="0"/>
              <a:t>Over-Arching View of Church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 smtClean="0"/>
              <a:t>Man as a naturally social, not political being</a:t>
            </a:r>
          </a:p>
          <a:p>
            <a:pPr lvl="1"/>
            <a:r>
              <a:rPr lang="en-US" altLang="en-US" sz="2000" dirty="0" smtClean="0"/>
              <a:t>Love, not justice, should be the dominant virtue in the good society</a:t>
            </a:r>
          </a:p>
          <a:p>
            <a:pPr lvl="1"/>
            <a:r>
              <a:rPr lang="en-US" altLang="en-US" sz="2000" dirty="0" smtClean="0"/>
              <a:t>Before the Fall, there was no hierarchy of dominance; </a:t>
            </a:r>
          </a:p>
          <a:p>
            <a:pPr lvl="2"/>
            <a:r>
              <a:rPr lang="en-US" altLang="en-US" sz="1600" dirty="0"/>
              <a:t>S</a:t>
            </a:r>
            <a:r>
              <a:rPr lang="en-US" altLang="en-US" sz="1600" dirty="0" smtClean="0"/>
              <a:t>lavery is a result of sin</a:t>
            </a:r>
          </a:p>
          <a:p>
            <a:pPr lvl="2"/>
            <a:r>
              <a:rPr lang="en-US" altLang="en-US" sz="1600" dirty="0" smtClean="0"/>
              <a:t>Political governments (of any type) </a:t>
            </a:r>
            <a:r>
              <a:rPr lang="en-US" altLang="en-US" sz="1600" dirty="0" smtClean="0"/>
              <a:t>are</a:t>
            </a:r>
            <a:r>
              <a:rPr lang="en-US" altLang="en-US" sz="1600" dirty="0" smtClean="0"/>
              <a:t> </a:t>
            </a:r>
            <a:r>
              <a:rPr lang="en-US" altLang="en-US" sz="1600" dirty="0" smtClean="0"/>
              <a:t>needed because of sin</a:t>
            </a:r>
          </a:p>
          <a:p>
            <a:r>
              <a:rPr lang="en-US" altLang="en-US" sz="2400" dirty="0" smtClean="0"/>
              <a:t>Mixed good and bad (wheat and tares) in Church</a:t>
            </a:r>
          </a:p>
          <a:p>
            <a:r>
              <a:rPr lang="en-US" altLang="en-US" sz="2400" dirty="0" smtClean="0"/>
              <a:t>Church mixed with society (city of man)</a:t>
            </a:r>
          </a:p>
          <a:p>
            <a:r>
              <a:rPr lang="en-US" altLang="en-US" sz="2400" dirty="0" smtClean="0"/>
              <a:t>Church as the City of God</a:t>
            </a:r>
          </a:p>
          <a:p>
            <a:pPr lvl="1"/>
            <a:r>
              <a:rPr lang="en-US" altLang="en-US" sz="2000" dirty="0" smtClean="0"/>
              <a:t>Exists as a pilgrim </a:t>
            </a:r>
            <a:r>
              <a:rPr lang="en-US" altLang="en-US" sz="2000" dirty="0" smtClean="0"/>
              <a:t>society </a:t>
            </a:r>
            <a:r>
              <a:rPr lang="en-US" altLang="en-US" sz="2000" dirty="0" smtClean="0"/>
              <a:t>traveling throughout human history (time)</a:t>
            </a:r>
          </a:p>
          <a:p>
            <a:pPr lvl="1"/>
            <a:r>
              <a:rPr lang="en-US" altLang="en-US" sz="2000" dirty="0" smtClean="0"/>
              <a:t>Exists permanently as a </a:t>
            </a:r>
            <a:r>
              <a:rPr lang="en-US" altLang="en-US" sz="2000" dirty="0" smtClean="0"/>
              <a:t>timeless, joyful </a:t>
            </a:r>
            <a:r>
              <a:rPr lang="en-US" altLang="en-US" sz="2000" dirty="0" smtClean="0"/>
              <a:t>community in eternity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CF9C11-71E3-4E26-98A1-7D956CA01C7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95443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Augustine: What is the Church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When did it begin: with Abel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Cain founder of city of man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Abel, first member of City of God; proto priest and martyr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Noah’s ark as the City of God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Holy man is a shepherd, not a king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The Church can be said to begin in the OT  due to the action of the Holy Spirit</a:t>
            </a:r>
          </a:p>
          <a:p>
            <a:pPr lvl="1">
              <a:lnSpc>
                <a:spcPct val="90000"/>
              </a:lnSpc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F78770-377A-4C08-85C6-DE69348468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739403923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3638</TotalTime>
  <Words>2347</Words>
  <Application>Microsoft Office PowerPoint</Application>
  <PresentationFormat>On-screen Show (4:3)</PresentationFormat>
  <Paragraphs>290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Blends</vt:lpstr>
      <vt:lpstr>Lecture 2: Early Roman Imperial History</vt:lpstr>
      <vt:lpstr>Introduction</vt:lpstr>
      <vt:lpstr>History as part of Theology</vt:lpstr>
      <vt:lpstr>Our Guide in First Part of Course: Augustine of Hippo</vt:lpstr>
      <vt:lpstr>Brief Biographical Sketch</vt:lpstr>
      <vt:lpstr>Political and Military Situation</vt:lpstr>
      <vt:lpstr>The Sack of Rome </vt:lpstr>
      <vt:lpstr>Augustine Over-Arching View of Church</vt:lpstr>
      <vt:lpstr>Augustine: What is the Church</vt:lpstr>
      <vt:lpstr>Augustine: Pilgrim People</vt:lpstr>
      <vt:lpstr>What is a Pilgrim?</vt:lpstr>
      <vt:lpstr>Translations of City of God</vt:lpstr>
      <vt:lpstr>Writing The City of God</vt:lpstr>
      <vt:lpstr>Outline City of God (De Civitate Dei)</vt:lpstr>
      <vt:lpstr>Roman Imperial History Before Augustine and Sack of Rome</vt:lpstr>
      <vt:lpstr>Alexander the Great and Greek Kingdoms</vt:lpstr>
      <vt:lpstr>Map of Conquests of  Alexander Great http://library.thinkquest.org/10805/alexmap.html</vt:lpstr>
      <vt:lpstr>Persia</vt:lpstr>
      <vt:lpstr>Rome</vt:lpstr>
      <vt:lpstr>Expansion of Roman Empire</vt:lpstr>
      <vt:lpstr>Hellenism</vt:lpstr>
      <vt:lpstr>Roman Society</vt:lpstr>
      <vt:lpstr>Importance of Battle of Actium</vt:lpstr>
      <vt:lpstr>First Century Roman Emperors</vt:lpstr>
      <vt:lpstr>Herod the Great (73 to 4 BC)</vt:lpstr>
      <vt:lpstr>Brief History of First Century AD Roman Provence of Palestine</vt:lpstr>
      <vt:lpstr>Luke: History of Church in  New Testament</vt:lpstr>
      <vt:lpstr>Assignment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3: New Testament Historical Context</dc:title>
  <dc:creator>aorlando</dc:creator>
  <cp:lastModifiedBy>AOrlando</cp:lastModifiedBy>
  <cp:revision>72</cp:revision>
  <dcterms:created xsi:type="dcterms:W3CDTF">2010-08-04T15:39:35Z</dcterms:created>
  <dcterms:modified xsi:type="dcterms:W3CDTF">2018-09-06T10:37:17Z</dcterms:modified>
</cp:coreProperties>
</file>