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304" r:id="rId4"/>
    <p:sldId id="305" r:id="rId5"/>
    <p:sldId id="306" r:id="rId6"/>
    <p:sldId id="317" r:id="rId7"/>
    <p:sldId id="318" r:id="rId8"/>
    <p:sldId id="319" r:id="rId9"/>
    <p:sldId id="321" r:id="rId10"/>
    <p:sldId id="322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20" r:id="rId21"/>
    <p:sldId id="316" r:id="rId22"/>
    <p:sldId id="282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2EE3E-D099-44F3-852D-A44414F82E67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32172-01FF-406F-846F-82CE7E591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42EF195-0585-4357-B47C-D0414EAF9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12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91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191B9B2-20C5-4400-85F8-C3A44A2FF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7C4A6-AD87-4F02-AF03-5F1B9F194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49085-2304-4EA4-993E-89E8E2E01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D354A-3F60-490D-8E5D-12B384833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5773F-1BB4-45F5-B821-0CE763AC6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E6D2-FA90-4666-B9AE-140DF5A3F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31939-B430-45EB-9A7D-5598AADAC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851D6-AA6A-43E8-913A-90271ACF2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3D2C1-5C2E-4A70-9851-26C68361F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C9BFD-F70D-4D31-BAA7-27D84DDD8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9A9DA-8D18-435E-B356-E5DC6C71A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0DD5229-EE5F-4C3C-BD1B-6635EAAF3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uratlas.com/big/big1300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euratlas.com/big/big1500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rdham.edu/halsall/source/boccacio2.html" TargetMode="External"/><Relationship Id="rId2" Type="http://schemas.openxmlformats.org/officeDocument/2006/relationships/hyperlink" Target="http://www.fordham.edu/halsall/source/constance1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F0322A-6B38-41CF-B80E-BB8B56524BC5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Lecture </a:t>
            </a:r>
            <a:r>
              <a:rPr lang="en-US" b="1" dirty="0" smtClean="0"/>
              <a:t>20: </a:t>
            </a:r>
            <a:r>
              <a:rPr lang="en-US" b="1" dirty="0" smtClean="0"/>
              <a:t>15</a:t>
            </a:r>
            <a:r>
              <a:rPr lang="en-US" b="1" baseline="30000" dirty="0" smtClean="0"/>
              <a:t>th</a:t>
            </a:r>
            <a:r>
              <a:rPr lang="en-US" b="1" dirty="0" smtClean="0"/>
              <a:t> C Great Western Schism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15 </a:t>
            </a:r>
            <a:r>
              <a:rPr lang="en-US" b="1" dirty="0" smtClean="0"/>
              <a:t>November </a:t>
            </a:r>
            <a:r>
              <a:rPr lang="en-US" b="1" dirty="0" smtClean="0"/>
              <a:t>2018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Dr. Ann T. 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Northern devotions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err="1" smtClean="0"/>
              <a:t>Devotio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Moderna</a:t>
            </a:r>
            <a:endParaRPr lang="en-US" sz="2400" i="1" dirty="0" smtClean="0"/>
          </a:p>
          <a:p>
            <a:pPr lvl="1"/>
            <a:r>
              <a:rPr lang="en-US" sz="2000" dirty="0" smtClean="0"/>
              <a:t>Begun in Netherlands by </a:t>
            </a:r>
            <a:r>
              <a:rPr lang="en-US" sz="2000" dirty="0" err="1" smtClean="0"/>
              <a:t>Gerharde</a:t>
            </a:r>
            <a:r>
              <a:rPr lang="en-US" sz="2000" dirty="0" smtClean="0"/>
              <a:t> Groote (1340-1384)</a:t>
            </a:r>
          </a:p>
          <a:p>
            <a:pPr lvl="1"/>
            <a:r>
              <a:rPr lang="en-US" sz="2000" dirty="0" smtClean="0"/>
              <a:t>Call to simpler more personal from </a:t>
            </a:r>
            <a:r>
              <a:rPr lang="en-US" sz="2000" smtClean="0"/>
              <a:t>of Christian </a:t>
            </a:r>
            <a:r>
              <a:rPr lang="en-US" sz="2000" dirty="0" smtClean="0"/>
              <a:t>life and meditation</a:t>
            </a:r>
          </a:p>
          <a:p>
            <a:pPr lvl="1"/>
            <a:r>
              <a:rPr lang="en-US" sz="2000" dirty="0" smtClean="0"/>
              <a:t>Little emphasis on ecclesial Church and ritual</a:t>
            </a:r>
          </a:p>
          <a:p>
            <a:pPr lvl="1"/>
            <a:r>
              <a:rPr lang="en-US" sz="2000" dirty="0" smtClean="0"/>
              <a:t>Brethren of Common Life lay community founded by Groote, communities spread throughout Europe</a:t>
            </a:r>
          </a:p>
          <a:p>
            <a:pPr lvl="1"/>
            <a:r>
              <a:rPr lang="en-US" sz="2000" dirty="0" smtClean="0"/>
              <a:t>Thomas a Kempis (1380-1471), </a:t>
            </a:r>
            <a:r>
              <a:rPr lang="en-US" sz="2000" i="1" dirty="0" smtClean="0"/>
              <a:t>Imitation of the Life of  Christ</a:t>
            </a:r>
          </a:p>
          <a:p>
            <a:pPr lvl="1"/>
            <a:r>
              <a:rPr lang="en-US" sz="2000" dirty="0" smtClean="0"/>
              <a:t>During the Reformation many of these communities break from the Church and are basis of pietism movements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38E1-0238-4A50-B0A4-41A9933F9D1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53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C Papacy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After Council of Constance (1414-1418), Martin V elected Pope (r. 1417-1431)</a:t>
            </a:r>
          </a:p>
          <a:p>
            <a:pPr lvl="1"/>
            <a:r>
              <a:rPr lang="en-US" sz="1200" dirty="0" smtClean="0"/>
              <a:t>End of Great Schism </a:t>
            </a:r>
          </a:p>
          <a:p>
            <a:pPr lvl="1"/>
            <a:r>
              <a:rPr lang="en-US" sz="1200" dirty="0" smtClean="0"/>
              <a:t>Called Council of Basel-Ferrara-Florence (1431-1439)</a:t>
            </a:r>
          </a:p>
          <a:p>
            <a:pPr lvl="1"/>
            <a:r>
              <a:rPr lang="en-US" sz="1200" dirty="0" smtClean="0"/>
              <a:t>Allowed payment of annuities (a way around usury)</a:t>
            </a:r>
          </a:p>
          <a:p>
            <a:pPr lvl="1"/>
            <a:r>
              <a:rPr lang="en-US" sz="1200" dirty="0" smtClean="0"/>
              <a:t>Tried to end Christian traffic in slavery</a:t>
            </a:r>
          </a:p>
          <a:p>
            <a:r>
              <a:rPr lang="en-US" sz="1400" dirty="0" smtClean="0"/>
              <a:t>Eugene IV (r. 1431-1447)</a:t>
            </a:r>
          </a:p>
          <a:p>
            <a:pPr lvl="1"/>
            <a:r>
              <a:rPr lang="en-US" sz="1200" dirty="0" smtClean="0"/>
              <a:t>Concluded Council of Florence with reunion of Eastern Orthodoxy in return for sending troops to defend Byzantines from Ottoman Turks</a:t>
            </a:r>
          </a:p>
          <a:p>
            <a:pPr lvl="1"/>
            <a:r>
              <a:rPr lang="en-US" sz="1200" dirty="0" smtClean="0"/>
              <a:t>Greatly enhanced prestige of Papacy</a:t>
            </a:r>
          </a:p>
          <a:p>
            <a:r>
              <a:rPr lang="en-US" sz="1400" dirty="0" smtClean="0"/>
              <a:t>Nicholas V (r. 1447-1455)</a:t>
            </a:r>
          </a:p>
          <a:p>
            <a:pPr lvl="1"/>
            <a:r>
              <a:rPr lang="en-US" sz="1200" dirty="0" smtClean="0"/>
              <a:t>Reworks and strengthens much of infrastructure of Rome: water, sewer, fortifications</a:t>
            </a:r>
          </a:p>
          <a:p>
            <a:pPr lvl="1"/>
            <a:r>
              <a:rPr lang="en-US" sz="1200" dirty="0" smtClean="0"/>
              <a:t>Starts Vatican Library</a:t>
            </a:r>
          </a:p>
          <a:p>
            <a:pPr lvl="1"/>
            <a:r>
              <a:rPr lang="en-US" sz="1200" dirty="0" smtClean="0"/>
              <a:t>Plans to pull down and rebuild St. Peters after loss of </a:t>
            </a:r>
            <a:r>
              <a:rPr lang="en-US" sz="1200" dirty="0" err="1" smtClean="0"/>
              <a:t>Hagia</a:t>
            </a:r>
            <a:r>
              <a:rPr lang="en-US" sz="1200" dirty="0" smtClean="0"/>
              <a:t> Sophia in Constantinople</a:t>
            </a:r>
            <a:endParaRPr lang="en-US" sz="1100" dirty="0" smtClean="0"/>
          </a:p>
          <a:p>
            <a:r>
              <a:rPr lang="en-US" sz="1400" dirty="0" smtClean="0"/>
              <a:t>Pius II (r. 1458-1464) issues </a:t>
            </a:r>
            <a:r>
              <a:rPr lang="en-US" sz="1400" i="1" dirty="0" err="1" smtClean="0"/>
              <a:t>Execrabilis</a:t>
            </a:r>
            <a:r>
              <a:rPr lang="en-US" sz="1400" dirty="0" smtClean="0"/>
              <a:t>, that no council is over the Pope, repudiates Council of Constance</a:t>
            </a:r>
          </a:p>
          <a:p>
            <a:r>
              <a:rPr lang="en-US" sz="1400" dirty="0" err="1" smtClean="0"/>
              <a:t>Sixtus</a:t>
            </a:r>
            <a:r>
              <a:rPr lang="en-US" sz="1400" dirty="0" smtClean="0"/>
              <a:t> IV (r. 1471-1484) known for nepotism; leads to his nephew becoming Pope Julius II</a:t>
            </a:r>
          </a:p>
          <a:p>
            <a:r>
              <a:rPr lang="en-US" sz="1400" dirty="0" smtClean="0"/>
              <a:t>Alexander VI (Borgia) (r. 1492-1503)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02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A8868D-8072-4E52-8DC4-905DC34FBDC1}" type="slidenum">
              <a:rPr lang="en-US"/>
              <a:pPr/>
              <a:t>12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Map of Europe 1300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125" name="Picture 5" descr="big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543050"/>
            <a:ext cx="666115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1619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1341A8-7529-4B9F-B39F-4E57EE68E336}" type="slidenum">
              <a:rPr lang="en-US"/>
              <a:pPr/>
              <a:t>13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Political Situation: France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Philip IV (Fair) 1285-1314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Enemy of Boniface VIII, Jews, </a:t>
            </a:r>
            <a:r>
              <a:rPr lang="en-US" sz="2400" dirty="0" err="1" smtClean="0"/>
              <a:t>Templars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Strengthen French throne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Philip IV son, Charles IV, succeeds to throne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Continuation of </a:t>
            </a:r>
            <a:r>
              <a:rPr lang="en-US" sz="2400" dirty="0" err="1" smtClean="0"/>
              <a:t>Capetian</a:t>
            </a:r>
            <a:r>
              <a:rPr lang="en-US" sz="2400" dirty="0" smtClean="0"/>
              <a:t> line disputed after Charles IV dies (1328) without heir,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Most direct successor in </a:t>
            </a:r>
            <a:r>
              <a:rPr lang="en-US" sz="2400" dirty="0" err="1" smtClean="0"/>
              <a:t>Capetian</a:t>
            </a:r>
            <a:r>
              <a:rPr lang="en-US" sz="2400" dirty="0" smtClean="0"/>
              <a:t> line in King Edward III of England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French Barons instead look to Philip VI and beginning of Valois line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Caused 100 Year’s War</a:t>
            </a:r>
          </a:p>
        </p:txBody>
      </p:sp>
    </p:spTree>
    <p:extLst>
      <p:ext uri="{BB962C8B-B14F-4D97-AF65-F5344CB8AC3E}">
        <p14:creationId xmlns:p14="http://schemas.microsoft.com/office/powerpoint/2010/main" val="712164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 Years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Hundred’s Year War Between England and France 1339-1453 over rights of succession to French Throne</a:t>
            </a:r>
          </a:p>
          <a:p>
            <a:pPr lvl="1"/>
            <a:r>
              <a:rPr lang="en-US" sz="1800" dirty="0" smtClean="0"/>
              <a:t>Strong overtones of French nationalism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St. Joan of Arc, 1412-1431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Rallied French behind Charles VII (Valois line); crowned in Rheims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Captured and burned  as a heretic by English Inquisition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French kings ultimately prevailed, final battle at </a:t>
            </a:r>
            <a:r>
              <a:rPr lang="en-US" sz="2000" dirty="0" err="1" smtClean="0"/>
              <a:t>Castillon</a:t>
            </a:r>
            <a:r>
              <a:rPr lang="en-US" sz="2000" dirty="0" smtClean="0"/>
              <a:t> in 1453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Finally broke the link between English (Norman) and French thrones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47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8DCFF3-CE59-45A9-8D35-AB113849C521}" type="slidenum">
              <a:rPr lang="en-US"/>
              <a:pPr/>
              <a:t>15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Political Situation: England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Edward I 1272-1307</a:t>
            </a:r>
          </a:p>
          <a:p>
            <a:pPr lvl="1" eaLnBrk="1" hangingPunct="1"/>
            <a:r>
              <a:rPr lang="en-US" sz="2400" dirty="0" smtClean="0"/>
              <a:t>Annexed Wales and Scotland</a:t>
            </a:r>
          </a:p>
          <a:p>
            <a:pPr eaLnBrk="1" hangingPunct="1"/>
            <a:r>
              <a:rPr lang="en-US" sz="2800" dirty="0" smtClean="0"/>
              <a:t>Edward III 1327-1377</a:t>
            </a:r>
          </a:p>
          <a:p>
            <a:pPr lvl="1" eaLnBrk="1" hangingPunct="1"/>
            <a:r>
              <a:rPr lang="en-US" sz="2400" dirty="0" smtClean="0"/>
              <a:t>Sees himself as proper successor to French throne</a:t>
            </a:r>
          </a:p>
          <a:p>
            <a:pPr lvl="1" eaLnBrk="1" hangingPunct="1"/>
            <a:r>
              <a:rPr lang="en-US" sz="2400" dirty="0" smtClean="0"/>
              <a:t>Starts 100 Years War with France</a:t>
            </a:r>
          </a:p>
          <a:p>
            <a:pPr eaLnBrk="1" hangingPunct="1"/>
            <a:r>
              <a:rPr lang="en-US" sz="2800" dirty="0" smtClean="0"/>
              <a:t>Henry V, Battle of Agincourt 1415</a:t>
            </a:r>
          </a:p>
          <a:p>
            <a:pPr eaLnBrk="1" hangingPunct="1"/>
            <a:r>
              <a:rPr lang="en-US" sz="2800" dirty="0" smtClean="0"/>
              <a:t>War of Roses (civil war) 1455-1485</a:t>
            </a:r>
          </a:p>
          <a:p>
            <a:pPr lvl="1" eaLnBrk="1" hangingPunct="1"/>
            <a:r>
              <a:rPr lang="en-US" sz="2400" dirty="0" smtClean="0"/>
              <a:t>Henry VII and House of Tudor finally successful</a:t>
            </a:r>
          </a:p>
        </p:txBody>
      </p:sp>
    </p:spTree>
    <p:extLst>
      <p:ext uri="{BB962C8B-B14F-4D97-AF65-F5344CB8AC3E}">
        <p14:creationId xmlns:p14="http://schemas.microsoft.com/office/powerpoint/2010/main" val="3020224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5D51AF-82E6-4B4C-AA99-F47912580FC2}" type="slidenum">
              <a:rPr lang="en-US"/>
              <a:pPr/>
              <a:t>16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Political Situation: </a:t>
            </a:r>
            <a:br>
              <a:rPr lang="en-US" sz="4000" b="1" smtClean="0"/>
            </a:br>
            <a:r>
              <a:rPr lang="en-US" sz="4000" b="1" smtClean="0"/>
              <a:t>Holy Roman Empire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14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period of weakened HRE (German monarchy), elected by duchies (Bohemia, Saxony, Luxemburg, Bavaria, Moravia, Austria)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Three families vie for power: Bohemia, Luxemburg, Hapsburg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Sigismund last of Luxemburg’s to rule all of Germany; called Council of Constance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Eventually Hapsburg rule dominates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Maximilian I (Hapsburg) 1493-1519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Son marries Spanish heiress (Joanna the Mad, daughter of Ferdinand and Isabella)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Their son in Charles V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495171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DE8669-E422-4E97-A754-0B551FB42D27}" type="slidenum">
              <a:rPr lang="en-US"/>
              <a:pPr/>
              <a:t>17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Political Situation: Spain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Throughout 14</a:t>
            </a:r>
            <a:r>
              <a:rPr lang="en-US" baseline="30000" smtClean="0"/>
              <a:t>th</a:t>
            </a:r>
            <a:r>
              <a:rPr lang="en-US" smtClean="0"/>
              <a:t> C and 15</a:t>
            </a:r>
            <a:r>
              <a:rPr lang="en-US" baseline="30000" smtClean="0"/>
              <a:t>th</a:t>
            </a:r>
            <a:r>
              <a:rPr lang="en-US" smtClean="0"/>
              <a:t> C Christian kingdoms of northern Spain fight against Muslims</a:t>
            </a:r>
          </a:p>
          <a:p>
            <a:pPr eaLnBrk="1" hangingPunct="1"/>
            <a:r>
              <a:rPr lang="en-US" smtClean="0"/>
              <a:t>Queen Isabel of Castile and King Ferdinand of Aragon succeed in expelling Muslims from Spain in 1492</a:t>
            </a:r>
          </a:p>
          <a:p>
            <a:pPr lvl="1" eaLnBrk="1" hangingPunct="1"/>
            <a:r>
              <a:rPr lang="en-US" smtClean="0"/>
              <a:t>Charles V (their grandson) becomes king of Spain in 1516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6174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7ED77A-8DF3-42A3-ACFB-1DBB592142CE}" type="slidenum">
              <a:rPr lang="en-US"/>
              <a:pPr/>
              <a:t>18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Political Situation: Eastern Mediterranean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Mongol expansion in 13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and 14th C in Asia pushes </a:t>
            </a:r>
            <a:r>
              <a:rPr lang="en-US" sz="2000" dirty="0" err="1" smtClean="0"/>
              <a:t>Ottomon</a:t>
            </a:r>
            <a:r>
              <a:rPr lang="en-US" sz="2000" dirty="0" smtClean="0"/>
              <a:t> Turks Westward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Ottomon</a:t>
            </a:r>
            <a:r>
              <a:rPr lang="en-US" sz="2000" dirty="0" smtClean="0"/>
              <a:t> Turks succeed Seljuk Turks for control of Persia and Syria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Mehmed</a:t>
            </a:r>
            <a:r>
              <a:rPr lang="en-US" sz="2000" dirty="0" smtClean="0"/>
              <a:t> II captures Constantinople 1453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Other than a few priests, West sent no aid to Constantinople after Council of Florence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Day before final battle, Eastern Church repudiates Council of Florence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Hagia</a:t>
            </a:r>
            <a:r>
              <a:rPr lang="en-US" sz="2000" dirty="0" smtClean="0"/>
              <a:t> Sophia becomes a mosque when </a:t>
            </a:r>
            <a:r>
              <a:rPr lang="en-US" sz="2000" dirty="0" err="1" smtClean="0"/>
              <a:t>Mehmed</a:t>
            </a:r>
            <a:r>
              <a:rPr lang="en-US" sz="2000" dirty="0" smtClean="0"/>
              <a:t> II enters and prays toward Mecca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Suleyman</a:t>
            </a:r>
            <a:r>
              <a:rPr lang="en-US" sz="2000" dirty="0" smtClean="0"/>
              <a:t> Magnificent becomes sultan 1520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Ottoman expansion is checked by Austrians at Battle of Vienna 1533 and by Spanish at Battle of Lepanto 1571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71978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Situation: </a:t>
            </a:r>
            <a:br>
              <a:rPr lang="en-US" dirty="0" smtClean="0"/>
            </a:br>
            <a:r>
              <a:rPr lang="en-US" dirty="0" smtClean="0"/>
              <a:t>Italian City-States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In 13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most important cities were Venice and Genoa</a:t>
            </a:r>
          </a:p>
          <a:p>
            <a:pPr lvl="1"/>
            <a:r>
              <a:rPr lang="en-US" sz="1800" dirty="0" smtClean="0"/>
              <a:t>Navy</a:t>
            </a:r>
          </a:p>
          <a:p>
            <a:pPr lvl="1"/>
            <a:r>
              <a:rPr lang="en-US" sz="1800" dirty="0" smtClean="0"/>
              <a:t>Trade</a:t>
            </a:r>
          </a:p>
          <a:p>
            <a:r>
              <a:rPr lang="en-US" sz="2000" dirty="0" smtClean="0"/>
              <a:t>In 14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and 15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other powerful city-states rise: Florence</a:t>
            </a:r>
          </a:p>
          <a:p>
            <a:pPr lvl="1"/>
            <a:r>
              <a:rPr lang="en-US" sz="1800" dirty="0" smtClean="0"/>
              <a:t>Banking to replace infrastructure of international banking and credit run by the Church</a:t>
            </a:r>
          </a:p>
          <a:p>
            <a:pPr lvl="1"/>
            <a:r>
              <a:rPr lang="en-US" sz="1800" dirty="0" smtClean="0"/>
              <a:t>Deep animosity between the papacy and some Florentines (especially the Medici family)</a:t>
            </a:r>
          </a:p>
          <a:p>
            <a:r>
              <a:rPr lang="en-US" sz="2000" dirty="0" smtClean="0"/>
              <a:t>NB ‘Italy’ is a geographic entity, but not a unified political entity until late 19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8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E3E53C-57BD-4ADF-B003-D39925CB6C78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Introduction 14</a:t>
            </a:r>
            <a:r>
              <a:rPr lang="en-US" b="1" baseline="30000" dirty="0" smtClean="0"/>
              <a:t>th</a:t>
            </a:r>
            <a:r>
              <a:rPr lang="en-US" b="1" dirty="0" smtClean="0"/>
              <a:t> C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Historical Review</a:t>
            </a:r>
          </a:p>
          <a:p>
            <a:pPr eaLnBrk="1" hangingPunct="1"/>
            <a:r>
              <a:rPr lang="en-US" dirty="0" smtClean="0"/>
              <a:t>Natural Disasters</a:t>
            </a:r>
          </a:p>
          <a:p>
            <a:pPr eaLnBrk="1" hangingPunct="1"/>
            <a:r>
              <a:rPr lang="en-US" dirty="0" smtClean="0"/>
              <a:t>Avignon Papacy and Great Western Schism</a:t>
            </a:r>
          </a:p>
          <a:p>
            <a:pPr eaLnBrk="1" hangingPunct="1"/>
            <a:r>
              <a:rPr lang="en-US" dirty="0" smtClean="0"/>
              <a:t>Interminable Wars</a:t>
            </a:r>
          </a:p>
          <a:p>
            <a:pPr eaLnBrk="1" hangingPunct="1"/>
            <a:r>
              <a:rPr lang="en-US" dirty="0" smtClean="0"/>
              <a:t>The end of one era and the beginning of another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Medici Family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600" dirty="0"/>
              <a:t>Powerful Florentine family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Power based on banking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Subterfuge to evade usury laws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Adroitly developed ‘banks’ managed by family members throughout much of Europe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Usually managed to back the ‘winning’ side in Papal-Imperial-French-Italian city state rivalries</a:t>
            </a:r>
          </a:p>
          <a:p>
            <a:pPr>
              <a:lnSpc>
                <a:spcPct val="80000"/>
              </a:lnSpc>
            </a:pPr>
            <a:r>
              <a:rPr lang="en-US" sz="1600" dirty="0" err="1"/>
              <a:t>Cosimo</a:t>
            </a:r>
            <a:r>
              <a:rPr lang="en-US" sz="1600" dirty="0"/>
              <a:t> the Elder (1389-1464)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Established Medici family as economic and political powers in Florence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Humanist, patron of arts</a:t>
            </a:r>
          </a:p>
          <a:p>
            <a:pPr>
              <a:lnSpc>
                <a:spcPct val="80000"/>
              </a:lnSpc>
            </a:pPr>
            <a:r>
              <a:rPr lang="en-US" sz="1600" dirty="0"/>
              <a:t>Lorenzo the Magnificent (1449 – 1492)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Grandson of </a:t>
            </a:r>
            <a:r>
              <a:rPr lang="en-US" sz="1400" dirty="0" err="1"/>
              <a:t>Cosimo</a:t>
            </a:r>
            <a:r>
              <a:rPr lang="en-US" sz="1400" dirty="0"/>
              <a:t> the </a:t>
            </a:r>
            <a:r>
              <a:rPr lang="en-US" sz="1400" dirty="0" smtClean="0"/>
              <a:t>Elder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Brother </a:t>
            </a:r>
            <a:r>
              <a:rPr lang="en-US" sz="1400" dirty="0" err="1"/>
              <a:t>Giuliano</a:t>
            </a:r>
            <a:r>
              <a:rPr lang="en-US" sz="1400" dirty="0"/>
              <a:t> assassinated </a:t>
            </a:r>
            <a:r>
              <a:rPr lang="en-US" sz="1400" dirty="0" smtClean="0"/>
              <a:t>on Easter in </a:t>
            </a:r>
            <a:r>
              <a:rPr lang="en-US" sz="1400" dirty="0"/>
              <a:t>1478 in </a:t>
            </a:r>
            <a:r>
              <a:rPr lang="en-US" sz="1400" dirty="0" err="1"/>
              <a:t>Pazzi</a:t>
            </a:r>
            <a:r>
              <a:rPr lang="en-US" sz="1400" dirty="0"/>
              <a:t> Chapel; </a:t>
            </a:r>
            <a:r>
              <a:rPr lang="en-US" sz="1400" dirty="0" smtClean="0"/>
              <a:t>Archbishop of Pisa (present at the time) complicit in the assignation (executed in his Easter vestments)</a:t>
            </a:r>
            <a:endParaRPr lang="en-US" sz="14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Lorenzo went to war with Pope </a:t>
            </a:r>
            <a:r>
              <a:rPr lang="en-US" sz="1400" dirty="0" err="1"/>
              <a:t>Sextus</a:t>
            </a:r>
            <a:r>
              <a:rPr lang="en-US" sz="1400" dirty="0"/>
              <a:t> IV; </a:t>
            </a:r>
            <a:r>
              <a:rPr lang="en-US" sz="1400" dirty="0" smtClean="0"/>
              <a:t>ends with an uneasy peace between Medici and papacy</a:t>
            </a:r>
            <a:endParaRPr lang="en-US" sz="14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Lorenzo’s son Giovanni became Pope Leo X (r. 1513-1521)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Lorenzo educated </a:t>
            </a:r>
            <a:r>
              <a:rPr lang="en-US" sz="1400" dirty="0" err="1"/>
              <a:t>Giuliano’s</a:t>
            </a:r>
            <a:r>
              <a:rPr lang="en-US" sz="1400" dirty="0"/>
              <a:t> son, who later became Pope Clement VII (r. 1523-1534)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…and his granddaughter, Catherine (1519-1589) becomes Queen of France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38E1-0238-4A50-B0A4-41A9933F9D1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0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FEFA6C-944B-4D3F-B95F-37D4084D6AA4}" type="slidenum">
              <a:rPr lang="en-US"/>
              <a:pPr/>
              <a:t>21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Europe 1500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9" name="Picture 5" descr="big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43050"/>
            <a:ext cx="666115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6405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97C4B8-9525-4BA0-BBE1-0FBA9138BBA8}" type="slidenum">
              <a:rPr lang="en-US"/>
              <a:pPr/>
              <a:t>22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Assignments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Council of Constance, </a:t>
            </a:r>
            <a:r>
              <a:rPr lang="en-US" sz="2800" dirty="0" smtClean="0">
                <a:hlinkClick r:id="rId2"/>
              </a:rPr>
              <a:t>http://www.fordham.edu/halsall/source/constance1.html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Boccaccio, </a:t>
            </a:r>
            <a:r>
              <a:rPr lang="en-US" sz="2800" i="1" dirty="0" smtClean="0"/>
              <a:t>The </a:t>
            </a:r>
            <a:r>
              <a:rPr lang="en-US" sz="2800" i="1" dirty="0" err="1" smtClean="0"/>
              <a:t>Decameron</a:t>
            </a:r>
            <a:r>
              <a:rPr lang="en-US" sz="2800" dirty="0" smtClean="0"/>
              <a:t>, </a:t>
            </a:r>
            <a:r>
              <a:rPr lang="en-US" sz="2800" dirty="0" smtClean="0">
                <a:hlinkClick r:id="rId3"/>
              </a:rPr>
              <a:t>http://</a:t>
            </a:r>
            <a:r>
              <a:rPr lang="en-US" sz="2800" smtClean="0">
                <a:hlinkClick r:id="rId3"/>
              </a:rPr>
              <a:t>www.fordham.edu/halsall/source/boccacio2.html</a:t>
            </a:r>
            <a:r>
              <a:rPr lang="en-US" sz="2800" smtClean="0"/>
              <a:t> 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13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Papacy</a:t>
            </a:r>
          </a:p>
          <a:p>
            <a:pPr lvl="1"/>
            <a:r>
              <a:rPr lang="en-US" sz="1800" dirty="0" smtClean="0"/>
              <a:t>Begins with Innocent III: height of papal civil power</a:t>
            </a:r>
          </a:p>
          <a:p>
            <a:pPr lvl="1"/>
            <a:r>
              <a:rPr lang="en-US" sz="1800" dirty="0" smtClean="0"/>
              <a:t>Ends with Boniface VIII: Humiliation and ‘fall’ of papacy</a:t>
            </a:r>
          </a:p>
          <a:p>
            <a:r>
              <a:rPr lang="en-US" sz="2000" dirty="0" smtClean="0"/>
              <a:t>Crusades</a:t>
            </a:r>
          </a:p>
          <a:p>
            <a:pPr lvl="1"/>
            <a:r>
              <a:rPr lang="en-US" sz="1800" dirty="0" smtClean="0"/>
              <a:t>Begins with IV Crusade</a:t>
            </a:r>
          </a:p>
          <a:p>
            <a:pPr lvl="1"/>
            <a:r>
              <a:rPr lang="en-US" sz="1800" dirty="0" smtClean="0"/>
              <a:t>Crusade IX ends with capture and ransom of King (St.) Louis IX</a:t>
            </a:r>
          </a:p>
          <a:p>
            <a:r>
              <a:rPr lang="en-US" sz="2000" dirty="0" smtClean="0"/>
              <a:t>‘Nationalism’</a:t>
            </a:r>
          </a:p>
          <a:p>
            <a:pPr lvl="1"/>
            <a:r>
              <a:rPr lang="en-US" sz="1800" dirty="0" smtClean="0"/>
              <a:t>Begins with relatively weak national rulers</a:t>
            </a:r>
          </a:p>
          <a:p>
            <a:pPr lvl="1"/>
            <a:r>
              <a:rPr lang="en-US" sz="1800" dirty="0" smtClean="0"/>
              <a:t>Ends with ‘national’ rulers asserting power over Church and lands</a:t>
            </a:r>
          </a:p>
          <a:p>
            <a:r>
              <a:rPr lang="en-US" sz="2000" dirty="0" smtClean="0"/>
              <a:t>Great Saints</a:t>
            </a:r>
          </a:p>
          <a:p>
            <a:pPr lvl="1"/>
            <a:r>
              <a:rPr lang="en-US" sz="1800" dirty="0" smtClean="0"/>
              <a:t>Begins with Frances and Dominic</a:t>
            </a:r>
          </a:p>
          <a:p>
            <a:pPr lvl="1"/>
            <a:r>
              <a:rPr lang="en-US" sz="1800" dirty="0" smtClean="0"/>
              <a:t>Ends with Thomas and Bonaventure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E3E53C-57BD-4ADF-B003-D39925CB6C78}" type="slidenum">
              <a:rPr lang="en-US"/>
              <a:pPr/>
              <a:t>4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Introduction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Review Troubled 14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pPr eaLnBrk="1" hangingPunct="1"/>
            <a:r>
              <a:rPr lang="en-US" dirty="0" smtClean="0"/>
              <a:t>More Troubled 15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pPr eaLnBrk="1" hangingPunct="1"/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C Papacy</a:t>
            </a:r>
          </a:p>
          <a:p>
            <a:pPr eaLnBrk="1" hangingPunct="1"/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C Political and National Movements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6158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Famine</a:t>
            </a:r>
          </a:p>
          <a:p>
            <a:r>
              <a:rPr lang="en-US" dirty="0" smtClean="0"/>
              <a:t>Black Death</a:t>
            </a:r>
          </a:p>
          <a:p>
            <a:r>
              <a:rPr lang="en-US" dirty="0" smtClean="0"/>
              <a:t>Avignon Papacy</a:t>
            </a:r>
          </a:p>
          <a:p>
            <a:r>
              <a:rPr lang="en-US" dirty="0" smtClean="0"/>
              <a:t>100 Years War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09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F4E77-9800-4297-A76D-C4070EF09AD0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Great Western Schism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Gregory XI returns to Rome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Urban VI succeeded Gregory XI (1378)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Managed to alienate both French and Romans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Cardinals who had elected Urban abandoned him and elected a new pope, Clement VII who moves back to Avignon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 Everyone in Western Europe chooses sides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France, Scotland back Clement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England and HRE (Germany and Spain) back Urban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Italian city states changed sides frequently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Rival Popes needed funds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Simony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Sale of indulgences</a:t>
            </a:r>
          </a:p>
        </p:txBody>
      </p:sp>
    </p:spTree>
    <p:extLst>
      <p:ext uri="{BB962C8B-B14F-4D97-AF65-F5344CB8AC3E}">
        <p14:creationId xmlns:p14="http://schemas.microsoft.com/office/powerpoint/2010/main" val="1288061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ECCDE-D1F9-4746-94E9-833EAF79EB1B}" type="slidenum">
              <a:rPr lang="en-US"/>
              <a:pPr/>
              <a:t>7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Conciliar Movement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900" dirty="0" smtClean="0"/>
              <a:t>In 1394 theologians at University of Paris suggest a council to elect Pope</a:t>
            </a:r>
          </a:p>
          <a:p>
            <a:pPr eaLnBrk="1" hangingPunct="1">
              <a:lnSpc>
                <a:spcPct val="90000"/>
              </a:lnSpc>
            </a:pPr>
            <a:r>
              <a:rPr lang="en-US" sz="1900" dirty="0" smtClean="0"/>
              <a:t>Council gathers at Pisa in 1409, and both Popes are asked to resign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Takes steps against simony and selling indulgences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Elects Alexander V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Now there are three Popes: Rome, Avignon, Pisa</a:t>
            </a:r>
          </a:p>
          <a:p>
            <a:pPr eaLnBrk="1" hangingPunct="1">
              <a:lnSpc>
                <a:spcPct val="90000"/>
              </a:lnSpc>
            </a:pPr>
            <a:r>
              <a:rPr lang="en-US" sz="1900" dirty="0" smtClean="0"/>
              <a:t>Another Council at Constance in 1414-1418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i="1" dirty="0" err="1" smtClean="0"/>
              <a:t>Haec</a:t>
            </a:r>
            <a:r>
              <a:rPr lang="en-US" sz="1800" i="1" dirty="0" smtClean="0"/>
              <a:t> Sancta</a:t>
            </a:r>
            <a:r>
              <a:rPr lang="en-US" sz="1800" dirty="0" smtClean="0"/>
              <a:t>: Council of Bishops pre-eminent over Pope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‘…the Reformation of the Church of God in its head and its members…’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Elect Martin V, end of Great </a:t>
            </a:r>
            <a:r>
              <a:rPr lang="en-US" sz="1800" dirty="0" smtClean="0"/>
              <a:t>Schism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Pius II (1458-1464) issues </a:t>
            </a:r>
            <a:r>
              <a:rPr lang="en-US" sz="2000" i="1" dirty="0" err="1" smtClean="0"/>
              <a:t>Execrabilis</a:t>
            </a:r>
            <a:r>
              <a:rPr lang="en-US" sz="2000" dirty="0" smtClean="0"/>
              <a:t>, that no council is over the Pope, repudiates Council of Constance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11537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DD8B66-EF87-4061-96C3-A65DBFC18EF4}" type="slidenum">
              <a:rPr lang="en-US"/>
              <a:pPr/>
              <a:t>8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Early Reformers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John Wycliffe, </a:t>
            </a:r>
            <a:r>
              <a:rPr lang="en-US" sz="2000" dirty="0" err="1" smtClean="0"/>
              <a:t>Wyclif</a:t>
            </a:r>
            <a:r>
              <a:rPr lang="en-US" sz="2000" dirty="0" smtClean="0"/>
              <a:t>, </a:t>
            </a:r>
            <a:r>
              <a:rPr lang="en-US" sz="2000" dirty="0" err="1" smtClean="0"/>
              <a:t>Wycliff</a:t>
            </a:r>
            <a:r>
              <a:rPr lang="en-US" sz="2000" dirty="0" smtClean="0"/>
              <a:t> (1324-1384)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Englishman, denounced Papal control over Church property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Church as spiritual not a political society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Emphasis on Scripture and priesthood of all believers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Opposed to idea of indulgences (not just selling)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Lollards</a:t>
            </a:r>
            <a:r>
              <a:rPr lang="en-US" sz="2000" dirty="0" smtClean="0"/>
              <a:t> remained active in England promoting Wycliffe’s theology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Wycliffe condemned by Council of Constance, 1415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John Hus (1369-1415)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Bohemian, influenced by Wycliffe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Did not accept priesthood of all believers; otherwise in general agreement with Wycliffe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Condemned and burned at stake by Council of Constance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Leader of Bohemian national movement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35309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Devotion in Northern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Beguines</a:t>
            </a:r>
          </a:p>
          <a:p>
            <a:pPr lvl="1"/>
            <a:r>
              <a:rPr lang="en-US" sz="2000" dirty="0" smtClean="0"/>
              <a:t>Begin in 13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as a loosely connected group of reclusive religious women in Netherlands</a:t>
            </a:r>
          </a:p>
          <a:p>
            <a:pPr lvl="1"/>
            <a:r>
              <a:rPr lang="en-US" sz="2000" dirty="0" smtClean="0"/>
              <a:t>Beguine houses spread throughout Europe, but no vows</a:t>
            </a:r>
          </a:p>
          <a:p>
            <a:pPr lvl="1"/>
            <a:r>
              <a:rPr lang="en-US" sz="2000" dirty="0" smtClean="0"/>
              <a:t>Sometimes accused of heresy and suppressed, but then rehabilitated</a:t>
            </a:r>
          </a:p>
          <a:p>
            <a:pPr lvl="1"/>
            <a:r>
              <a:rPr lang="en-US" sz="2000" dirty="0" smtClean="0"/>
              <a:t>Julian of Norwich (1342-1416) may be associated with the later Beguine movement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38E1-0238-4A50-B0A4-41A9933F9D1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37107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6827</TotalTime>
  <Words>1447</Words>
  <Application>Microsoft Office PowerPoint</Application>
  <PresentationFormat>On-screen Show (4:3)</PresentationFormat>
  <Paragraphs>200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Blends</vt:lpstr>
      <vt:lpstr>Lecture 20: 15th C Great Western Schism</vt:lpstr>
      <vt:lpstr>Introduction 14th C</vt:lpstr>
      <vt:lpstr>Review of 13th C</vt:lpstr>
      <vt:lpstr>Introduction</vt:lpstr>
      <vt:lpstr>The 14th C</vt:lpstr>
      <vt:lpstr>Great Western Schism</vt:lpstr>
      <vt:lpstr>Conciliar Movement</vt:lpstr>
      <vt:lpstr>Early Reformers</vt:lpstr>
      <vt:lpstr>Popular Devotion in Northern Europe</vt:lpstr>
      <vt:lpstr>Popular Northern devotions (cont.)</vt:lpstr>
      <vt:lpstr>15th C Papacy</vt:lpstr>
      <vt:lpstr>Map of Europe 1300</vt:lpstr>
      <vt:lpstr>Political Situation: France</vt:lpstr>
      <vt:lpstr>100 Years War</vt:lpstr>
      <vt:lpstr>Political Situation: England</vt:lpstr>
      <vt:lpstr>Political Situation:  Holy Roman Empire</vt:lpstr>
      <vt:lpstr>Political Situation: Spain</vt:lpstr>
      <vt:lpstr>Political Situation: Eastern Mediterranean</vt:lpstr>
      <vt:lpstr>Political Situation:  Italian City-States</vt:lpstr>
      <vt:lpstr>The Medici Family</vt:lpstr>
      <vt:lpstr>Europe 1500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10: Historical Developments 1303-1600</dc:title>
  <dc:creator>ann orlando</dc:creator>
  <cp:lastModifiedBy>AOrlando</cp:lastModifiedBy>
  <cp:revision>158</cp:revision>
  <cp:lastPrinted>2016-11-17T13:31:42Z</cp:lastPrinted>
  <dcterms:created xsi:type="dcterms:W3CDTF">2005-03-26T11:12:56Z</dcterms:created>
  <dcterms:modified xsi:type="dcterms:W3CDTF">2018-11-10T11:30:24Z</dcterms:modified>
</cp:coreProperties>
</file>