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256" r:id="rId2"/>
    <p:sldId id="257" r:id="rId3"/>
    <p:sldId id="320" r:id="rId4"/>
    <p:sldId id="321" r:id="rId5"/>
    <p:sldId id="323" r:id="rId6"/>
    <p:sldId id="309" r:id="rId7"/>
    <p:sldId id="324" r:id="rId8"/>
    <p:sldId id="310" r:id="rId9"/>
    <p:sldId id="311" r:id="rId10"/>
    <p:sldId id="322" r:id="rId11"/>
    <p:sldId id="312" r:id="rId12"/>
    <p:sldId id="319" r:id="rId13"/>
    <p:sldId id="313" r:id="rId14"/>
    <p:sldId id="314" r:id="rId15"/>
    <p:sldId id="315" r:id="rId16"/>
    <p:sldId id="316" r:id="rId17"/>
    <p:sldId id="305" r:id="rId18"/>
    <p:sldId id="304" r:id="rId19"/>
    <p:sldId id="308" r:id="rId20"/>
    <p:sldId id="302" r:id="rId21"/>
    <p:sldId id="317" r:id="rId22"/>
    <p:sldId id="318" r:id="rId23"/>
    <p:sldId id="30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42EF195-0585-4357-B47C-D0414EAF9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4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91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191B9B2-20C5-4400-85F8-C3A44A2FF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7C4A6-AD87-4F02-AF03-5F1B9F194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49085-2304-4EA4-993E-89E8E2E01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D354A-3F60-490D-8E5D-12B384833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773F-1BB4-45F5-B821-0CE763AC6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CE6D2-FA90-4666-B9AE-140DF5A3F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31939-B430-45EB-9A7D-5598AADAC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851D6-AA6A-43E8-913A-90271ACF2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3D2C1-5C2E-4A70-9851-26C68361F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C9BFD-F70D-4D31-BAA7-27D84DDD8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9A9DA-8D18-435E-B356-E5DC6C71A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0DD5229-EE5F-4C3C-BD1B-6635EAAF3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dham.edu/halsall/source/petrarch-ventoux.html" TargetMode="External"/><Relationship Id="rId2" Type="http://schemas.openxmlformats.org/officeDocument/2006/relationships/hyperlink" Target="https://apps.carleton.edu/curricular/mars/assets/Thomas_the_Eparch_and_Joshua_Diplovatatzes_for_MARS_websit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story.hanover.edu/texts/vallapart2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F0322A-6B38-41CF-B80E-BB8B56524BC5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Lecture </a:t>
            </a:r>
            <a:r>
              <a:rPr lang="en-US" sz="4000" b="1" dirty="0" smtClean="0"/>
              <a:t>21: </a:t>
            </a:r>
            <a:r>
              <a:rPr lang="en-US" sz="4000" b="1" dirty="0" smtClean="0"/>
              <a:t>Fall of Byzantium and Early Renaissance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Dr. Ann T. Orlando</a:t>
            </a:r>
          </a:p>
          <a:p>
            <a:pPr eaLnBrk="1" hangingPunct="1"/>
            <a:r>
              <a:rPr lang="en-US" b="1" dirty="0" smtClean="0"/>
              <a:t>27</a:t>
            </a:r>
            <a:r>
              <a:rPr lang="en-US" b="1" dirty="0" smtClean="0"/>
              <a:t> </a:t>
            </a:r>
            <a:r>
              <a:rPr lang="en-US" b="1" dirty="0" smtClean="0"/>
              <a:t>November </a:t>
            </a:r>
            <a:r>
              <a:rPr lang="en-US" b="1" dirty="0" smtClean="0"/>
              <a:t>2018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Janissaries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Christian boys taken as slaves from parents</a:t>
            </a:r>
          </a:p>
          <a:p>
            <a:r>
              <a:rPr lang="en-US" dirty="0" smtClean="0"/>
              <a:t>Forcefully converted to Islam and trained as elite soldiers</a:t>
            </a:r>
          </a:p>
          <a:p>
            <a:r>
              <a:rPr lang="en-US" dirty="0" smtClean="0"/>
              <a:t>Regiment was most loyal to the Ottoman sultan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D354A-3F60-490D-8E5D-12B3848335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6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Ottoman Conquests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D354A-3F60-490D-8E5D-12B3848335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 descr="Image result for ottoman turn conque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400800" cy="471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14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Migration of Greek Clerics and Scholars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 from 14</a:t>
            </a:r>
            <a:r>
              <a:rPr lang="en-US" baseline="30000" dirty="0" smtClean="0"/>
              <a:t>th</a:t>
            </a:r>
            <a:r>
              <a:rPr lang="en-US" dirty="0" smtClean="0"/>
              <a:t> – 15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</a:p>
          <a:p>
            <a:r>
              <a:rPr lang="en-US" dirty="0" smtClean="0"/>
              <a:t>East to Moscow; after the Fall, Moscow refers to itself as ‘Third Rome’</a:t>
            </a:r>
          </a:p>
          <a:p>
            <a:r>
              <a:rPr lang="en-US" dirty="0" smtClean="0"/>
              <a:t>West to Italy</a:t>
            </a:r>
          </a:p>
          <a:p>
            <a:pPr lvl="1"/>
            <a:r>
              <a:rPr lang="en-US" dirty="0" smtClean="0"/>
              <a:t>Welcomed at flourishing city-state courts of </a:t>
            </a:r>
            <a:r>
              <a:rPr lang="en-US" dirty="0" err="1" smtClean="0"/>
              <a:t>Urbino</a:t>
            </a:r>
            <a:r>
              <a:rPr lang="en-US" dirty="0" smtClean="0"/>
              <a:t>, Venice, Florence, Naples, Rome</a:t>
            </a:r>
          </a:p>
          <a:p>
            <a:pPr lvl="1"/>
            <a:r>
              <a:rPr lang="en-US" dirty="0" smtClean="0"/>
              <a:t>Fuel Western scholarship outside of university system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D354A-3F60-490D-8E5D-12B3848335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2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Renaissance = Rebirth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Name given by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 historians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Begins </a:t>
            </a:r>
            <a:r>
              <a:rPr lang="en-US" sz="2400" dirty="0"/>
              <a:t>in Italy in 14</a:t>
            </a:r>
            <a:r>
              <a:rPr lang="en-US" sz="2400" baseline="30000" dirty="0"/>
              <a:t>th</a:t>
            </a:r>
            <a:r>
              <a:rPr lang="en-US" sz="2400" dirty="0"/>
              <a:t> C, extends to mid-16</a:t>
            </a:r>
            <a:r>
              <a:rPr lang="en-US" sz="2400" baseline="30000" dirty="0"/>
              <a:t>th</a:t>
            </a:r>
            <a:r>
              <a:rPr lang="en-US" sz="2400" dirty="0"/>
              <a:t> C when it becomes Baroque  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Renaissance is said to begin when Petrarch reads </a:t>
            </a:r>
            <a:r>
              <a:rPr lang="en-US" sz="2100" i="1" dirty="0"/>
              <a:t>Confessions</a:t>
            </a:r>
            <a:r>
              <a:rPr lang="en-US" sz="2100" dirty="0"/>
              <a:t> when he ascends Mt. </a:t>
            </a:r>
            <a:r>
              <a:rPr lang="en-US" sz="2100" dirty="0" err="1"/>
              <a:t>Ventoux</a:t>
            </a:r>
            <a:r>
              <a:rPr lang="en-US" sz="2100" dirty="0"/>
              <a:t>, April 26, in 1336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Catholic Intellectual and artistic movement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Michelangelo (1475-1564) is usually considered both a Renaissance and a Baroque artist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Rejects the Aristotle </a:t>
            </a:r>
            <a:r>
              <a:rPr lang="en-US" sz="2400" dirty="0" smtClean="0"/>
              <a:t>of the </a:t>
            </a:r>
            <a:r>
              <a:rPr lang="en-US" sz="2400" dirty="0"/>
              <a:t>schoolmen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Embraces rhetoric and language over philosophy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Embraces a certain pragmatism about human life and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8E1-0238-4A50-B0A4-41A9933F9D1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95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Humanism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100"/>
              <a:t>Starts in Italy as part of Italian Renaissance</a:t>
            </a:r>
          </a:p>
          <a:p>
            <a:pPr>
              <a:lnSpc>
                <a:spcPct val="80000"/>
              </a:lnSpc>
            </a:pPr>
            <a:r>
              <a:rPr lang="en-US" sz="2100"/>
              <a:t>Although outside universities, very much a Catholic-oriented intellectual movement</a:t>
            </a:r>
          </a:p>
          <a:p>
            <a:pPr lvl="1">
              <a:lnSpc>
                <a:spcPct val="80000"/>
              </a:lnSpc>
            </a:pPr>
            <a:r>
              <a:rPr lang="en-US" sz="1900"/>
              <a:t>Therefore, not to be confused with later atheistic humanism</a:t>
            </a:r>
          </a:p>
          <a:p>
            <a:pPr>
              <a:lnSpc>
                <a:spcPct val="80000"/>
              </a:lnSpc>
            </a:pPr>
            <a:r>
              <a:rPr lang="en-US" sz="2100"/>
              <a:t>Wants to get back to the original religious and classical sources, </a:t>
            </a:r>
            <a:r>
              <a:rPr lang="en-US" sz="2100" i="1"/>
              <a:t>ad fontes</a:t>
            </a:r>
          </a:p>
          <a:p>
            <a:pPr>
              <a:lnSpc>
                <a:spcPct val="80000"/>
              </a:lnSpc>
            </a:pPr>
            <a:r>
              <a:rPr lang="en-US" sz="2100"/>
              <a:t>Funding for intellectuals, scholars, artists comes from wealthy princes, merchants</a:t>
            </a:r>
          </a:p>
          <a:p>
            <a:pPr lvl="1">
              <a:lnSpc>
                <a:spcPct val="80000"/>
              </a:lnSpc>
            </a:pPr>
            <a:r>
              <a:rPr lang="en-US" sz="1900"/>
              <a:t>Medici’s</a:t>
            </a:r>
          </a:p>
          <a:p>
            <a:pPr lvl="1">
              <a:lnSpc>
                <a:spcPct val="80000"/>
              </a:lnSpc>
            </a:pPr>
            <a:r>
              <a:rPr lang="en-US" sz="1900"/>
              <a:t>Popes</a:t>
            </a:r>
          </a:p>
          <a:p>
            <a:pPr>
              <a:lnSpc>
                <a:spcPct val="80000"/>
              </a:lnSpc>
            </a:pPr>
            <a:r>
              <a:rPr lang="en-US" sz="2100"/>
              <a:t>In art, man becomes the ‘measure of all things’ </a:t>
            </a:r>
            <a:r>
              <a:rPr lang="en-US" sz="1800"/>
              <a:t>Protagoras of Abdera ( c. 480-410 B.C.)</a:t>
            </a:r>
            <a:r>
              <a:rPr lang="en-US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Examples in architecture</a:t>
            </a:r>
          </a:p>
          <a:p>
            <a:pPr>
              <a:lnSpc>
                <a:spcPct val="80000"/>
              </a:lnSpc>
            </a:pPr>
            <a:endParaRPr lang="en-US" sz="1700"/>
          </a:p>
          <a:p>
            <a:pPr>
              <a:lnSpc>
                <a:spcPct val="80000"/>
              </a:lnSpc>
            </a:pPr>
            <a:endParaRPr lang="en-US" sz="2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8E1-0238-4A50-B0A4-41A9933F9D1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1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Gothic and Renaissance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Beauvais Cathedral</a:t>
            </a:r>
          </a:p>
          <a:p>
            <a:pPr lvl="1"/>
            <a:r>
              <a:rPr lang="en-US" sz="1800"/>
              <a:t>So large, collapses twice, in 13</a:t>
            </a:r>
            <a:r>
              <a:rPr lang="en-US" sz="1800" baseline="30000"/>
              <a:t>th</a:t>
            </a:r>
            <a:r>
              <a:rPr lang="en-US" sz="1800"/>
              <a:t> C and 16</a:t>
            </a:r>
            <a:r>
              <a:rPr lang="en-US" sz="1800" baseline="30000"/>
              <a:t>th</a:t>
            </a:r>
            <a:r>
              <a:rPr lang="en-US" sz="1800"/>
              <a:t> C</a:t>
            </a:r>
          </a:p>
          <a:p>
            <a:pPr lvl="1"/>
            <a:r>
              <a:rPr lang="en-US" sz="1000"/>
              <a:t>http://archive.cyark.org/cathedral-of-beauvais-info</a:t>
            </a:r>
            <a:endParaRPr lang="en-US" sz="800"/>
          </a:p>
          <a:p>
            <a:pPr lvl="1"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/>
              <a:t>Pazzi Chapel, Florence</a:t>
            </a:r>
          </a:p>
          <a:p>
            <a:pPr lvl="1"/>
            <a:r>
              <a:rPr lang="en-US" sz="1800"/>
              <a:t>Brunellesci 15</a:t>
            </a:r>
            <a:r>
              <a:rPr lang="en-US" sz="1800" baseline="30000"/>
              <a:t>th</a:t>
            </a:r>
            <a:r>
              <a:rPr lang="en-US"/>
              <a:t> </a:t>
            </a:r>
            <a:r>
              <a:rPr lang="en-US" sz="800"/>
              <a:t>http://reference.findtarget.com/search/Pazzi%20Chapel</a:t>
            </a:r>
            <a:r>
              <a:rPr lang="en-US"/>
              <a:t>/</a:t>
            </a:r>
          </a:p>
        </p:txBody>
      </p:sp>
      <p:pic>
        <p:nvPicPr>
          <p:cNvPr id="45063" name="Picture 7" descr="Interi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76600"/>
            <a:ext cx="2287588" cy="3190875"/>
          </a:xfrm>
          <a:prstGeom prst="rect">
            <a:avLst/>
          </a:prstGeom>
          <a:noFill/>
        </p:spPr>
      </p:pic>
      <p:pic>
        <p:nvPicPr>
          <p:cNvPr id="45065" name="Picture 9" descr="Pazzi_Chapel_Florence_Apr_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124200"/>
            <a:ext cx="3021013" cy="3324225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0BAF-3B2E-457E-B613-202CE8E7E6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51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and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Rejection of ecclesial, scholastic Latin</a:t>
            </a:r>
          </a:p>
          <a:p>
            <a:r>
              <a:rPr lang="en-US" sz="2400" dirty="0" smtClean="0"/>
              <a:t>Development of vernacular literature</a:t>
            </a:r>
          </a:p>
          <a:p>
            <a:pPr lvl="1"/>
            <a:r>
              <a:rPr lang="en-US" sz="2000" dirty="0" smtClean="0"/>
              <a:t>Italian: Dante (1265-1321), Petrarch (1304-1374), and Boccaccio (1313-1375)</a:t>
            </a:r>
          </a:p>
          <a:p>
            <a:pPr lvl="1"/>
            <a:r>
              <a:rPr lang="en-US" sz="2000" dirty="0" smtClean="0"/>
              <a:t>English: Chaucer (1343-1400)</a:t>
            </a:r>
          </a:p>
          <a:p>
            <a:pPr lvl="1"/>
            <a:r>
              <a:rPr lang="en-US" sz="2000" dirty="0" smtClean="0"/>
              <a:t>French: Rabelais (1483-1553)</a:t>
            </a:r>
          </a:p>
          <a:p>
            <a:r>
              <a:rPr lang="en-US" sz="2400" dirty="0" smtClean="0"/>
              <a:t>Study of works in original languages (ancient Latin, Greek, Hebrew)</a:t>
            </a:r>
          </a:p>
          <a:p>
            <a:pPr lvl="1"/>
            <a:r>
              <a:rPr lang="en-US" sz="2000" dirty="0" smtClean="0"/>
              <a:t>Bible</a:t>
            </a:r>
          </a:p>
          <a:p>
            <a:pPr lvl="1"/>
            <a:r>
              <a:rPr lang="en-US" sz="2000" dirty="0" smtClean="0"/>
              <a:t>Classical Greek and Roman literature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8E1-0238-4A50-B0A4-41A9933F9D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05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Petrarch (1304 – 1374)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‘Father’ of Renaissance</a:t>
            </a:r>
          </a:p>
          <a:p>
            <a:pPr>
              <a:lnSpc>
                <a:spcPct val="90000"/>
              </a:lnSpc>
            </a:pPr>
            <a:r>
              <a:rPr lang="en-US" sz="2400"/>
              <a:t>Family wanted him to study law, but he preferred studying the classics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Spent time a minor court official in Avignon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Became a wandering poet</a:t>
            </a:r>
          </a:p>
          <a:p>
            <a:pPr>
              <a:lnSpc>
                <a:spcPct val="90000"/>
              </a:lnSpc>
            </a:pPr>
            <a:r>
              <a:rPr lang="en-US" sz="2400"/>
              <a:t>Returning to Italy he gathered around himself a ‘school’ in Florence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Dedicated to literature and the classics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Emphasis on writing in Italian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Secular subject matter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Boccaccio his most famous student </a:t>
            </a:r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8E1-0238-4A50-B0A4-41A9933F9D1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6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</a:t>
            </a:r>
            <a:r>
              <a:rPr lang="en-US" dirty="0" err="1" smtClean="0"/>
              <a:t>Bruni</a:t>
            </a:r>
            <a:r>
              <a:rPr lang="en-US" dirty="0" smtClean="0"/>
              <a:t> (1370-1444)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scholar and civic official in Florence</a:t>
            </a:r>
          </a:p>
          <a:p>
            <a:r>
              <a:rPr lang="en-US" dirty="0" smtClean="0"/>
              <a:t>Especially influenced by arrival of Byzantine (Greek) scholars</a:t>
            </a:r>
          </a:p>
          <a:p>
            <a:r>
              <a:rPr lang="en-US" dirty="0" err="1" smtClean="0"/>
              <a:t>Bruni</a:t>
            </a:r>
            <a:r>
              <a:rPr lang="en-US" dirty="0" smtClean="0"/>
              <a:t> translated many important Greek works into Latin, Xenophon’s </a:t>
            </a:r>
            <a:r>
              <a:rPr lang="en-US" i="1" dirty="0" smtClean="0"/>
              <a:t>Histories, </a:t>
            </a:r>
            <a:r>
              <a:rPr lang="en-US" dirty="0" smtClean="0"/>
              <a:t> as well as Plato </a:t>
            </a:r>
          </a:p>
          <a:p>
            <a:r>
              <a:rPr lang="en-US" dirty="0" smtClean="0"/>
              <a:t>Wrote </a:t>
            </a:r>
            <a:r>
              <a:rPr lang="en-US" i="1" dirty="0" smtClean="0"/>
              <a:t>In Praise of Greek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D354A-3F60-490D-8E5D-12B3848335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8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Lorenzo Valla (1407-1457)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‘Adjunct’ professor of ancient Latin</a:t>
            </a:r>
          </a:p>
          <a:p>
            <a:r>
              <a:rPr lang="en-US" sz="2400" dirty="0" smtClean="0"/>
              <a:t>Find employment in court of Naples</a:t>
            </a:r>
          </a:p>
          <a:p>
            <a:r>
              <a:rPr lang="en-US" sz="2400" dirty="0" smtClean="0"/>
              <a:t>At the time, Naples is in a feud with papal states (Pope Eugene IV)</a:t>
            </a:r>
          </a:p>
          <a:p>
            <a:pPr lvl="1"/>
            <a:r>
              <a:rPr lang="en-US" sz="2000" dirty="0" smtClean="0"/>
              <a:t>Papacy using </a:t>
            </a:r>
            <a:r>
              <a:rPr lang="en-US" sz="2000" i="1" dirty="0" smtClean="0"/>
              <a:t>Donation of Constantine </a:t>
            </a:r>
            <a:r>
              <a:rPr lang="en-US" sz="2000" dirty="0" smtClean="0"/>
              <a:t>to justify its claims </a:t>
            </a:r>
          </a:p>
          <a:p>
            <a:pPr lvl="1"/>
            <a:r>
              <a:rPr lang="en-US" sz="2000" dirty="0" smtClean="0"/>
              <a:t>Through critical analysis, Valla demonstrates it is a forgery</a:t>
            </a:r>
          </a:p>
          <a:p>
            <a:r>
              <a:rPr lang="en-US" sz="2400" dirty="0" smtClean="0"/>
              <a:t>Valla obtained an appointment to Curia by Nicholas V (Vatican Library) </a:t>
            </a:r>
          </a:p>
          <a:p>
            <a:r>
              <a:rPr lang="en-US" sz="2400" dirty="0" smtClean="0"/>
              <a:t>Wrote a treatise, “On Pleasure,” among the first pro-Epicurean and anti-Stoic works since antiquity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8E1-0238-4A50-B0A4-41A9933F9D1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4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E3E53C-57BD-4ADF-B003-D39925CB6C78}" type="slidenum">
              <a:rPr lang="en-US"/>
              <a:pPr/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Introduction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End of the Roman Empire (Byzantium)</a:t>
            </a:r>
          </a:p>
          <a:p>
            <a:pPr eaLnBrk="1" hangingPunct="1"/>
            <a:r>
              <a:rPr lang="en-US" dirty="0" smtClean="0"/>
              <a:t>Early Renaissance</a:t>
            </a:r>
          </a:p>
          <a:p>
            <a:pPr lvl="1" eaLnBrk="1" hangingPunct="1"/>
            <a:r>
              <a:rPr lang="en-US" dirty="0" smtClean="0"/>
              <a:t>Scholarship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Nicolo Machiavelli (1469-1527)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Public life fell in and out of favor with the Medici’s as they went in and out of power in Florence</a:t>
            </a:r>
          </a:p>
          <a:p>
            <a:r>
              <a:rPr lang="en-US" sz="2400" dirty="0"/>
              <a:t>Basis of political theory is that power makes an authority legitimate, not ‘goodness’ </a:t>
            </a:r>
          </a:p>
          <a:p>
            <a:pPr lvl="1"/>
            <a:r>
              <a:rPr lang="en-US" sz="2000" dirty="0"/>
              <a:t>Legitimacy of law is wholly dependent on ability to enforce law </a:t>
            </a:r>
          </a:p>
          <a:p>
            <a:r>
              <a:rPr lang="en-US" sz="2400" dirty="0"/>
              <a:t>Prince’s virtues are those qualities which ensure his ability to effectively wield power </a:t>
            </a:r>
            <a:endParaRPr lang="en-US" sz="2400" dirty="0" smtClean="0"/>
          </a:p>
          <a:p>
            <a:r>
              <a:rPr lang="en-US" sz="2400" dirty="0" smtClean="0"/>
              <a:t>Most likely the ‘prince’ that Machiavelli is advising is the illegitimate son of Alexander VI and sometime cardinal; known for his cruelty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8E1-0238-4A50-B0A4-41A9933F9D1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96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Erasmus of Rotterdam </a:t>
            </a:r>
            <a:br>
              <a:rPr lang="en-US"/>
            </a:br>
            <a:r>
              <a:rPr lang="en-US" sz="4300"/>
              <a:t>(1469-1536)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Dutch, Augustinian canon regular</a:t>
            </a:r>
          </a:p>
          <a:p>
            <a:pPr>
              <a:lnSpc>
                <a:spcPct val="80000"/>
              </a:lnSpc>
            </a:pPr>
            <a:r>
              <a:rPr lang="en-US" sz="1800"/>
              <a:t>Humanist who encouraged return to Bible and early Fathers of Church as a way to reform</a:t>
            </a:r>
          </a:p>
          <a:p>
            <a:pPr>
              <a:lnSpc>
                <a:spcPct val="80000"/>
              </a:lnSpc>
            </a:pPr>
            <a:r>
              <a:rPr lang="en-US" sz="1800"/>
              <a:t>Scripture as the philosophy of Christ</a:t>
            </a:r>
          </a:p>
          <a:p>
            <a:pPr>
              <a:lnSpc>
                <a:spcPct val="80000"/>
              </a:lnSpc>
            </a:pPr>
            <a:r>
              <a:rPr lang="en-US" sz="1800"/>
              <a:t>Optimistic about man’s ability to know and understand; ancient maxim that if one knows what is right, one will do it</a:t>
            </a:r>
          </a:p>
          <a:p>
            <a:pPr>
              <a:lnSpc>
                <a:spcPct val="80000"/>
              </a:lnSpc>
            </a:pPr>
            <a:r>
              <a:rPr lang="en-US" sz="1800"/>
              <a:t>Detailed textual work on Bible and Augustine</a:t>
            </a:r>
          </a:p>
          <a:p>
            <a:pPr>
              <a:lnSpc>
                <a:spcPct val="80000"/>
              </a:lnSpc>
            </a:pPr>
            <a:r>
              <a:rPr lang="en-US" sz="1800"/>
              <a:t>Most famous scholar of his time</a:t>
            </a:r>
          </a:p>
          <a:p>
            <a:pPr>
              <a:lnSpc>
                <a:spcPct val="80000"/>
              </a:lnSpc>
            </a:pPr>
            <a:endParaRPr lang="en-US" sz="180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Erasmus portrait by Hans Holbein the Younger, </a:t>
            </a:r>
            <a:r>
              <a:rPr lang="en-US" sz="900"/>
              <a:t>http://www.metmuseum.org/toah/works-of-art/1975.1.138</a:t>
            </a:r>
          </a:p>
        </p:txBody>
      </p:sp>
      <p:pic>
        <p:nvPicPr>
          <p:cNvPr id="40966" name="Picture 6" descr="h2_19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19400"/>
            <a:ext cx="2857500" cy="362902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0BAF-3B2E-457E-B613-202CE8E7E6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37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4CF8F0-006A-4A18-B441-36DBBB309580}" type="slidenum">
              <a:rPr lang="en-US"/>
              <a:pPr/>
              <a:t>22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Technologies in 15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Printing Press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Last great information leap forward was codex rather than papyrus in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C and Carolingian Script of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 development of Printing Press allowed rapid communication by ‘instantly’ creating multiple copies of a 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Guttenberg assembled multiple technical advances to create an efficient press; Bible printed 1454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Spurred increase in literacy;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Also removed production of manuscripts from monasteries to secular world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European Voyages of Discovery</a:t>
            </a:r>
          </a:p>
        </p:txBody>
      </p:sp>
    </p:spTree>
    <p:extLst>
      <p:ext uri="{BB962C8B-B14F-4D97-AF65-F5344CB8AC3E}">
        <p14:creationId xmlns:p14="http://schemas.microsoft.com/office/powerpoint/2010/main" val="357391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 account of the Fall of Constantinople, </a:t>
            </a:r>
            <a:r>
              <a:rPr lang="en-US" sz="2400" u="sng" dirty="0">
                <a:hlinkClick r:id="rId2"/>
              </a:rPr>
              <a:t>https://apps.carleton.edu/curricular/mars/assets/Thomas_the_Eparch_and_Joshua_Diplovatatzes_for_MARS_website.pdf</a:t>
            </a:r>
            <a:endParaRPr lang="en-US" sz="2400" dirty="0" smtClean="0"/>
          </a:p>
          <a:p>
            <a:r>
              <a:rPr lang="en-US" sz="2400" dirty="0" smtClean="0"/>
              <a:t>Petrarch</a:t>
            </a:r>
            <a:r>
              <a:rPr lang="en-US" sz="2400" dirty="0"/>
              <a:t>, </a:t>
            </a:r>
            <a:r>
              <a:rPr lang="en-US" sz="2400" i="1" dirty="0"/>
              <a:t>Ascent of Mt </a:t>
            </a:r>
            <a:r>
              <a:rPr lang="en-US" sz="2400" i="1" dirty="0" err="1"/>
              <a:t>Ventoux</a:t>
            </a:r>
            <a:r>
              <a:rPr lang="en-US" sz="2400" i="1" dirty="0"/>
              <a:t>, </a:t>
            </a:r>
            <a:r>
              <a:rPr lang="en-US" sz="2400" dirty="0"/>
              <a:t> available at </a:t>
            </a:r>
            <a:r>
              <a:rPr lang="en-US" sz="2400" u="sng" dirty="0">
                <a:hlinkClick r:id="rId3"/>
              </a:rPr>
              <a:t>http://www.fordham.edu/halsall/source/petrarch-ventoux.html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Leonardo </a:t>
            </a:r>
            <a:r>
              <a:rPr lang="en-US" sz="2400" dirty="0" err="1" smtClean="0"/>
              <a:t>Bruni</a:t>
            </a:r>
            <a:r>
              <a:rPr lang="en-US" sz="2400" dirty="0" smtClean="0"/>
              <a:t>, </a:t>
            </a:r>
            <a:r>
              <a:rPr lang="en-US" sz="2400" i="1" dirty="0" smtClean="0"/>
              <a:t>In Praise of Greek</a:t>
            </a:r>
          </a:p>
          <a:p>
            <a:r>
              <a:rPr lang="en-US" sz="2400" dirty="0" smtClean="0"/>
              <a:t>Lorenzo Valla, </a:t>
            </a:r>
            <a:r>
              <a:rPr lang="en-US" sz="2400" i="1" dirty="0" smtClean="0"/>
              <a:t>Discourse on the Forgery of the Alleged Donation of Constantine </a:t>
            </a:r>
            <a:r>
              <a:rPr lang="en-US" sz="2400" dirty="0" smtClean="0"/>
              <a:t>(extra</a:t>
            </a:r>
            <a:r>
              <a:rPr lang="en-US" sz="2400" dirty="0"/>
              <a:t>) available at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history.hanover.edu/texts/vallapart2.html</a:t>
            </a:r>
            <a:r>
              <a:rPr lang="en-US" sz="2400" dirty="0" smtClean="0"/>
              <a:t> 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D354A-3F60-490D-8E5D-12B38483350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6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Politics After Restoration, 1261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ruling house established, </a:t>
            </a:r>
            <a:r>
              <a:rPr lang="en-US" dirty="0" err="1" smtClean="0"/>
              <a:t>Palaeologos</a:t>
            </a:r>
            <a:r>
              <a:rPr lang="en-US" dirty="0" smtClean="0"/>
              <a:t> (</a:t>
            </a:r>
            <a:r>
              <a:rPr lang="en-US" dirty="0" err="1" smtClean="0"/>
              <a:t>Palaiologus</a:t>
            </a:r>
            <a:r>
              <a:rPr lang="en-US" dirty="0" smtClean="0"/>
              <a:t>, Palaeologus) </a:t>
            </a:r>
          </a:p>
          <a:p>
            <a:r>
              <a:rPr lang="en-US" dirty="0" smtClean="0"/>
              <a:t>Threatened by Mongols, others displaced by Mongols</a:t>
            </a:r>
          </a:p>
          <a:p>
            <a:r>
              <a:rPr lang="en-US" dirty="0" smtClean="0"/>
              <a:t>Internal divisions and civil wars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D354A-3F60-490D-8E5D-12B3848335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2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r>
              <a:rPr lang="en-US" dirty="0" smtClean="0"/>
              <a:t>Byzantium Late 13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D354A-3F60-490D-8E5D-12B3848335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781800" cy="533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29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Ecumenical Patriarch after 1261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During Latin occupation, Patriarch exiled in </a:t>
            </a:r>
            <a:r>
              <a:rPr lang="en-US" sz="2800" dirty="0" err="1" smtClean="0"/>
              <a:t>Nicea</a:t>
            </a:r>
            <a:endParaRPr lang="en-US" sz="2800" dirty="0" smtClean="0"/>
          </a:p>
          <a:p>
            <a:pPr lvl="1"/>
            <a:r>
              <a:rPr lang="en-US" sz="2400" dirty="0" smtClean="0"/>
              <a:t>But recognized by Orthodox (Greek and Russian) as legitimate ecclesial authority</a:t>
            </a:r>
          </a:p>
          <a:p>
            <a:r>
              <a:rPr lang="en-US" sz="2800" dirty="0" smtClean="0"/>
              <a:t>Increasingly, Ecumenical Patriarch, not Byzantine emperor, seen as source of Orthodox life</a:t>
            </a:r>
            <a:endParaRPr lang="en-US" sz="2800" dirty="0"/>
          </a:p>
          <a:p>
            <a:r>
              <a:rPr lang="en-US" sz="2800" dirty="0" smtClean="0"/>
              <a:t>Ecumenical Patriarch receives funds from Russian churches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D354A-3F60-490D-8E5D-12B3848335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7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Byzantium in 14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Throughout the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 the Byzantine ‘empire’ lost ground to the new wave of Ottoman Turks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Mongol expansion in 13</a:t>
            </a:r>
            <a:r>
              <a:rPr lang="en-US" sz="2000" baseline="30000" dirty="0"/>
              <a:t>th</a:t>
            </a:r>
            <a:r>
              <a:rPr lang="en-US" sz="2000" dirty="0"/>
              <a:t> and 14th C in Asia pushes </a:t>
            </a:r>
            <a:r>
              <a:rPr lang="en-US" sz="2000" dirty="0" smtClean="0"/>
              <a:t>Ottoman </a:t>
            </a:r>
            <a:r>
              <a:rPr lang="en-US" sz="2000" dirty="0"/>
              <a:t>Turks Westward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Ottoman </a:t>
            </a:r>
            <a:r>
              <a:rPr lang="en-US" sz="2000" dirty="0"/>
              <a:t>Turks succeed Seljuk Turks for control of Persia and </a:t>
            </a:r>
            <a:r>
              <a:rPr lang="en-US" sz="2000" dirty="0" smtClean="0"/>
              <a:t>Syria</a:t>
            </a:r>
            <a:endParaRPr lang="en-US" sz="2400" dirty="0" smtClean="0"/>
          </a:p>
          <a:p>
            <a:r>
              <a:rPr lang="en-US" sz="2400" dirty="0" smtClean="0"/>
              <a:t>Several efforts by the West against the Turks either couldn’t get organized or were soundly defeated in Eastern Europe</a:t>
            </a:r>
          </a:p>
          <a:p>
            <a:pPr lvl="1"/>
            <a:r>
              <a:rPr lang="en-US" sz="2000" dirty="0"/>
              <a:t>West also disorganized because of Avignon papacy and Great </a:t>
            </a:r>
            <a:r>
              <a:rPr lang="en-US" sz="2000" dirty="0" smtClean="0"/>
              <a:t>Schism</a:t>
            </a:r>
          </a:p>
          <a:p>
            <a:pPr lvl="1"/>
            <a:r>
              <a:rPr lang="en-US" sz="2000" dirty="0" smtClean="0"/>
              <a:t>A Byzantine Emperor (Manuel II, 1399) even traveled as far as England looking for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D354A-3F60-490D-8E5D-12B3848335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Orthodox Spirituality: </a:t>
            </a:r>
            <a:r>
              <a:rPr lang="en-US" dirty="0" err="1" smtClean="0"/>
              <a:t>Palamas</a:t>
            </a:r>
            <a:r>
              <a:rPr lang="en-US" dirty="0" smtClean="0"/>
              <a:t> vs </a:t>
            </a:r>
            <a:r>
              <a:rPr lang="en-US" dirty="0" err="1" smtClean="0"/>
              <a:t>Barlaam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(</a:t>
            </a:r>
            <a:r>
              <a:rPr lang="en-US" sz="2000" dirty="0"/>
              <a:t>S</a:t>
            </a:r>
            <a:r>
              <a:rPr lang="en-US" sz="2000" dirty="0" smtClean="0"/>
              <a:t>t.) Gregory </a:t>
            </a:r>
            <a:r>
              <a:rPr lang="en-US" sz="2000" dirty="0" err="1" smtClean="0"/>
              <a:t>Palamas</a:t>
            </a:r>
            <a:r>
              <a:rPr lang="en-US" sz="2000" dirty="0" smtClean="0"/>
              <a:t> (1296-1359) was a monk on Mt Athos, revived </a:t>
            </a:r>
            <a:r>
              <a:rPr lang="en-US" sz="2000" dirty="0" err="1" smtClean="0"/>
              <a:t>Hesychasm</a:t>
            </a:r>
            <a:endParaRPr lang="en-US" sz="2000" dirty="0" smtClean="0"/>
          </a:p>
          <a:p>
            <a:pPr lvl="1"/>
            <a:r>
              <a:rPr lang="en-US" sz="1800" dirty="0" smtClean="0"/>
              <a:t>Translated Augustine into Greek </a:t>
            </a:r>
          </a:p>
          <a:p>
            <a:pPr lvl="1"/>
            <a:r>
              <a:rPr lang="en-US" sz="1800" dirty="0" smtClean="0"/>
              <a:t>Made </a:t>
            </a:r>
            <a:r>
              <a:rPr lang="en-US" sz="1800" dirty="0" err="1" smtClean="0"/>
              <a:t>Hesychasm</a:t>
            </a:r>
            <a:r>
              <a:rPr lang="en-US" sz="1800" dirty="0" smtClean="0"/>
              <a:t> the dominant form of Orthodox spirituality</a:t>
            </a:r>
          </a:p>
          <a:p>
            <a:r>
              <a:rPr lang="en-US" sz="2000" dirty="0" err="1" smtClean="0"/>
              <a:t>Barlaam</a:t>
            </a:r>
            <a:endParaRPr lang="en-US" sz="2000" dirty="0" smtClean="0"/>
          </a:p>
          <a:p>
            <a:pPr lvl="1"/>
            <a:r>
              <a:rPr lang="en-US" sz="1800" dirty="0" smtClean="0"/>
              <a:t>Byzantine monk in Calabria</a:t>
            </a:r>
          </a:p>
          <a:p>
            <a:pPr lvl="1"/>
            <a:r>
              <a:rPr lang="en-US" sz="1800" dirty="0" smtClean="0"/>
              <a:t>Studied Aristotle and Aquinas</a:t>
            </a:r>
          </a:p>
          <a:p>
            <a:pPr lvl="1"/>
            <a:r>
              <a:rPr lang="en-US" sz="1800" dirty="0" smtClean="0"/>
              <a:t>Opposed </a:t>
            </a:r>
            <a:r>
              <a:rPr lang="en-US" sz="1800" dirty="0" err="1" smtClean="0"/>
              <a:t>Hesychasm</a:t>
            </a:r>
            <a:r>
              <a:rPr lang="en-US" sz="1800" dirty="0" smtClean="0"/>
              <a:t> and </a:t>
            </a:r>
            <a:r>
              <a:rPr lang="en-US" sz="1800" dirty="0" err="1" smtClean="0"/>
              <a:t>Palamas</a:t>
            </a:r>
            <a:endParaRPr lang="en-US" sz="1800" dirty="0" smtClean="0"/>
          </a:p>
          <a:p>
            <a:pPr lvl="1"/>
            <a:r>
              <a:rPr lang="en-US" sz="1800" dirty="0" err="1" smtClean="0"/>
              <a:t>Palamas</a:t>
            </a:r>
            <a:r>
              <a:rPr lang="en-US" sz="1800" dirty="0" smtClean="0"/>
              <a:t> and others had him anathematized</a:t>
            </a:r>
          </a:p>
          <a:p>
            <a:pPr lvl="1"/>
            <a:r>
              <a:rPr lang="en-US" sz="1800" dirty="0" err="1" smtClean="0"/>
              <a:t>Barlaam</a:t>
            </a:r>
            <a:r>
              <a:rPr lang="en-US" sz="1800" dirty="0" smtClean="0"/>
              <a:t> converted to Catholicism; spent time at Papal court in Avignon</a:t>
            </a:r>
          </a:p>
          <a:p>
            <a:pPr lvl="1"/>
            <a:r>
              <a:rPr lang="en-US" sz="1800" dirty="0" smtClean="0"/>
              <a:t>Taught Greek to Petrarch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D354A-3F60-490D-8E5D-12B3848335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7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Byzantium 15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1437 a desperate Emperor John VIII Palaeologus along with Patriarch Joseph of Constantinople travelled to Italy to get military support</a:t>
            </a:r>
          </a:p>
          <a:p>
            <a:pPr lvl="1"/>
            <a:r>
              <a:rPr lang="en-US" sz="2000" dirty="0" smtClean="0"/>
              <a:t>Agreed to a formula of union at Council of Florence, acquiescing to Latin demands</a:t>
            </a:r>
          </a:p>
          <a:p>
            <a:pPr lvl="1"/>
            <a:r>
              <a:rPr lang="en-US" sz="2000" dirty="0" smtClean="0"/>
              <a:t>Russians refuse to accept it, as did many in Constantinople</a:t>
            </a:r>
          </a:p>
          <a:p>
            <a:r>
              <a:rPr lang="en-US" sz="2400" dirty="0" smtClean="0"/>
              <a:t>Last Western effort to save Constantinople defeated in Eastern Europe, 1444</a:t>
            </a:r>
          </a:p>
          <a:p>
            <a:r>
              <a:rPr lang="en-US" sz="2400" dirty="0" smtClean="0"/>
              <a:t>Nonetheless, in the desperate hopes for a new Western military effort, the last Byzantine Emperor, Constantine XI </a:t>
            </a:r>
            <a:r>
              <a:rPr lang="en-US" sz="2400" dirty="0" err="1" smtClean="0"/>
              <a:t>Palaeologos</a:t>
            </a:r>
            <a:r>
              <a:rPr lang="en-US" sz="2400" dirty="0" smtClean="0"/>
              <a:t> officially proclaimed union with Latins in </a:t>
            </a:r>
            <a:r>
              <a:rPr lang="en-US" sz="2400" dirty="0" err="1" smtClean="0"/>
              <a:t>Hagia</a:t>
            </a:r>
            <a:r>
              <a:rPr lang="en-US" sz="2400" dirty="0" smtClean="0"/>
              <a:t> Sophia in 1452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D354A-3F60-490D-8E5D-12B3848335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6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7ED77A-8DF3-42A3-ACFB-1DBB592142CE}" type="slidenum">
              <a:rPr lang="en-US"/>
              <a:pPr/>
              <a:t>9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Fall of Constantinople, </a:t>
            </a:r>
            <a:br>
              <a:rPr lang="en-US" sz="4000" b="1" dirty="0" smtClean="0"/>
            </a:br>
            <a:r>
              <a:rPr lang="en-US" sz="4000" b="1" dirty="0" smtClean="0"/>
              <a:t>29 May 1453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Mehmed II captures Constantinople 1453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Other than a few priests, West sent no aid to Constantinople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Day </a:t>
            </a:r>
            <a:r>
              <a:rPr lang="en-US" sz="2000" dirty="0"/>
              <a:t>before final battle, Eastern Church repudiates Council of </a:t>
            </a:r>
            <a:r>
              <a:rPr lang="en-US" sz="2000" dirty="0" smtClean="0"/>
              <a:t>Florence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Many of Mehmed’s troops were Christians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Genoese opened the gate to recover dying prince, allowed the Turks (Janissaries) to enter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Hagia</a:t>
            </a:r>
            <a:r>
              <a:rPr lang="en-US" sz="2000" dirty="0" smtClean="0"/>
              <a:t> Sophia becomes a mosque when Mehmed II enters and prays toward Mecca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Suleyman</a:t>
            </a:r>
            <a:r>
              <a:rPr lang="en-US" sz="2000" dirty="0" smtClean="0"/>
              <a:t> Magnificent becomes sultan 1520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Ottoman expansion is checked by Austrians at Battle of Vienna 1533 and by Spanish at Battle of Lepanto 1571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64396457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6037</TotalTime>
  <Words>1315</Words>
  <Application>Microsoft Office PowerPoint</Application>
  <PresentationFormat>On-screen Show (4:3)</PresentationFormat>
  <Paragraphs>170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Blends</vt:lpstr>
      <vt:lpstr>Lecture 21: Fall of Byzantium and Early Renaissance</vt:lpstr>
      <vt:lpstr>Introduction</vt:lpstr>
      <vt:lpstr>Byzantine Politics After Restoration, 1261</vt:lpstr>
      <vt:lpstr>Byzantium Late 13th C</vt:lpstr>
      <vt:lpstr>Ecumenical Patriarch after 1261</vt:lpstr>
      <vt:lpstr>Byzantium in 14th C</vt:lpstr>
      <vt:lpstr>Orthodox Spirituality: Palamas vs Barlaam</vt:lpstr>
      <vt:lpstr>Byzantium 15th C</vt:lpstr>
      <vt:lpstr>Fall of Constantinople,  29 May 1453</vt:lpstr>
      <vt:lpstr>Janissaries</vt:lpstr>
      <vt:lpstr>Ottoman Conquests</vt:lpstr>
      <vt:lpstr>Migration of Greek Clerics and Scholars</vt:lpstr>
      <vt:lpstr>Renaissance = Rebirth</vt:lpstr>
      <vt:lpstr>Humanism </vt:lpstr>
      <vt:lpstr>Architecture Gothic and Renaissance</vt:lpstr>
      <vt:lpstr>Renaissance and Language</vt:lpstr>
      <vt:lpstr>Petrarch (1304 – 1374)</vt:lpstr>
      <vt:lpstr>Leonardo Bruni (1370-1444)</vt:lpstr>
      <vt:lpstr>Lorenzo Valla (1407-1457)</vt:lpstr>
      <vt:lpstr>Nicolo Machiavelli (1469-1527) </vt:lpstr>
      <vt:lpstr>Erasmus of Rotterdam  (1469-1536)</vt:lpstr>
      <vt:lpstr>New Technologies in 15th C</vt:lpstr>
      <vt:lpstr>Assignments</vt:lpstr>
    </vt:vector>
  </TitlesOfParts>
  <Company>self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10: Historical Developments 1303-1600</dc:title>
  <dc:creator>ann orlando</dc:creator>
  <cp:lastModifiedBy>AOrlando</cp:lastModifiedBy>
  <cp:revision>191</cp:revision>
  <dcterms:created xsi:type="dcterms:W3CDTF">2005-03-26T11:12:56Z</dcterms:created>
  <dcterms:modified xsi:type="dcterms:W3CDTF">2018-11-23T12:19:05Z</dcterms:modified>
</cp:coreProperties>
</file>