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9" r:id="rId4"/>
    <p:sldId id="258" r:id="rId5"/>
    <p:sldId id="277" r:id="rId6"/>
    <p:sldId id="278" r:id="rId7"/>
    <p:sldId id="259" r:id="rId8"/>
    <p:sldId id="262" r:id="rId9"/>
    <p:sldId id="271" r:id="rId10"/>
    <p:sldId id="270" r:id="rId11"/>
    <p:sldId id="260" r:id="rId12"/>
    <p:sldId id="261" r:id="rId13"/>
    <p:sldId id="263" r:id="rId14"/>
    <p:sldId id="264" r:id="rId15"/>
    <p:sldId id="265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53AFE0A-E5A2-4DC1-BBBF-66D85D90A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E4F8-D53D-43AE-8AC3-BD76D00AE9D8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5EEEC-753B-446C-9584-B74BF1873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2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56910B-3F27-4459-B630-45EF5EF10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E1A49-473B-4F18-8FD2-EBAA20F2A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5C87-7FE9-471F-BE1F-2D39266C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7D380-8D4A-46A6-9C2F-1B0E4214E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FA850-3FC5-479E-BF56-38445FDC8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FE7A3-E277-443F-9BF0-B6A35AF79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7408A-D401-4965-B64E-F233586B8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477B-6AFD-4579-861C-430073A2B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B1AA-9F9E-443D-B7DC-61550BC0D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E5356-08DB-47C2-89AB-40811E18F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FFFDB-97BD-4948-A559-00CAE6178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smtClean="0"/>
              <a:t>BSJ</a:t>
            </a:r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AA8838D-F3A8-4C7D-BAEB-0006AC3586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books.fordham.edu/source/guild-sthhmptn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22: Monks, Money, and Alms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Ann T. </a:t>
            </a:r>
            <a:r>
              <a:rPr lang="en-US" dirty="0" smtClean="0"/>
              <a:t>Orlando</a:t>
            </a:r>
          </a:p>
          <a:p>
            <a:r>
              <a:rPr lang="en-US" smtClean="0"/>
              <a:t>29 November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56910B-3F27-4459-B630-45EF5EF104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Brothers of the Bridge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17713"/>
            <a:ext cx="4495800" cy="4114800"/>
          </a:xfrm>
        </p:spPr>
        <p:txBody>
          <a:bodyPr/>
          <a:lstStyle/>
          <a:p>
            <a:r>
              <a:rPr lang="en-US" sz="2000" dirty="0" smtClean="0"/>
              <a:t>Specialized monastic orders were formed across Europe to oversee the construction of roads and especially bridges</a:t>
            </a:r>
          </a:p>
          <a:p>
            <a:r>
              <a:rPr lang="en-US" sz="2000" dirty="0" smtClean="0"/>
              <a:t>Among most famous was ‘Brothers of the Bridge’ in France</a:t>
            </a:r>
          </a:p>
          <a:p>
            <a:pPr lvl="1"/>
            <a:r>
              <a:rPr lang="en-US" sz="1800" dirty="0" smtClean="0"/>
              <a:t>Founded by St</a:t>
            </a:r>
            <a:r>
              <a:rPr lang="en-US" sz="1800" dirty="0"/>
              <a:t>. </a:t>
            </a:r>
            <a:r>
              <a:rPr lang="en-US" sz="1800" dirty="0" err="1"/>
              <a:t>Benezet</a:t>
            </a:r>
            <a:r>
              <a:rPr lang="en-US" sz="1800" dirty="0"/>
              <a:t> (d. 1185) </a:t>
            </a:r>
            <a:endParaRPr lang="en-US" sz="1800" dirty="0" smtClean="0"/>
          </a:p>
          <a:p>
            <a:pPr lvl="1"/>
            <a:r>
              <a:rPr lang="en-US" sz="1800" dirty="0" smtClean="0"/>
              <a:t>Loosely followed Benedictine Rule</a:t>
            </a:r>
          </a:p>
          <a:p>
            <a:pPr lvl="1"/>
            <a:r>
              <a:rPr lang="en-US" sz="1800" dirty="0" smtClean="0"/>
              <a:t>Responsible for several key bridges across Rhone, especially Avignon</a:t>
            </a:r>
          </a:p>
          <a:p>
            <a:r>
              <a:rPr lang="en-US" sz="2000" dirty="0" smtClean="0"/>
              <a:t>At bridges, often a hospice for travelers as well as a place to collect tolls and provide for bridge maintenance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76875" y="1981200"/>
            <a:ext cx="3429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962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Monastic Acquisition of Additional Land: Pawning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4151312" cy="4114800"/>
          </a:xfrm>
        </p:spPr>
        <p:txBody>
          <a:bodyPr/>
          <a:lstStyle/>
          <a:p>
            <a:r>
              <a:rPr lang="en-US" sz="1600" dirty="0" smtClean="0"/>
              <a:t>Pawning is developed as an exchange of money (gage) for use of land for a period of years (usually 6)</a:t>
            </a:r>
          </a:p>
          <a:p>
            <a:r>
              <a:rPr lang="en-US" sz="1600" dirty="0" smtClean="0"/>
              <a:t>Lower level knights or others in need of money pawned a portion of their land to monasteries in exchange for funds</a:t>
            </a:r>
          </a:p>
          <a:p>
            <a:pPr lvl="1"/>
            <a:r>
              <a:rPr lang="en-US" sz="1400" dirty="0" smtClean="0"/>
              <a:t>Especially common during Crusades when knights had to pay their own way</a:t>
            </a:r>
          </a:p>
          <a:p>
            <a:pPr lvl="1"/>
            <a:r>
              <a:rPr lang="en-US" sz="1400" dirty="0" smtClean="0"/>
              <a:t>Expectation was that land could be recovered with ‘booty’ obtained from a successful crusade</a:t>
            </a:r>
          </a:p>
          <a:p>
            <a:pPr lvl="1"/>
            <a:r>
              <a:rPr lang="en-US" sz="1400" dirty="0" smtClean="0"/>
              <a:t>But land had to be redeemed within a set period or became property of monastery</a:t>
            </a:r>
          </a:p>
          <a:p>
            <a:r>
              <a:rPr lang="en-US" sz="1600" dirty="0" smtClean="0"/>
              <a:t>Monastery received ‘payment’ based on production of land while it was pawned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62600" y="2017713"/>
            <a:ext cx="3392488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93952"/>
            <a:ext cx="2709519" cy="349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4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Monastic </a:t>
            </a:r>
            <a:r>
              <a:rPr lang="en-US" smtClean="0"/>
              <a:t>Grange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pawning and donations monasteries obtain lands not connected to monastery</a:t>
            </a:r>
          </a:p>
          <a:p>
            <a:r>
              <a:rPr lang="en-US" dirty="0" smtClean="0"/>
              <a:t>Could be a days journey or more away</a:t>
            </a:r>
          </a:p>
          <a:p>
            <a:r>
              <a:rPr lang="en-US" dirty="0" smtClean="0"/>
              <a:t>A second class of monks developed to work the granges: </a:t>
            </a:r>
            <a:r>
              <a:rPr lang="en-US" dirty="0" err="1" smtClean="0"/>
              <a:t>conversi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Choir vs. </a:t>
            </a:r>
            <a:r>
              <a:rPr lang="en-US" dirty="0" err="1" smtClean="0"/>
              <a:t>Conversi</a:t>
            </a:r>
            <a:r>
              <a:rPr lang="en-US" dirty="0" smtClean="0"/>
              <a:t> Monks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Originally used to distinguish those dedicated to monastery as children (oblates) and those who joined as adults (</a:t>
            </a:r>
            <a:r>
              <a:rPr lang="en-US" sz="2000" dirty="0" err="1" smtClean="0"/>
              <a:t>conversi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Conversi</a:t>
            </a:r>
            <a:r>
              <a:rPr lang="en-US" sz="2000" dirty="0" smtClean="0"/>
              <a:t> considered lay brothers; often illiterate, occasionally with criminal backgrounds or outcast from society</a:t>
            </a:r>
          </a:p>
          <a:p>
            <a:pPr lvl="1"/>
            <a:r>
              <a:rPr lang="en-US" sz="1800" dirty="0" smtClean="0"/>
              <a:t>Did take vows of poverty, chastity and obedience</a:t>
            </a:r>
          </a:p>
          <a:p>
            <a:r>
              <a:rPr lang="en-US" sz="2000" dirty="0" err="1" smtClean="0"/>
              <a:t>Conversi</a:t>
            </a:r>
            <a:r>
              <a:rPr lang="en-US" sz="2000" dirty="0" smtClean="0"/>
              <a:t> sent to work the granges; did not have to return to monastery for office (choir)</a:t>
            </a:r>
          </a:p>
          <a:p>
            <a:r>
              <a:rPr lang="en-US" sz="2000" dirty="0" smtClean="0"/>
              <a:t>From an economic labor perspective, monastery had two classes of workers</a:t>
            </a:r>
          </a:p>
          <a:p>
            <a:pPr lvl="1"/>
            <a:r>
              <a:rPr lang="en-US" sz="1800" dirty="0" smtClean="0"/>
              <a:t>Choir monks; well educated; management; white collar</a:t>
            </a:r>
          </a:p>
          <a:p>
            <a:pPr lvl="1"/>
            <a:r>
              <a:rPr lang="en-US" sz="1800" dirty="0" err="1" smtClean="0"/>
              <a:t>Conversi</a:t>
            </a:r>
            <a:r>
              <a:rPr lang="en-US" sz="1800" dirty="0" smtClean="0"/>
              <a:t>; uneducated; laborers; blue collar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3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Monastic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Monasteries acquire more land than they can work by </a:t>
            </a:r>
            <a:r>
              <a:rPr lang="en-US" dirty="0" err="1" smtClean="0"/>
              <a:t>conversi</a:t>
            </a:r>
            <a:endParaRPr lang="en-US" dirty="0" smtClean="0"/>
          </a:p>
          <a:p>
            <a:r>
              <a:rPr lang="en-US" dirty="0" smtClean="0"/>
              <a:t>Sale and rent land out to farmers</a:t>
            </a:r>
          </a:p>
          <a:p>
            <a:pPr lvl="1"/>
            <a:r>
              <a:rPr lang="en-US" dirty="0" err="1" smtClean="0"/>
              <a:t>Vif</a:t>
            </a:r>
            <a:r>
              <a:rPr lang="en-US" dirty="0" smtClean="0"/>
              <a:t> gage (live gage): payment based on a percentage of production of land</a:t>
            </a:r>
          </a:p>
          <a:p>
            <a:pPr lvl="1"/>
            <a:r>
              <a:rPr lang="en-US" dirty="0" smtClean="0"/>
              <a:t> Mort gage (dead gage): payment based  fixed amount, regardless of land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Monastic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Monasteries produce much more than they can consume</a:t>
            </a:r>
          </a:p>
          <a:p>
            <a:r>
              <a:rPr lang="en-US" sz="2000" dirty="0" smtClean="0"/>
              <a:t>Excess is available for trade and sale</a:t>
            </a:r>
          </a:p>
          <a:p>
            <a:r>
              <a:rPr lang="en-US" sz="2000" dirty="0" smtClean="0"/>
              <a:t>Several important developments</a:t>
            </a:r>
          </a:p>
          <a:p>
            <a:pPr lvl="1"/>
            <a:r>
              <a:rPr lang="en-US" sz="1800" dirty="0" smtClean="0"/>
              <a:t>Grading system for merchandise (English wool and French vineyards)</a:t>
            </a:r>
          </a:p>
          <a:p>
            <a:pPr lvl="1"/>
            <a:r>
              <a:rPr lang="en-US" sz="1800" dirty="0" smtClean="0"/>
              <a:t>Relationship with lay traders and merchants 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52582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7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International houses of marketing and commerce</a:t>
            </a:r>
          </a:p>
          <a:p>
            <a:r>
              <a:rPr lang="en-US" sz="2800" dirty="0" smtClean="0"/>
              <a:t>Letters of credit</a:t>
            </a:r>
          </a:p>
          <a:p>
            <a:r>
              <a:rPr lang="en-US" sz="2800" dirty="0" smtClean="0"/>
              <a:t>‘Virtual money’, money on account for bookkeeping</a:t>
            </a:r>
          </a:p>
          <a:p>
            <a:pPr lvl="1"/>
            <a:r>
              <a:rPr lang="en-US" sz="2400" dirty="0" smtClean="0"/>
              <a:t>Libra (pound)</a:t>
            </a:r>
          </a:p>
          <a:p>
            <a:r>
              <a:rPr lang="en-US" sz="2800" dirty="0" smtClean="0"/>
              <a:t>Double entry bookkeeping </a:t>
            </a:r>
          </a:p>
          <a:p>
            <a:pPr lvl="1"/>
            <a:r>
              <a:rPr lang="en-US" sz="2400" dirty="0" smtClean="0"/>
              <a:t>Franciscan is first to write rules of double entry bookkeeping in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against Monks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mort gage system looked like usury</a:t>
            </a:r>
          </a:p>
          <a:p>
            <a:r>
              <a:rPr lang="en-US" dirty="0" smtClean="0"/>
              <a:t>Monks taking advantage of their tax-free status to gain an economic advantage</a:t>
            </a:r>
          </a:p>
          <a:p>
            <a:r>
              <a:rPr lang="en-US" dirty="0" smtClean="0"/>
              <a:t>Third Lateran Council tried (unsuccessfully) to legislate against monastic economic abuses </a:t>
            </a:r>
          </a:p>
          <a:p>
            <a:r>
              <a:rPr lang="en-US" dirty="0" smtClean="0"/>
              <a:t>Vatican II reforms </a:t>
            </a:r>
            <a:r>
              <a:rPr lang="en-US" dirty="0" err="1" smtClean="0"/>
              <a:t>conversi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Money also Funded Monastic 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Monasteries were the only institutional source of relief for </a:t>
            </a:r>
          </a:p>
          <a:p>
            <a:pPr lvl="1"/>
            <a:r>
              <a:rPr lang="en-US" sz="2400" dirty="0" smtClean="0"/>
              <a:t>Poor</a:t>
            </a:r>
          </a:p>
          <a:p>
            <a:pPr lvl="1"/>
            <a:r>
              <a:rPr lang="en-US" sz="2400" dirty="0" smtClean="0"/>
              <a:t>Sick</a:t>
            </a:r>
          </a:p>
          <a:p>
            <a:pPr lvl="1"/>
            <a:r>
              <a:rPr lang="en-US" sz="2400" dirty="0" smtClean="0"/>
              <a:t>Travelers</a:t>
            </a:r>
          </a:p>
          <a:p>
            <a:r>
              <a:rPr lang="en-US" sz="2800" dirty="0" smtClean="0"/>
              <a:t>During Reformation, when monasteries were dissolved and lands confiscated, poor had no where to turn</a:t>
            </a:r>
          </a:p>
          <a:p>
            <a:pPr lvl="1"/>
            <a:r>
              <a:rPr lang="en-US" sz="2400" dirty="0" smtClean="0"/>
              <a:t>Riots in England and Germany among rural poor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Almonry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Large room or even separate building within the monastery for distribution of alms</a:t>
            </a:r>
          </a:p>
          <a:p>
            <a:r>
              <a:rPr lang="en-US" sz="2400" dirty="0" smtClean="0"/>
              <a:t>Almoner was the monastic official responsible for gathering food and clothes for distribution to poor</a:t>
            </a:r>
          </a:p>
          <a:p>
            <a:pPr lvl="1"/>
            <a:r>
              <a:rPr lang="en-US" sz="2000" dirty="0" smtClean="0"/>
              <a:t>Anything leftover from monks meal</a:t>
            </a:r>
          </a:p>
          <a:p>
            <a:pPr lvl="1"/>
            <a:r>
              <a:rPr lang="en-US" sz="2000" dirty="0" smtClean="0"/>
              <a:t>For 30 days the meal of a dead monk given to poor, who were expected to pray for the dead monk </a:t>
            </a:r>
          </a:p>
          <a:p>
            <a:r>
              <a:rPr lang="en-US" sz="2400" dirty="0" smtClean="0"/>
              <a:t>Almonry also sometimes served as an orphanage for poor boys (and girls)</a:t>
            </a:r>
          </a:p>
          <a:p>
            <a:r>
              <a:rPr lang="en-US" sz="2400" dirty="0" smtClean="0"/>
              <a:t>After the black death, laws passed by large landowners to discourage giving alms to ‘able-bodied’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sz="4000" b="1" dirty="0" smtClean="0"/>
              <a:t>      Introduction</a:t>
            </a:r>
            <a:endParaRPr 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Not really about money…but it is about impact of monasticism on Medieval European economies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Wealth </a:t>
            </a:r>
            <a:r>
              <a:rPr lang="en-US" sz="2000" dirty="0" smtClean="0"/>
              <a:t>centered on land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Monasteries as administrators of large landholdings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Monasteries as resource developers (engineers)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Agriculture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Water control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New land creation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Monastic economic system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Monastic charity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Infirmary and Hospital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Infirmary was for care of sick monks; hospital for care of lay sick </a:t>
            </a:r>
          </a:p>
          <a:p>
            <a:r>
              <a:rPr lang="en-US" sz="2000" dirty="0" err="1" smtClean="0"/>
              <a:t>Infirmarian</a:t>
            </a:r>
            <a:r>
              <a:rPr lang="en-US" sz="2000" dirty="0" smtClean="0"/>
              <a:t> was charged with developing cures (herbalists)</a:t>
            </a:r>
          </a:p>
          <a:p>
            <a:r>
              <a:rPr lang="en-US" sz="2000" dirty="0" smtClean="0"/>
              <a:t>One of the greatest </a:t>
            </a:r>
            <a:r>
              <a:rPr lang="en-US" sz="2000" dirty="0" err="1" smtClean="0"/>
              <a:t>infirmarians</a:t>
            </a:r>
            <a:r>
              <a:rPr lang="en-US" sz="2000" dirty="0" smtClean="0"/>
              <a:t>: St. Hildegard of </a:t>
            </a:r>
            <a:r>
              <a:rPr lang="en-US" sz="2000" dirty="0" err="1" smtClean="0"/>
              <a:t>Bingen</a:t>
            </a:r>
            <a:r>
              <a:rPr lang="en-US" sz="2000" dirty="0" smtClean="0"/>
              <a:t> (1098-1179), Doctor of the Church, Benedictine</a:t>
            </a:r>
          </a:p>
          <a:p>
            <a:pPr lvl="1"/>
            <a:r>
              <a:rPr lang="en-US" sz="2000" i="1" dirty="0" err="1" smtClean="0"/>
              <a:t>Cuasae</a:t>
            </a:r>
            <a:r>
              <a:rPr lang="en-US" sz="2000" i="1" dirty="0" smtClean="0"/>
              <a:t> et </a:t>
            </a:r>
            <a:r>
              <a:rPr lang="en-US" sz="2000" i="1" dirty="0" err="1" smtClean="0"/>
              <a:t>Curae</a:t>
            </a:r>
            <a:r>
              <a:rPr lang="en-US" sz="2000" dirty="0" smtClean="0"/>
              <a:t>, multi-book work describing causes, cures and prevention of numerous diseases</a:t>
            </a:r>
          </a:p>
          <a:p>
            <a:r>
              <a:rPr lang="en-US" sz="2000" dirty="0" smtClean="0"/>
              <a:t>Modern genetics: </a:t>
            </a:r>
            <a:r>
              <a:rPr lang="en-US" sz="2000" dirty="0" err="1" smtClean="0"/>
              <a:t>Gregor</a:t>
            </a:r>
            <a:r>
              <a:rPr lang="en-US" sz="2000" dirty="0" smtClean="0"/>
              <a:t> Mendel (1822-1884), Augustinian monk who followed in a long tradition of monastic herbalists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3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Trinitarians: Rescuing Captives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Trinitarian Order was founded </a:t>
            </a:r>
            <a:r>
              <a:rPr lang="en-US" sz="2400" smtClean="0"/>
              <a:t>at end </a:t>
            </a:r>
            <a:r>
              <a:rPr lang="en-US" sz="2400" dirty="0" smtClean="0"/>
              <a:t>of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in Spain</a:t>
            </a:r>
          </a:p>
          <a:p>
            <a:pPr lvl="1"/>
            <a:r>
              <a:rPr lang="en-US" sz="2000" dirty="0" smtClean="0"/>
              <a:t>Approved by Pope Innocent III</a:t>
            </a:r>
          </a:p>
          <a:p>
            <a:r>
              <a:rPr lang="en-US" sz="2400" dirty="0" smtClean="0"/>
              <a:t> Founded by St. John </a:t>
            </a:r>
            <a:r>
              <a:rPr lang="en-US" sz="2400" dirty="0" err="1" smtClean="0"/>
              <a:t>Matha</a:t>
            </a:r>
            <a:endParaRPr lang="en-US" sz="2400" dirty="0" smtClean="0"/>
          </a:p>
          <a:p>
            <a:pPr lvl="1"/>
            <a:r>
              <a:rPr lang="en-US" sz="2000" dirty="0" smtClean="0"/>
              <a:t>Vision during Mass that he should work to ransom captives captured during Crusades</a:t>
            </a:r>
          </a:p>
          <a:p>
            <a:r>
              <a:rPr lang="en-US" sz="2400" dirty="0" smtClean="0"/>
              <a:t>Trinitarian houses (men and women) become prominent in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throughout Europe</a:t>
            </a:r>
          </a:p>
          <a:p>
            <a:pPr lvl="1"/>
            <a:r>
              <a:rPr lang="en-US" sz="2000" dirty="0" smtClean="0"/>
              <a:t> Conduit for large sums from families trying to ransom captives and Muslims</a:t>
            </a:r>
          </a:p>
          <a:p>
            <a:pPr lvl="1"/>
            <a:r>
              <a:rPr lang="en-US" sz="2000" dirty="0" smtClean="0"/>
              <a:t>Hospitals to care for captives and pilgrims</a:t>
            </a:r>
          </a:p>
          <a:p>
            <a:pPr lvl="1"/>
            <a:r>
              <a:rPr lang="en-US" sz="2000" dirty="0" smtClean="0"/>
              <a:t>King Louis IX takes Trinitarians with him on crusades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0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 Economic ‘monks’: Guilds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guild is an association of artisans, usually associated with urban centers</a:t>
            </a:r>
          </a:p>
          <a:p>
            <a:r>
              <a:rPr lang="en-US" dirty="0" smtClean="0"/>
              <a:t>Guild has a ‘Rule’ for joining guild and conduct of members</a:t>
            </a:r>
          </a:p>
          <a:p>
            <a:r>
              <a:rPr lang="en-US" dirty="0" smtClean="0"/>
              <a:t>Guilds usually had an important role in maintenance of local churches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4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Guild </a:t>
            </a:r>
            <a:r>
              <a:rPr lang="en-US" dirty="0"/>
              <a:t>Rules,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sourcebooks.fordham.edu/source/guild-sthhmptn.asp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in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Silver and copper </a:t>
            </a:r>
            <a:r>
              <a:rPr lang="en-US" sz="1800" dirty="0"/>
              <a:t>c</a:t>
            </a:r>
            <a:r>
              <a:rPr lang="en-US" sz="1800" dirty="0" smtClean="0"/>
              <a:t>oins (gold very rare)</a:t>
            </a:r>
          </a:p>
          <a:p>
            <a:pPr lvl="1"/>
            <a:r>
              <a:rPr lang="en-US" sz="1400" dirty="0" smtClean="0"/>
              <a:t>Denarius in Latin-based countries</a:t>
            </a:r>
          </a:p>
          <a:p>
            <a:pPr lvl="1"/>
            <a:r>
              <a:rPr lang="en-US" sz="1400" dirty="0" err="1" smtClean="0"/>
              <a:t>Pfenning</a:t>
            </a:r>
            <a:r>
              <a:rPr lang="en-US" sz="1400" dirty="0" smtClean="0"/>
              <a:t> in Germanic-speaking countries</a:t>
            </a:r>
          </a:p>
          <a:p>
            <a:r>
              <a:rPr lang="en-US" sz="1800" dirty="0" smtClean="0"/>
              <a:t>Minted locally with approval of primary authorities</a:t>
            </a:r>
          </a:p>
          <a:p>
            <a:pPr lvl="1"/>
            <a:r>
              <a:rPr lang="en-US" sz="1400" dirty="0" smtClean="0"/>
              <a:t>Money-changers very important to keep track of correct exchange between numerous local currencies</a:t>
            </a:r>
          </a:p>
          <a:p>
            <a:r>
              <a:rPr lang="en-US" sz="1800" dirty="0" smtClean="0"/>
              <a:t>Monasteries often used as local mints</a:t>
            </a:r>
          </a:p>
          <a:p>
            <a:pPr lvl="1"/>
            <a:r>
              <a:rPr lang="en-US" sz="1600" dirty="0" smtClean="0"/>
              <a:t>Skill to make coins</a:t>
            </a:r>
          </a:p>
          <a:p>
            <a:pPr lvl="1"/>
            <a:r>
              <a:rPr lang="en-US" sz="1600" dirty="0" smtClean="0"/>
              <a:t>Reputation for ‘balanced scales’</a:t>
            </a:r>
          </a:p>
          <a:p>
            <a:r>
              <a:rPr lang="en-US" sz="1800" dirty="0" smtClean="0"/>
              <a:t>By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C, coinage an important part of European economy</a:t>
            </a:r>
          </a:p>
          <a:p>
            <a:pPr lvl="1"/>
            <a:r>
              <a:rPr lang="en-US" sz="1600" dirty="0" smtClean="0"/>
              <a:t>Increased trade</a:t>
            </a:r>
          </a:p>
          <a:p>
            <a:pPr lvl="1"/>
            <a:r>
              <a:rPr lang="en-US" sz="1600" dirty="0" smtClean="0"/>
              <a:t>Development of urban areas</a:t>
            </a:r>
          </a:p>
          <a:p>
            <a:r>
              <a:rPr lang="en-US" sz="1800" dirty="0" smtClean="0"/>
              <a:t>Poor were defined as those who had no coins at all</a:t>
            </a:r>
          </a:p>
          <a:p>
            <a:pPr lvl="1"/>
            <a:r>
              <a:rPr lang="en-US" sz="1400" dirty="0" smtClean="0"/>
              <a:t>Francis’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as the Source of Wealth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r>
              <a:rPr lang="en-US" sz="2000" dirty="0" smtClean="0"/>
              <a:t>Romans defined wealth in terms of land</a:t>
            </a:r>
          </a:p>
          <a:p>
            <a:pPr lvl="1"/>
            <a:r>
              <a:rPr lang="en-US" sz="1800" dirty="0" smtClean="0"/>
              <a:t>Immediate survival depended on prosperity of land holdings</a:t>
            </a:r>
          </a:p>
          <a:p>
            <a:pPr lvl="1"/>
            <a:r>
              <a:rPr lang="en-US" sz="1800" dirty="0" smtClean="0"/>
              <a:t>Excess (farming, mining, timber, building materials) could be sold for ‘luxuries’</a:t>
            </a:r>
          </a:p>
          <a:p>
            <a:r>
              <a:rPr lang="en-US" sz="2000" dirty="0" smtClean="0"/>
              <a:t>Medieval European economy likewise based on productive land</a:t>
            </a:r>
          </a:p>
          <a:p>
            <a:pPr lvl="1"/>
            <a:r>
              <a:rPr lang="en-US" sz="1800" dirty="0" smtClean="0"/>
              <a:t>Coins had little intrinsic value</a:t>
            </a:r>
          </a:p>
          <a:p>
            <a:pPr lvl="1"/>
            <a:r>
              <a:rPr lang="en-US" sz="1800" dirty="0" smtClean="0"/>
              <a:t>Coins facilitated barter</a:t>
            </a:r>
          </a:p>
          <a:p>
            <a:r>
              <a:rPr lang="en-US" sz="2000" dirty="0" smtClean="0"/>
              <a:t>But intangible spiritual ‘products’ also a basis of European economy</a:t>
            </a:r>
          </a:p>
          <a:p>
            <a:pPr lvl="1"/>
            <a:r>
              <a:rPr lang="en-US" sz="1800" dirty="0" smtClean="0"/>
              <a:t>Tangible land assets and intangible spiritual assets inter-traded</a:t>
            </a:r>
          </a:p>
          <a:p>
            <a:pPr lvl="1"/>
            <a:r>
              <a:rPr lang="en-US" sz="1800" dirty="0" smtClean="0"/>
              <a:t>Example: Founding of Cluny, sale of indulgences, sale of relics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of Relics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‘business’ of relics was linked to pilgrimages</a:t>
            </a:r>
            <a:endParaRPr lang="en-US" dirty="0"/>
          </a:p>
          <a:p>
            <a:pPr lvl="1"/>
            <a:r>
              <a:rPr lang="en-US" dirty="0" smtClean="0"/>
              <a:t>Usually the pilgrim destination was the site of a martyr’s or saint’s body</a:t>
            </a:r>
          </a:p>
          <a:p>
            <a:pPr lvl="1"/>
            <a:r>
              <a:rPr lang="en-US" dirty="0" smtClean="0"/>
              <a:t>Thus, having important relics was also important to local economy</a:t>
            </a:r>
          </a:p>
          <a:p>
            <a:r>
              <a:rPr lang="en-US" dirty="0" smtClean="0"/>
              <a:t>Relics could be extremely valuable</a:t>
            </a:r>
          </a:p>
          <a:p>
            <a:pPr lvl="1"/>
            <a:r>
              <a:rPr lang="en-US" dirty="0" smtClean="0"/>
              <a:t>Traded, bought, stolen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Stealing Bodies of </a:t>
            </a:r>
            <a:r>
              <a:rPr lang="en-US" dirty="0" err="1" smtClean="0"/>
              <a:t>Sts</a:t>
            </a:r>
            <a:r>
              <a:rPr lang="en-US" dirty="0" smtClean="0"/>
              <a:t> Benedict and </a:t>
            </a:r>
            <a:r>
              <a:rPr lang="en-US" dirty="0" err="1" smtClean="0"/>
              <a:t>Scholastica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Abbey of </a:t>
            </a:r>
            <a:r>
              <a:rPr lang="en-US" sz="2000" dirty="0" smtClean="0"/>
              <a:t>Fleury</a:t>
            </a:r>
            <a:r>
              <a:rPr lang="en-US" sz="2000" dirty="0" smtClean="0"/>
              <a:t>, founded 651, near Orleans</a:t>
            </a:r>
          </a:p>
          <a:p>
            <a:pPr lvl="1"/>
            <a:r>
              <a:rPr lang="en-US" sz="1800" dirty="0" smtClean="0"/>
              <a:t>Joint Benedictine and </a:t>
            </a:r>
            <a:r>
              <a:rPr lang="en-US" sz="1800" dirty="0" err="1" smtClean="0"/>
              <a:t>Columban</a:t>
            </a:r>
            <a:r>
              <a:rPr lang="en-US" sz="1800" dirty="0" smtClean="0"/>
              <a:t> Rule</a:t>
            </a:r>
          </a:p>
          <a:p>
            <a:pPr lvl="1"/>
            <a:r>
              <a:rPr lang="en-US" sz="1800" dirty="0" smtClean="0"/>
              <a:t>Prominent in Frankish politics</a:t>
            </a:r>
          </a:p>
          <a:p>
            <a:r>
              <a:rPr lang="en-US" sz="2000" dirty="0" smtClean="0"/>
              <a:t>In late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 a raiding party from </a:t>
            </a:r>
            <a:r>
              <a:rPr lang="en-US" sz="2000" dirty="0" smtClean="0"/>
              <a:t>Fleury </a:t>
            </a:r>
            <a:r>
              <a:rPr lang="en-US" sz="2000" dirty="0" smtClean="0"/>
              <a:t>goes to Monte </a:t>
            </a:r>
            <a:r>
              <a:rPr lang="en-US" sz="2000" dirty="0" err="1" smtClean="0"/>
              <a:t>Cassino</a:t>
            </a:r>
            <a:endParaRPr lang="en-US" sz="2000" dirty="0" smtClean="0"/>
          </a:p>
          <a:p>
            <a:pPr lvl="1"/>
            <a:r>
              <a:rPr lang="en-US" sz="1800" dirty="0" smtClean="0"/>
              <a:t>Under the pretense of praying all night at the tombs, monks from </a:t>
            </a:r>
            <a:r>
              <a:rPr lang="en-US" sz="1800" dirty="0" smtClean="0"/>
              <a:t>Fleury </a:t>
            </a:r>
            <a:r>
              <a:rPr lang="en-US" sz="1800" dirty="0" smtClean="0"/>
              <a:t>disinter Benedict and </a:t>
            </a:r>
            <a:r>
              <a:rPr lang="en-US" sz="1800" dirty="0" err="1" smtClean="0"/>
              <a:t>Scholastica’s</a:t>
            </a:r>
            <a:r>
              <a:rPr lang="en-US" sz="1800" dirty="0" smtClean="0"/>
              <a:t> body</a:t>
            </a:r>
          </a:p>
          <a:p>
            <a:r>
              <a:rPr lang="en-US" sz="2000" dirty="0" smtClean="0"/>
              <a:t>The fact that the stealing monks were able to return safely, was taken (in </a:t>
            </a:r>
            <a:r>
              <a:rPr lang="en-US" sz="2000" dirty="0" smtClean="0"/>
              <a:t>Fleury</a:t>
            </a:r>
            <a:r>
              <a:rPr lang="en-US" sz="2000" dirty="0" smtClean="0"/>
              <a:t>) as an indication that Benedict and </a:t>
            </a:r>
            <a:r>
              <a:rPr lang="en-US" sz="2000" dirty="0" err="1" smtClean="0"/>
              <a:t>Scholastica</a:t>
            </a:r>
            <a:r>
              <a:rPr lang="en-US" sz="2000" dirty="0" smtClean="0"/>
              <a:t> really wanted to be there</a:t>
            </a:r>
          </a:p>
          <a:p>
            <a:r>
              <a:rPr lang="en-US" sz="2000" dirty="0" smtClean="0"/>
              <a:t>Abbey renamed St Benoit sur Loire</a:t>
            </a:r>
          </a:p>
          <a:p>
            <a:r>
              <a:rPr lang="en-US" sz="2000" dirty="0" smtClean="0"/>
              <a:t>Becomes an important economic and educational center during Charlemagne’s reign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3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Medieval Monasteries and Initial Land Acquisition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It seems that most research has focused on Cistercians</a:t>
            </a:r>
          </a:p>
          <a:p>
            <a:pPr lvl="1"/>
            <a:r>
              <a:rPr lang="en-US" sz="1800" dirty="0" smtClean="0"/>
              <a:t>Cistercian emphasis on work</a:t>
            </a:r>
          </a:p>
          <a:p>
            <a:pPr lvl="1"/>
            <a:r>
              <a:rPr lang="en-US" sz="1800" dirty="0" smtClean="0"/>
              <a:t>Records available</a:t>
            </a:r>
          </a:p>
          <a:p>
            <a:r>
              <a:rPr lang="en-US" sz="2000" dirty="0" smtClean="0"/>
              <a:t>Monastery created when land was available</a:t>
            </a:r>
          </a:p>
          <a:p>
            <a:pPr lvl="1"/>
            <a:r>
              <a:rPr lang="en-US" sz="1800" dirty="0" smtClean="0"/>
              <a:t>Donation or Wills (in exchange for spiritual benefits)</a:t>
            </a:r>
          </a:p>
          <a:p>
            <a:pPr lvl="1"/>
            <a:r>
              <a:rPr lang="en-US" sz="1800" dirty="0" smtClean="0"/>
              <a:t>Monks as pioneers of ‘new’ land</a:t>
            </a:r>
          </a:p>
          <a:p>
            <a:r>
              <a:rPr lang="en-US" sz="2000" dirty="0" smtClean="0"/>
              <a:t>Monastery is comprised of built-in productive workforce</a:t>
            </a:r>
          </a:p>
          <a:p>
            <a:pPr lvl="1"/>
            <a:r>
              <a:rPr lang="en-US" sz="1800" dirty="0" smtClean="0"/>
              <a:t>Motivated ‘strong’ young men (and women)</a:t>
            </a:r>
          </a:p>
          <a:p>
            <a:pPr lvl="1"/>
            <a:r>
              <a:rPr lang="en-US" sz="1800" dirty="0" smtClean="0"/>
              <a:t>Organized as a tightly run corporate body</a:t>
            </a:r>
          </a:p>
          <a:p>
            <a:pPr lvl="1"/>
            <a:r>
              <a:rPr lang="en-US" sz="1800" dirty="0" smtClean="0"/>
              <a:t>Monks (workers) are ‘free labor’ and require only subsistence from their labors</a:t>
            </a:r>
          </a:p>
          <a:p>
            <a:pPr lvl="1"/>
            <a:r>
              <a:rPr lang="en-US" sz="1800" dirty="0" smtClean="0"/>
              <a:t>Excess (profits) are entirely returned to monastery as a whole (corporation)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Productive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Cistercians become adept water management  engineers</a:t>
            </a:r>
          </a:p>
          <a:p>
            <a:r>
              <a:rPr lang="en-US" sz="2400" dirty="0" smtClean="0"/>
              <a:t>Develop techniques to drain swampy areas throughout England and Europe to build monasteries</a:t>
            </a:r>
            <a:endParaRPr lang="en-US" sz="2000" dirty="0" smtClean="0"/>
          </a:p>
          <a:p>
            <a:r>
              <a:rPr lang="en-US" sz="2400" dirty="0" smtClean="0"/>
              <a:t>Irrigation, damming, ponding and stream channel diversion to support 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griculture, </a:t>
            </a:r>
          </a:p>
          <a:p>
            <a:pPr lvl="1"/>
            <a:r>
              <a:rPr lang="en-US" sz="2000" dirty="0" smtClean="0"/>
              <a:t>Mills,</a:t>
            </a:r>
          </a:p>
          <a:p>
            <a:pPr lvl="1"/>
            <a:r>
              <a:rPr lang="en-US" sz="2000" dirty="0" smtClean="0"/>
              <a:t>Mining (salt and iron) activities,</a:t>
            </a:r>
          </a:p>
          <a:p>
            <a:pPr lvl="1"/>
            <a:r>
              <a:rPr lang="en-US" sz="2000" dirty="0" smtClean="0"/>
              <a:t>Bridge building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Device: Vertical Waterwheel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Undershot waterwheels well known</a:t>
            </a:r>
          </a:p>
          <a:p>
            <a:r>
              <a:rPr lang="en-US" sz="2400" dirty="0" smtClean="0"/>
              <a:t>Cistercians revised and improved overshot vertical waterwheel</a:t>
            </a:r>
          </a:p>
          <a:p>
            <a:pPr lvl="1"/>
            <a:r>
              <a:rPr lang="en-US" sz="2000" dirty="0" smtClean="0"/>
              <a:t>Including tidal based wheels</a:t>
            </a:r>
          </a:p>
          <a:p>
            <a:r>
              <a:rPr lang="en-US" sz="2400" dirty="0" smtClean="0"/>
              <a:t>In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 English survey (Domesday Book) listed over 5600 waterwheels in England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7D380-8D4A-46A6-9C2F-1B0E4214EC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5029200" cy="195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5457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5534</TotalTime>
  <Words>1435</Words>
  <Application>Microsoft Office PowerPoint</Application>
  <PresentationFormat>On-screen Show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Blends</vt:lpstr>
      <vt:lpstr>Lecture 22: Monks, Money, and Alms</vt:lpstr>
      <vt:lpstr>      Introduction</vt:lpstr>
      <vt:lpstr>Money in the Middle Ages</vt:lpstr>
      <vt:lpstr>Land as the Source of Wealth</vt:lpstr>
      <vt:lpstr>The Business of Relics</vt:lpstr>
      <vt:lpstr>Example: Stealing Bodies of Sts Benedict and Scholastica</vt:lpstr>
      <vt:lpstr>Medieval Monasteries and Initial Land Acquisition</vt:lpstr>
      <vt:lpstr>New Productive Land</vt:lpstr>
      <vt:lpstr>Key Device: Vertical Waterwheel</vt:lpstr>
      <vt:lpstr>Example: Brothers of the Bridge </vt:lpstr>
      <vt:lpstr>Monastic Acquisition of Additional Land: Pawning</vt:lpstr>
      <vt:lpstr>Monastic Grange System</vt:lpstr>
      <vt:lpstr>Choir vs. Conversi Monks</vt:lpstr>
      <vt:lpstr>Excess Monastic Land</vt:lpstr>
      <vt:lpstr>Excess Monastic Production</vt:lpstr>
      <vt:lpstr> Economic Tools </vt:lpstr>
      <vt:lpstr>Reactions against Monks</vt:lpstr>
      <vt:lpstr>But Money also Funded Monastic Charity</vt:lpstr>
      <vt:lpstr>The Almonry</vt:lpstr>
      <vt:lpstr>The Infirmary and Hospital</vt:lpstr>
      <vt:lpstr>The Trinitarians: Rescuing Captives</vt:lpstr>
      <vt:lpstr>Lay Economic ‘monks’: Guilds</vt:lpstr>
      <vt:lpstr>Assignments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Midterm Review</dc:title>
  <dc:creator>aorlando</dc:creator>
  <cp:lastModifiedBy>AOrlando</cp:lastModifiedBy>
  <cp:revision>147</cp:revision>
  <cp:lastPrinted>2016-11-25T16:03:34Z</cp:lastPrinted>
  <dcterms:created xsi:type="dcterms:W3CDTF">2010-08-19T11:26:59Z</dcterms:created>
  <dcterms:modified xsi:type="dcterms:W3CDTF">2018-11-29T12:57:23Z</dcterms:modified>
</cp:coreProperties>
</file>