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1" r:id="rId5"/>
    <p:sldId id="278" r:id="rId6"/>
    <p:sldId id="291" r:id="rId7"/>
    <p:sldId id="268" r:id="rId8"/>
    <p:sldId id="290" r:id="rId9"/>
    <p:sldId id="270" r:id="rId10"/>
    <p:sldId id="292" r:id="rId11"/>
    <p:sldId id="293" r:id="rId12"/>
    <p:sldId id="295" r:id="rId13"/>
    <p:sldId id="296" r:id="rId14"/>
    <p:sldId id="302" r:id="rId15"/>
    <p:sldId id="304" r:id="rId16"/>
    <p:sldId id="303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8D4A09-26D5-4249-B7BE-651C061C7C2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ED3899-F297-4DAC-8A8D-F452713B28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25:</a:t>
            </a:r>
            <a:br>
              <a:rPr lang="en-US" dirty="0" smtClean="0"/>
            </a:br>
            <a:r>
              <a:rPr lang="en-US" dirty="0" smtClean="0"/>
              <a:t>Mary in 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smtClean="0"/>
              <a:t>December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Bishop of Chartres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>Chartres located on a high plateau over-looking the </a:t>
            </a:r>
            <a:r>
              <a:rPr lang="en-US" sz="1600" b="1" dirty="0" err="1" smtClean="0"/>
              <a:t>Eure</a:t>
            </a:r>
            <a:r>
              <a:rPr lang="en-US" sz="1600" b="1" dirty="0" smtClean="0"/>
              <a:t> River</a:t>
            </a:r>
          </a:p>
          <a:p>
            <a:r>
              <a:rPr lang="en-US" sz="1600" b="1" dirty="0" smtClean="0"/>
              <a:t>Christianized as a result of conversion of Clovis</a:t>
            </a:r>
          </a:p>
          <a:p>
            <a:r>
              <a:rPr lang="en-US" sz="1600" b="1" dirty="0" smtClean="0"/>
              <a:t>Chartres quickly became an important ecclesiastical center </a:t>
            </a:r>
          </a:p>
          <a:p>
            <a:pPr lvl="1"/>
            <a:r>
              <a:rPr lang="en-US" sz="1400" b="1" dirty="0" smtClean="0"/>
              <a:t>Important economic center (equal or more so than Paris) in the 5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– 10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</a:t>
            </a:r>
          </a:p>
          <a:p>
            <a:pPr lvl="1"/>
            <a:r>
              <a:rPr lang="en-US" sz="1400" b="1" dirty="0" smtClean="0"/>
              <a:t>Pepin the Short refers to the Church of Mary and its bishop as being strong allies against </a:t>
            </a:r>
            <a:r>
              <a:rPr lang="en-US" sz="1400" b="1" dirty="0" err="1" smtClean="0"/>
              <a:t>Merovingians</a:t>
            </a:r>
            <a:endParaRPr lang="en-US" sz="1400" b="1" dirty="0" smtClean="0"/>
          </a:p>
          <a:p>
            <a:r>
              <a:rPr lang="en-US" sz="1600" b="1" dirty="0" smtClean="0"/>
              <a:t>In 911 Chartres attacked by Vikings led by </a:t>
            </a:r>
            <a:r>
              <a:rPr lang="en-US" sz="1600" b="1" dirty="0" err="1" smtClean="0"/>
              <a:t>Rollon</a:t>
            </a:r>
            <a:r>
              <a:rPr lang="en-US" sz="1600" b="1" dirty="0" smtClean="0"/>
              <a:t>; </a:t>
            </a:r>
          </a:p>
          <a:p>
            <a:pPr lvl="1"/>
            <a:r>
              <a:rPr lang="en-US" sz="1400" b="1" dirty="0" smtClean="0"/>
              <a:t>According to legend, the bishop brought the Sancta </a:t>
            </a:r>
            <a:r>
              <a:rPr lang="en-US" sz="1400" b="1" dirty="0" err="1" smtClean="0"/>
              <a:t>Camisa</a:t>
            </a:r>
            <a:r>
              <a:rPr lang="en-US" sz="1400" b="1" dirty="0" smtClean="0"/>
              <a:t> to the ramparts, upon seeing it, the Vikings were converted to Christianity</a:t>
            </a:r>
          </a:p>
          <a:p>
            <a:pPr lvl="1"/>
            <a:r>
              <a:rPr lang="en-US" sz="1400" b="1" dirty="0" err="1" smtClean="0"/>
              <a:t>Rollon</a:t>
            </a:r>
            <a:r>
              <a:rPr lang="en-US" sz="1400" b="1" dirty="0" smtClean="0"/>
              <a:t> became the first duke of the new province of Normandy</a:t>
            </a:r>
          </a:p>
          <a:p>
            <a:pPr lvl="1"/>
            <a:r>
              <a:rPr lang="en-US" sz="1400" b="1" dirty="0" smtClean="0"/>
              <a:t>Normandy remained under the patronage of the bishop of Chartres throughout the Middle Ages</a:t>
            </a:r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5626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 Manuscript of </a:t>
            </a:r>
            <a:r>
              <a:rPr lang="en-US" sz="1800" dirty="0" err="1" smtClean="0"/>
              <a:t>Rollon</a:t>
            </a:r>
            <a:r>
              <a:rPr lang="en-US" sz="1800" dirty="0" smtClean="0"/>
              <a:t> Conversion at Chartres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76600" cy="418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4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Chartres </a:t>
            </a:r>
            <a:br>
              <a:rPr lang="en-US" dirty="0" smtClean="0"/>
            </a:br>
            <a:r>
              <a:rPr lang="en-US" dirty="0" smtClean="0"/>
              <a:t>Cathedral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3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Begun (according to legend) by Alcuin of York under Charlemagne</a:t>
            </a:r>
          </a:p>
          <a:p>
            <a:r>
              <a:rPr lang="en-US" dirty="0" smtClean="0"/>
              <a:t>Specialized in the </a:t>
            </a:r>
            <a:r>
              <a:rPr lang="en-US" i="1" dirty="0" err="1" smtClean="0"/>
              <a:t>quadrivium</a:t>
            </a:r>
            <a:r>
              <a:rPr lang="en-US" i="1" dirty="0" smtClean="0"/>
              <a:t>: </a:t>
            </a:r>
            <a:r>
              <a:rPr lang="en-US" dirty="0" smtClean="0"/>
              <a:t>arithmetic, geometry, music, astronomy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Commentaries on Boethius and his commentaries on Pythagoras and Plato’s </a:t>
            </a:r>
            <a:r>
              <a:rPr lang="en-US" i="1" dirty="0" err="1" smtClean="0"/>
              <a:t>Timaeus</a:t>
            </a:r>
            <a:endParaRPr lang="en-US" dirty="0" smtClean="0"/>
          </a:p>
          <a:p>
            <a:r>
              <a:rPr lang="en-US" dirty="0" smtClean="0"/>
              <a:t>Key scholar was Bishop was </a:t>
            </a:r>
            <a:r>
              <a:rPr lang="en-US" dirty="0" err="1" smtClean="0"/>
              <a:t>Fulbert</a:t>
            </a:r>
            <a:r>
              <a:rPr lang="en-US" dirty="0" smtClean="0"/>
              <a:t> (970 - 1028)</a:t>
            </a:r>
          </a:p>
          <a:p>
            <a:pPr lvl="1"/>
            <a:r>
              <a:rPr lang="en-US" dirty="0" smtClean="0"/>
              <a:t>Encouraged use of Arabic numerals</a:t>
            </a:r>
          </a:p>
          <a:p>
            <a:pPr lvl="1"/>
            <a:r>
              <a:rPr lang="en-US" dirty="0" smtClean="0"/>
              <a:t>Encouraged careful astronomical observations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74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Bishop </a:t>
            </a:r>
            <a:r>
              <a:rPr lang="en-US" sz="2000" dirty="0" err="1" smtClean="0"/>
              <a:t>Fulbert</a:t>
            </a:r>
            <a:r>
              <a:rPr lang="en-US" sz="2000" dirty="0" smtClean="0"/>
              <a:t> at Chartres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Pythagoras at Chartres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0"/>
            <a:ext cx="110705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43" y="4419600"/>
            <a:ext cx="144214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5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Bishop </a:t>
            </a:r>
            <a:r>
              <a:rPr lang="en-US" dirty="0" err="1" smtClean="0"/>
              <a:t>Fulbert</a:t>
            </a:r>
            <a:r>
              <a:rPr lang="en-US" dirty="0" smtClean="0"/>
              <a:t> and the Fire of 1020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1020 the cathedral completely destroyed by fire; but the Sancta </a:t>
            </a:r>
            <a:r>
              <a:rPr lang="en-US" dirty="0" err="1" smtClean="0"/>
              <a:t>Camisa</a:t>
            </a:r>
            <a:r>
              <a:rPr lang="en-US" dirty="0" smtClean="0"/>
              <a:t> was saved.</a:t>
            </a:r>
          </a:p>
          <a:p>
            <a:pPr lvl="1"/>
            <a:r>
              <a:rPr lang="en-US" dirty="0" smtClean="0"/>
              <a:t>Fire broke out on eve of Mary’s Nativity</a:t>
            </a:r>
          </a:p>
          <a:p>
            <a:r>
              <a:rPr lang="en-US" dirty="0" err="1" smtClean="0"/>
              <a:t>Fulbert</a:t>
            </a:r>
            <a:r>
              <a:rPr lang="en-US" dirty="0" smtClean="0"/>
              <a:t> collected money, hired architects and assisted in design of new cathedral</a:t>
            </a:r>
          </a:p>
          <a:p>
            <a:pPr lvl="1"/>
            <a:r>
              <a:rPr lang="en-US" dirty="0" smtClean="0"/>
              <a:t>Died before completed</a:t>
            </a:r>
          </a:p>
          <a:p>
            <a:pPr lvl="1"/>
            <a:r>
              <a:rPr lang="en-US" dirty="0" smtClean="0"/>
              <a:t>Another 11</a:t>
            </a:r>
            <a:r>
              <a:rPr lang="en-US" baseline="30000" dirty="0" smtClean="0"/>
              <a:t>th</a:t>
            </a:r>
            <a:r>
              <a:rPr lang="en-US" dirty="0" smtClean="0"/>
              <a:t> C fire destroyed some of </a:t>
            </a:r>
            <a:r>
              <a:rPr lang="en-US" dirty="0" err="1" smtClean="0"/>
              <a:t>Fulbert’s</a:t>
            </a:r>
            <a:r>
              <a:rPr lang="en-US" dirty="0" smtClean="0"/>
              <a:t> original design</a:t>
            </a:r>
          </a:p>
          <a:p>
            <a:r>
              <a:rPr lang="en-US" dirty="0" smtClean="0"/>
              <a:t>Chartres was the most important ‘Gothic’ Cathedral</a:t>
            </a:r>
          </a:p>
          <a:p>
            <a:pPr lvl="1"/>
            <a:r>
              <a:rPr lang="en-US" dirty="0" smtClean="0"/>
              <a:t>Architecture (flying buttresses)</a:t>
            </a:r>
          </a:p>
          <a:p>
            <a:pPr lvl="1"/>
            <a:r>
              <a:rPr lang="en-US" dirty="0" smtClean="0"/>
              <a:t>Statues</a:t>
            </a:r>
          </a:p>
          <a:p>
            <a:pPr lvl="1"/>
            <a:r>
              <a:rPr lang="en-US" dirty="0" smtClean="0"/>
              <a:t>Stained glass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5718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Rebuilding of Chartres and the </a:t>
            </a:r>
            <a:br>
              <a:rPr lang="en-US" dirty="0" smtClean="0"/>
            </a:br>
            <a:r>
              <a:rPr lang="en-US" dirty="0" smtClean="0"/>
              <a:t>“New Fashion of Prayer”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410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Rebuilding Chartres became an act of spiritual penance for those engaged in the work.</a:t>
            </a:r>
          </a:p>
          <a:p>
            <a:pPr lvl="1"/>
            <a:r>
              <a:rPr lang="en-US" dirty="0" smtClean="0"/>
              <a:t>Recognized at the time as a new type of spirituality and prayer</a:t>
            </a:r>
          </a:p>
          <a:p>
            <a:pPr lvl="1"/>
            <a:r>
              <a:rPr lang="en-US" dirty="0" smtClean="0"/>
              <a:t>Known as ‘the legend of the carts’</a:t>
            </a:r>
          </a:p>
          <a:p>
            <a:r>
              <a:rPr lang="en-US" dirty="0" smtClean="0"/>
              <a:t>Mary of Mercy was petitioned to intercede for</a:t>
            </a:r>
          </a:p>
          <a:p>
            <a:pPr lvl="1"/>
            <a:r>
              <a:rPr lang="en-US" dirty="0" smtClean="0"/>
              <a:t>The forgiveness of sins</a:t>
            </a:r>
          </a:p>
          <a:p>
            <a:pPr lvl="1"/>
            <a:r>
              <a:rPr lang="en-US" dirty="0" smtClean="0"/>
              <a:t>The return to health</a:t>
            </a:r>
          </a:p>
          <a:p>
            <a:pPr lvl="1"/>
            <a:r>
              <a:rPr lang="en-US" dirty="0" smtClean="0"/>
              <a:t>Safety of travelers and crusaders</a:t>
            </a:r>
          </a:p>
          <a:p>
            <a:r>
              <a:rPr lang="en-US" dirty="0" smtClean="0"/>
              <a:t>A new type of ‘pilgrimage’ and the story of the carts</a:t>
            </a:r>
          </a:p>
          <a:p>
            <a:pPr lvl="1"/>
            <a:r>
              <a:rPr lang="en-US" dirty="0" smtClean="0"/>
              <a:t>People from across Europe came to Chartres to work on the Cathedral</a:t>
            </a:r>
          </a:p>
          <a:p>
            <a:pPr lvl="1"/>
            <a:r>
              <a:rPr lang="en-US" dirty="0" smtClean="0"/>
              <a:t>Usually bringing own tools and arriving in carts</a:t>
            </a:r>
          </a:p>
          <a:p>
            <a:pPr lvl="1"/>
            <a:r>
              <a:rPr lang="en-US" dirty="0" smtClean="0"/>
              <a:t>Participants included rich and poor, men and women</a:t>
            </a:r>
          </a:p>
          <a:p>
            <a:r>
              <a:rPr lang="en-US" dirty="0" smtClean="0"/>
              <a:t>Chartres became a monument to these ‘working’ pilgrims </a:t>
            </a:r>
          </a:p>
          <a:p>
            <a:pPr lvl="1"/>
            <a:r>
              <a:rPr lang="en-US" dirty="0" smtClean="0"/>
              <a:t>Common man/woman personal history within the over-all context of salvation history</a:t>
            </a:r>
          </a:p>
          <a:p>
            <a:r>
              <a:rPr lang="en-US" dirty="0" smtClean="0"/>
              <a:t>Mary of Mercy became the queen of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008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Carts of Workers at Chartres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80" y="2514600"/>
            <a:ext cx="26760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8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 an Windows Plan of Chartres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8535"/>
            <a:ext cx="4040188" cy="249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46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indication of Advent as a special liturgical season is from  St. Gregory of Tours (538-594) in his life of St. Martin (316-397)</a:t>
            </a:r>
          </a:p>
          <a:p>
            <a:pPr lvl="1"/>
            <a:r>
              <a:rPr lang="en-US" dirty="0" smtClean="0"/>
              <a:t>It seems from the mid-5</a:t>
            </a:r>
            <a:r>
              <a:rPr lang="en-US" baseline="30000" dirty="0" smtClean="0"/>
              <a:t>th</a:t>
            </a:r>
            <a:r>
              <a:rPr lang="en-US" dirty="0" smtClean="0"/>
              <a:t> C a time of fasting and prayer was observed in Frances from St. Martin’s Feast Day (Nov 11) until Christmas</a:t>
            </a:r>
          </a:p>
          <a:p>
            <a:r>
              <a:rPr lang="en-US" dirty="0" smtClean="0"/>
              <a:t>The observance of Advent varied by location and bishop to between 5 and 7 weeks.</a:t>
            </a:r>
          </a:p>
          <a:p>
            <a:r>
              <a:rPr lang="en-US" dirty="0" smtClean="0"/>
              <a:t>Early Advent liturgies developed at Charlemagne’s court</a:t>
            </a:r>
          </a:p>
          <a:p>
            <a:r>
              <a:rPr lang="en-US" dirty="0" smtClean="0"/>
              <a:t>Pope St. Gregory VII seems to have been the first to formalize Advent at 4 weeks.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Advent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St. </a:t>
            </a:r>
            <a:r>
              <a:rPr lang="en-US" dirty="0" err="1" smtClean="0"/>
              <a:t>Fulbert</a:t>
            </a:r>
            <a:r>
              <a:rPr lang="en-US" dirty="0" smtClean="0"/>
              <a:t> and the Liturgy for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10</a:t>
            </a:r>
            <a:r>
              <a:rPr lang="en-US" baseline="30000" dirty="0" smtClean="0"/>
              <a:t>th</a:t>
            </a:r>
            <a:r>
              <a:rPr lang="en-US" dirty="0" smtClean="0"/>
              <a:t> C (at least) four Marian feasts celebrated at Chartres: </a:t>
            </a:r>
          </a:p>
          <a:p>
            <a:pPr lvl="1"/>
            <a:r>
              <a:rPr lang="en-US" dirty="0" smtClean="0"/>
              <a:t>Mary’s Nativity (Sept. 8); Annunciation (March 25); Purification (Feb. 2) and Assumption (15 August)</a:t>
            </a:r>
          </a:p>
          <a:p>
            <a:pPr lvl="1"/>
            <a:r>
              <a:rPr lang="en-US" dirty="0" smtClean="0"/>
              <a:t>In Chartres, celebrated as a Marian cycle summarizing salvation history</a:t>
            </a:r>
          </a:p>
          <a:p>
            <a:r>
              <a:rPr lang="en-US" dirty="0" err="1" smtClean="0"/>
              <a:t>Fulbert</a:t>
            </a:r>
            <a:r>
              <a:rPr lang="en-US" dirty="0" smtClean="0"/>
              <a:t> and his disciples wrote offices, hymns and homilies</a:t>
            </a:r>
          </a:p>
          <a:p>
            <a:pPr lvl="1"/>
            <a:r>
              <a:rPr lang="en-US" dirty="0" err="1" smtClean="0"/>
              <a:t>Fulburt</a:t>
            </a:r>
            <a:r>
              <a:rPr lang="en-US" dirty="0" smtClean="0"/>
              <a:t> first to use </a:t>
            </a:r>
            <a:r>
              <a:rPr lang="en-US" i="1" dirty="0" err="1" smtClean="0"/>
              <a:t>Protevengelium</a:t>
            </a:r>
            <a:r>
              <a:rPr lang="en-US" i="1" dirty="0" smtClean="0"/>
              <a:t> of James </a:t>
            </a:r>
            <a:r>
              <a:rPr lang="en-US" dirty="0" smtClean="0"/>
              <a:t>liturgically for Mary’s Nativity</a:t>
            </a:r>
          </a:p>
          <a:p>
            <a:pPr lvl="1"/>
            <a:r>
              <a:rPr lang="en-US" dirty="0" smtClean="0"/>
              <a:t>NB Mary’s nativity is mentioned in the Qur’an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Joachim and Anne Bring Mary to Temple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057400" cy="27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3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Chartres and the Advent Liturgy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3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Seems to have been a special cycle of Marian liturgies at Chartres between he nativity and the beginning of Advent</a:t>
            </a:r>
          </a:p>
          <a:p>
            <a:r>
              <a:rPr lang="en-US" dirty="0" smtClean="0"/>
              <a:t>Advent was (is) a time to especially consider history from Creation to the </a:t>
            </a:r>
            <a:r>
              <a:rPr lang="en-US" dirty="0"/>
              <a:t>P</a:t>
            </a:r>
            <a:r>
              <a:rPr lang="en-US" dirty="0" smtClean="0"/>
              <a:t>arousia </a:t>
            </a:r>
          </a:p>
          <a:p>
            <a:pPr lvl="1"/>
            <a:r>
              <a:rPr lang="en-US" dirty="0" smtClean="0"/>
              <a:t>First Sunday: Adam to Noah</a:t>
            </a:r>
          </a:p>
          <a:p>
            <a:pPr lvl="1"/>
            <a:r>
              <a:rPr lang="en-US" dirty="0" smtClean="0"/>
              <a:t>Second Sunday: Noah to Moses</a:t>
            </a:r>
          </a:p>
          <a:p>
            <a:pPr lvl="1"/>
            <a:r>
              <a:rPr lang="en-US" dirty="0" smtClean="0"/>
              <a:t>Third Sunday: Moses to Christ</a:t>
            </a:r>
          </a:p>
          <a:p>
            <a:pPr lvl="1"/>
            <a:r>
              <a:rPr lang="en-US" dirty="0" smtClean="0"/>
              <a:t>Fourth Sunday: Nativity to </a:t>
            </a:r>
            <a:r>
              <a:rPr lang="en-US" dirty="0" err="1" smtClean="0"/>
              <a:t>Parousia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Expanded at Chartres to include an emphasis on Virgin and her role in salvation history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1600200"/>
            <a:ext cx="297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Tree of Jesse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5500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37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Chartres Cathedral in </a:t>
            </a:r>
            <a:br>
              <a:rPr lang="en-US" dirty="0" smtClean="0"/>
            </a:br>
            <a:r>
              <a:rPr lang="en-US" dirty="0" smtClean="0"/>
              <a:t>Later French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later Middle Ages, Chartres reduced in importance compared to Paris</a:t>
            </a:r>
          </a:p>
          <a:p>
            <a:pPr lvl="1"/>
            <a:r>
              <a:rPr lang="en-US" dirty="0" smtClean="0"/>
              <a:t>Associated too closely with Carolingians rather than </a:t>
            </a:r>
            <a:r>
              <a:rPr lang="en-US" dirty="0" err="1" smtClean="0"/>
              <a:t>Capetians</a:t>
            </a:r>
            <a:endParaRPr lang="en-US" dirty="0" smtClean="0"/>
          </a:p>
          <a:p>
            <a:pPr lvl="1"/>
            <a:r>
              <a:rPr lang="en-US" dirty="0" smtClean="0"/>
              <a:t>Charter school did not develop into a university</a:t>
            </a:r>
          </a:p>
          <a:p>
            <a:r>
              <a:rPr lang="en-US" dirty="0" smtClean="0"/>
              <a:t>During the French Revolution, Chartres Cathedral was attacked, but not seriously damaged</a:t>
            </a:r>
          </a:p>
          <a:p>
            <a:pPr lvl="1"/>
            <a:r>
              <a:rPr lang="en-US" dirty="0" smtClean="0"/>
              <a:t>However, the </a:t>
            </a:r>
            <a:r>
              <a:rPr lang="en-US" i="1" dirty="0" err="1" smtClean="0"/>
              <a:t>Sedes</a:t>
            </a:r>
            <a:r>
              <a:rPr lang="en-US" i="1" dirty="0" smtClean="0"/>
              <a:t> </a:t>
            </a:r>
            <a:r>
              <a:rPr lang="en-US" i="1" dirty="0" err="1" smtClean="0"/>
              <a:t>sapientiae</a:t>
            </a:r>
            <a:r>
              <a:rPr lang="en-US" i="1" dirty="0" smtClean="0"/>
              <a:t> </a:t>
            </a:r>
            <a:r>
              <a:rPr lang="en-US" dirty="0" smtClean="0"/>
              <a:t>was destroyed</a:t>
            </a:r>
          </a:p>
          <a:p>
            <a:r>
              <a:rPr lang="en-US" dirty="0" smtClean="0"/>
              <a:t>Bronze Center of Labyrinth, along with the bells was taken and melted for Napoleon’s canons</a:t>
            </a:r>
          </a:p>
          <a:p>
            <a:r>
              <a:rPr lang="en-US" dirty="0" smtClean="0"/>
              <a:t>During WWII</a:t>
            </a:r>
          </a:p>
          <a:p>
            <a:pPr lvl="1"/>
            <a:r>
              <a:rPr lang="en-US" dirty="0" smtClean="0"/>
              <a:t>Glass removed from Cathedral</a:t>
            </a:r>
          </a:p>
          <a:p>
            <a:pPr lvl="1"/>
            <a:r>
              <a:rPr lang="en-US" dirty="0" smtClean="0"/>
              <a:t>Nearly destroyed in summer of 1944 by Americans, fearful that Chartres was being used by German Army </a:t>
            </a:r>
          </a:p>
          <a:p>
            <a:r>
              <a:rPr lang="en-US" dirty="0" smtClean="0"/>
              <a:t>Currently, massive cleaning and restoration underway; but very controversial.  See NY Times article Sept. 1, 2017.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in the Greek East and influences in West</a:t>
            </a:r>
          </a:p>
          <a:p>
            <a:r>
              <a:rPr lang="en-US" dirty="0" smtClean="0"/>
              <a:t>Chartres Cathedral</a:t>
            </a:r>
          </a:p>
          <a:p>
            <a:r>
              <a:rPr lang="en-US" dirty="0" smtClean="0"/>
              <a:t>Advent Liturgy</a:t>
            </a:r>
          </a:p>
          <a:p>
            <a:r>
              <a:rPr lang="en-US" dirty="0" smtClean="0"/>
              <a:t>Mary and the Saints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Luke and John</a:t>
            </a:r>
          </a:p>
          <a:p>
            <a:r>
              <a:rPr lang="en-US" dirty="0" smtClean="0"/>
              <a:t>St Gregory of </a:t>
            </a:r>
            <a:r>
              <a:rPr lang="en-US" dirty="0" err="1" smtClean="0"/>
              <a:t>Thaumaturgas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 C) has a vision of Mary and John the Baptist</a:t>
            </a:r>
          </a:p>
          <a:p>
            <a:r>
              <a:rPr lang="en-US" dirty="0" smtClean="0"/>
              <a:t>Reinforced at Council of Ephesus (431)</a:t>
            </a:r>
          </a:p>
          <a:p>
            <a:r>
              <a:rPr lang="en-US" dirty="0" smtClean="0"/>
              <a:t>Feast of </a:t>
            </a:r>
            <a:r>
              <a:rPr lang="en-US" dirty="0" err="1" smtClean="0"/>
              <a:t>Dormition</a:t>
            </a:r>
            <a:r>
              <a:rPr lang="en-US" dirty="0" smtClean="0"/>
              <a:t> officially declared as 15 August at end of 6</a:t>
            </a:r>
            <a:r>
              <a:rPr lang="en-US" baseline="30000" dirty="0" smtClean="0"/>
              <a:t>th</a:t>
            </a:r>
            <a:r>
              <a:rPr lang="en-US" dirty="0" smtClean="0"/>
              <a:t> C by Emperor Maurice and Pope St Gregory the Great</a:t>
            </a:r>
          </a:p>
          <a:p>
            <a:r>
              <a:rPr lang="en-US" dirty="0" smtClean="0"/>
              <a:t>Most important icon in Constantinople was image of Mary painted by St. Luke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Brief Review of Eastern Devotion to 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5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likely that representations of Mary found in Byzantine art in Italy influenced Romanesque (Cluny) representations of Mary</a:t>
            </a:r>
          </a:p>
          <a:p>
            <a:r>
              <a:rPr lang="en-US" dirty="0" smtClean="0"/>
              <a:t>Returning pilgrims encouraged a devotion to Mary</a:t>
            </a:r>
          </a:p>
          <a:p>
            <a:r>
              <a:rPr lang="en-US" dirty="0" smtClean="0"/>
              <a:t>St. Bernard of </a:t>
            </a:r>
            <a:r>
              <a:rPr lang="en-US" dirty="0" err="1" smtClean="0"/>
              <a:t>Clairvaux</a:t>
            </a:r>
            <a:r>
              <a:rPr lang="en-US" dirty="0" smtClean="0"/>
              <a:t> profoundly influenced by Eastern understanding of Mary</a:t>
            </a: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Divine Comedy, </a:t>
            </a:r>
            <a:r>
              <a:rPr lang="en-US" dirty="0" smtClean="0"/>
              <a:t> Dante the pilgrim is shown a vision of Mary by St. Bernard</a:t>
            </a:r>
          </a:p>
          <a:p>
            <a:r>
              <a:rPr lang="en-US" dirty="0" smtClean="0"/>
              <a:t>By 12</a:t>
            </a:r>
            <a:r>
              <a:rPr lang="en-US" baseline="30000" dirty="0" smtClean="0"/>
              <a:t>th</a:t>
            </a:r>
            <a:r>
              <a:rPr lang="en-US" dirty="0" smtClean="0"/>
              <a:t> C, almost all great churches were devoted to Mary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Influences in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7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Lady and Chartres Cathedral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343400" cy="4525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most beautiful of all the gothic cathedrals was dedicated to Mary</a:t>
            </a:r>
          </a:p>
          <a:p>
            <a:pPr lvl="1"/>
            <a:r>
              <a:rPr lang="en-US" dirty="0" smtClean="0"/>
              <a:t>After Chartres, most of the great cathedrals were dedicated to Mary</a:t>
            </a:r>
          </a:p>
          <a:p>
            <a:r>
              <a:rPr lang="en-US" dirty="0" smtClean="0"/>
              <a:t>Chartres was important place of pilgrimage </a:t>
            </a:r>
          </a:p>
          <a:p>
            <a:pPr lvl="1"/>
            <a:r>
              <a:rPr lang="en-US" dirty="0" smtClean="0"/>
              <a:t>Our Lady’s tunic</a:t>
            </a:r>
          </a:p>
          <a:p>
            <a:pPr lvl="1"/>
            <a:r>
              <a:rPr lang="en-US" dirty="0" smtClean="0"/>
              <a:t>Seat of Wisdom statue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038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599060"/>
            <a:ext cx="4224337" cy="461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Chartres possesses the most important Marian relic in Europe: the Sancta </a:t>
            </a:r>
            <a:r>
              <a:rPr lang="en-US" dirty="0" err="1" smtClean="0"/>
              <a:t>Camisa</a:t>
            </a:r>
            <a:endParaRPr lang="en-US" dirty="0" smtClean="0"/>
          </a:p>
          <a:p>
            <a:r>
              <a:rPr lang="en-US" dirty="0" smtClean="0"/>
              <a:t>According to legend, Mary wore the tunic at the Annunciation and at the Nativity</a:t>
            </a:r>
          </a:p>
          <a:p>
            <a:r>
              <a:rPr lang="en-US" dirty="0" smtClean="0"/>
              <a:t>Chartres came into possession of the tunic through Charlemagne’s grandson, Charles the Bald in mid-9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Lady’s Tunic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000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Charlemagne Acquired the Tunic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According to </a:t>
            </a:r>
            <a:r>
              <a:rPr lang="en-US" i="1" dirty="0" smtClean="0"/>
              <a:t>The Pilgrimage of Charlemagne</a:t>
            </a:r>
            <a:r>
              <a:rPr lang="en-US" dirty="0" smtClean="0"/>
              <a:t> (mid-12</a:t>
            </a:r>
            <a:r>
              <a:rPr lang="en-US" baseline="30000" dirty="0" smtClean="0"/>
              <a:t>th</a:t>
            </a:r>
            <a:r>
              <a:rPr lang="en-US" dirty="0" smtClean="0"/>
              <a:t> C) (aka </a:t>
            </a:r>
            <a:r>
              <a:rPr lang="en-US" i="1" dirty="0" smtClean="0"/>
              <a:t>The Merry Pilgrimage)</a:t>
            </a:r>
            <a:endParaRPr lang="en-US" dirty="0" smtClean="0"/>
          </a:p>
          <a:p>
            <a:pPr lvl="1"/>
            <a:r>
              <a:rPr lang="en-US" dirty="0" smtClean="0"/>
              <a:t>Charlemagne went on a pilgrimage to Jerusalem</a:t>
            </a:r>
          </a:p>
          <a:p>
            <a:pPr lvl="1"/>
            <a:r>
              <a:rPr lang="en-US" dirty="0" smtClean="0"/>
              <a:t>Returning through Constantinople, the Emperor </a:t>
            </a:r>
            <a:r>
              <a:rPr lang="en-US" dirty="0" err="1" smtClean="0"/>
              <a:t>Nicephorus</a:t>
            </a:r>
            <a:r>
              <a:rPr lang="en-US" dirty="0" smtClean="0"/>
              <a:t> and Empress Irene gave the Sancta </a:t>
            </a:r>
            <a:r>
              <a:rPr lang="en-US" dirty="0" err="1" smtClean="0"/>
              <a:t>Camisa</a:t>
            </a:r>
            <a:r>
              <a:rPr lang="en-US" dirty="0" smtClean="0"/>
              <a:t> to Charlemagne to honor him as HRE</a:t>
            </a:r>
          </a:p>
          <a:p>
            <a:r>
              <a:rPr lang="en-US" dirty="0" smtClean="0"/>
              <a:t>Upon his return, Charlemagne had the tunic in a reliquary in Aachen</a:t>
            </a:r>
          </a:p>
          <a:p>
            <a:r>
              <a:rPr lang="en-US" dirty="0" smtClean="0"/>
              <a:t>NB There is also a 11</a:t>
            </a:r>
            <a:r>
              <a:rPr lang="en-US" baseline="30000" dirty="0" smtClean="0"/>
              <a:t>th</a:t>
            </a:r>
            <a:r>
              <a:rPr lang="en-US" dirty="0" smtClean="0"/>
              <a:t> C legend that Alfred the Great (849 – 899) went on a pilgrimage to Jerusalem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Life of Charlemagne, Chartres</a:t>
            </a:r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91" y="2438400"/>
            <a:ext cx="263764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Mary, the Seat of Wisdom</a:t>
            </a:r>
          </a:p>
          <a:p>
            <a:pPr lvl="1"/>
            <a:r>
              <a:rPr lang="en-US" dirty="0" smtClean="0"/>
              <a:t>St. Peter Damien (d. 1073) referred to Mary this way, comparing her to the throne of Solomon</a:t>
            </a:r>
          </a:p>
          <a:p>
            <a:r>
              <a:rPr lang="en-US" dirty="0" smtClean="0"/>
              <a:t>Famous early Medieval wooden statue of Mary seated, holding Jesus at Chartres</a:t>
            </a:r>
          </a:p>
          <a:p>
            <a:r>
              <a:rPr lang="en-US" dirty="0" smtClean="0"/>
              <a:t>Became a common statue throughout Medieval France and Spain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Sedes</a:t>
            </a:r>
            <a:r>
              <a:rPr lang="en-US" i="1" dirty="0" smtClean="0"/>
              <a:t> </a:t>
            </a:r>
            <a:r>
              <a:rPr lang="en-US" i="1" dirty="0" err="1" smtClean="0"/>
              <a:t>sapientiae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84" y="3962400"/>
            <a:ext cx="166981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</TotalTime>
  <Words>1216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Lecture 25: Mary in the Middle Ages</vt:lpstr>
      <vt:lpstr>Introduction</vt:lpstr>
      <vt:lpstr>Brief Review of Eastern Devotion to Mary</vt:lpstr>
      <vt:lpstr>Eastern Influences in West</vt:lpstr>
      <vt:lpstr>Our Lady and Chartres Cathedral</vt:lpstr>
      <vt:lpstr>Map of France</vt:lpstr>
      <vt:lpstr>Our Lady’s Tunic</vt:lpstr>
      <vt:lpstr>How Charlemagne Acquired the Tunic</vt:lpstr>
      <vt:lpstr>Sedes sapientiae</vt:lpstr>
      <vt:lpstr>Importance of Bishop of Chartres</vt:lpstr>
      <vt:lpstr>Importance of Chartres  Cathedral School</vt:lpstr>
      <vt:lpstr>Bishop Fulbert and the Fire of 1020</vt:lpstr>
      <vt:lpstr>Rebuilding of Chartres and the  “New Fashion of Prayer”</vt:lpstr>
      <vt:lpstr>Floor an Windows Plan of Chartres </vt:lpstr>
      <vt:lpstr>Early History of Advent</vt:lpstr>
      <vt:lpstr>St. Fulbert and the Liturgy for Mary</vt:lpstr>
      <vt:lpstr>Chartres and the Advent Liturgy</vt:lpstr>
      <vt:lpstr>Chartres Cathedral in  Later French History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as Theotokos and in Iconography</dc:title>
  <dc:creator>AOrlando</dc:creator>
  <cp:lastModifiedBy>AOrlando</cp:lastModifiedBy>
  <cp:revision>75</cp:revision>
  <cp:lastPrinted>2014-10-26T17:59:43Z</cp:lastPrinted>
  <dcterms:created xsi:type="dcterms:W3CDTF">2014-10-04T19:49:55Z</dcterms:created>
  <dcterms:modified xsi:type="dcterms:W3CDTF">2018-11-30T10:56:53Z</dcterms:modified>
</cp:coreProperties>
</file>