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8" r:id="rId11"/>
    <p:sldId id="271" r:id="rId12"/>
    <p:sldId id="269" r:id="rId13"/>
    <p:sldId id="270" r:id="rId14"/>
    <p:sldId id="272" r:id="rId15"/>
    <p:sldId id="273" r:id="rId16"/>
    <p:sldId id="285" r:id="rId17"/>
    <p:sldId id="279" r:id="rId18"/>
    <p:sldId id="286" r:id="rId19"/>
    <p:sldId id="280" r:id="rId20"/>
    <p:sldId id="281" r:id="rId21"/>
    <p:sldId id="282" r:id="rId22"/>
    <p:sldId id="283" r:id="rId23"/>
    <p:sldId id="284" r:id="rId24"/>
    <p:sldId id="277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D54E67A-6EF1-4EC4-BE49-9DD371D015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55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8C45AF-C6B7-40F1-A6A3-522169E1DE55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Mark Nero on timeline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CED748-B41F-4553-B2F0-EF6809E7D7D6}" type="slidenum">
              <a:rPr lang="en-US"/>
              <a:pPr/>
              <a:t>12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3DF920-DA96-49BD-A27B-7B859EC166AA}" type="slidenum">
              <a:rPr lang="en-US"/>
              <a:pPr/>
              <a:t>14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BDB3CD-CECE-4986-AF06-75FEF53DCAF9}" type="slidenum">
              <a:rPr lang="en-US"/>
              <a:pPr/>
              <a:t>21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07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07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7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07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07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307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B2CE546-3F9B-442A-B0FE-80D3B55166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7EEE5-55FF-4948-8CAE-029DBB8C46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D1609-DAF9-4883-94E3-0A50A045B8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4E969-8543-44CE-9C85-73EB4C6E41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278C6-54A4-4458-8A0A-718D708547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11615-6DC9-4324-88F7-5B1092B82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9D228-B941-4672-96A6-6B552BF761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CFF5C-39E2-4EF4-BBD3-1D87F19BFB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0485A-6412-4291-9F83-E8492A006E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22A79-50BC-4B8F-A11E-76AFD04D6F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B6A73-3616-452C-859A-5ADE59FCB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3D86D0D-B19D-4548-AA80-BC62D2E3675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unrv.com/province-large.php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3</a:t>
            </a:r>
            <a:r>
              <a:rPr lang="en-US" dirty="0" smtClean="0"/>
              <a:t> Early Christian </a:t>
            </a:r>
            <a:r>
              <a:rPr lang="en-US" dirty="0"/>
              <a:t>Martyrs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11 </a:t>
            </a:r>
            <a:r>
              <a:rPr lang="en-US" dirty="0"/>
              <a:t>September </a:t>
            </a:r>
            <a:r>
              <a:rPr lang="en-US" dirty="0" smtClean="0"/>
              <a:t>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B2CE546-3F9B-442A-B0FE-80D3B55166A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Christian Responses to Persecution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1. Intellectual: Apologies written to justify Christianity to Roman authorities</a:t>
            </a:r>
          </a:p>
          <a:p>
            <a:r>
              <a:rPr lang="en-US" sz="2400"/>
              <a:t>2. Facing torture and death without apostasy; often even looking forward to martyrdom eagerly as a proof of solidarity with Jesus</a:t>
            </a:r>
          </a:p>
          <a:p>
            <a:r>
              <a:rPr lang="en-US" sz="2400"/>
              <a:t>3. But, if you believed that Jesus only appeared to be human (docetists), then there seemed little reason to be a martyr yourself</a:t>
            </a:r>
          </a:p>
          <a:p>
            <a:r>
              <a:rPr lang="en-US" sz="2400"/>
              <a:t>4. Some did not have the courage when accused, and so apostatized and/or paid others for their </a:t>
            </a:r>
            <a:r>
              <a:rPr lang="en-US" sz="2400" i="1"/>
              <a:t>libelli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Martyrs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Real desire to prove the totality of Christian faith (e.g., Origen </a:t>
            </a:r>
            <a:r>
              <a:rPr lang="en-US" sz="2400" i="1" dirty="0"/>
              <a:t>On Martyrdom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Those who died were (still are) considered heroes of the faith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Pilgrimage to place of burial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Remembering their sacrifice in “Acts”; Peter (Quo </a:t>
            </a:r>
            <a:r>
              <a:rPr lang="en-US" sz="2000" dirty="0" err="1"/>
              <a:t>vadis</a:t>
            </a:r>
            <a:r>
              <a:rPr lang="en-US" sz="2000" dirty="0"/>
              <a:t>); </a:t>
            </a:r>
            <a:r>
              <a:rPr lang="en-US" sz="2000" dirty="0" smtClean="0"/>
              <a:t>Polycarp; Perpetua </a:t>
            </a:r>
            <a:r>
              <a:rPr lang="en-US" sz="2000" dirty="0"/>
              <a:t>and Felicity; Justin Martyr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Those who suffered but did not die (also known as confessors) were popularly considered able to forgive sin of apostasy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Problem for 3</a:t>
            </a:r>
            <a:r>
              <a:rPr lang="en-US" sz="2000" baseline="30000" dirty="0"/>
              <a:t>rd</a:t>
            </a:r>
            <a:r>
              <a:rPr lang="en-US" sz="2000" dirty="0"/>
              <a:t> C bishops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1. Response to Persecution:</a:t>
            </a:r>
            <a:br>
              <a:rPr lang="en-US" sz="4000" b="1"/>
            </a:br>
            <a:r>
              <a:rPr lang="en-US" sz="4000" b="1"/>
              <a:t>Apologies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Type of literature that often had the form of a legal defense</a:t>
            </a:r>
          </a:p>
          <a:p>
            <a:pPr>
              <a:lnSpc>
                <a:spcPct val="90000"/>
              </a:lnSpc>
            </a:pPr>
            <a:r>
              <a:rPr lang="en-US" sz="2400"/>
              <a:t>It was intended for a highly educated pagan (i.e., philosophical) audience; often drew heavily on philosophical concepts to explain Christianity</a:t>
            </a:r>
          </a:p>
          <a:p>
            <a:pPr>
              <a:lnSpc>
                <a:spcPct val="90000"/>
              </a:lnSpc>
            </a:pPr>
            <a:r>
              <a:rPr lang="en-US" sz="2400"/>
              <a:t>Tried to establish antiquity and respectability of Christianity</a:t>
            </a:r>
          </a:p>
          <a:p>
            <a:pPr>
              <a:lnSpc>
                <a:spcPct val="90000"/>
              </a:lnSpc>
            </a:pPr>
            <a:r>
              <a:rPr lang="en-US" sz="2400"/>
              <a:t>It tried to show that Christianity was not to be feared, but encouraged good citizenship</a:t>
            </a:r>
          </a:p>
          <a:p>
            <a:pPr>
              <a:lnSpc>
                <a:spcPct val="90000"/>
              </a:lnSpc>
            </a:pPr>
            <a:r>
              <a:rPr lang="en-US" sz="2400"/>
              <a:t>St. Justin Martyr wrote two Apologies; Tertullian wrote an Apology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2. Response to Persecution:</a:t>
            </a:r>
            <a:br>
              <a:rPr lang="en-US" sz="4000" b="1"/>
            </a:br>
            <a:r>
              <a:rPr lang="en-US" sz="4000" b="1"/>
              <a:t>Martyrdom and Christianity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Martyr comes from Greek word for witness</a:t>
            </a:r>
          </a:p>
          <a:p>
            <a:pPr>
              <a:lnSpc>
                <a:spcPct val="90000"/>
              </a:lnSpc>
            </a:pPr>
            <a:r>
              <a:rPr lang="en-US" sz="2800"/>
              <a:t>Did not actually have to die to be a martyr, but to suffer for faith (slavery, prison, mines)</a:t>
            </a:r>
          </a:p>
          <a:p>
            <a:pPr>
              <a:lnSpc>
                <a:spcPct val="90000"/>
              </a:lnSpc>
            </a:pPr>
            <a:r>
              <a:rPr lang="en-US" sz="2800"/>
              <a:t>Note: Romans tried to avoid creating Christian martyrs; accused were given several opportunities to offer sacrifice</a:t>
            </a:r>
          </a:p>
          <a:p>
            <a:pPr>
              <a:lnSpc>
                <a:spcPct val="90000"/>
              </a:lnSpc>
            </a:pPr>
            <a:r>
              <a:rPr lang="en-US" sz="2800"/>
              <a:t>In 3</a:t>
            </a:r>
            <a:r>
              <a:rPr lang="en-US" sz="2800" baseline="30000"/>
              <a:t>rd</a:t>
            </a:r>
            <a:r>
              <a:rPr lang="en-US" sz="2800"/>
              <a:t> Century, Roman authorities started issuing a receipt, or </a:t>
            </a:r>
            <a:r>
              <a:rPr lang="en-US" sz="2800" i="1"/>
              <a:t>libellus </a:t>
            </a:r>
            <a:r>
              <a:rPr lang="en-US" sz="2800"/>
              <a:t>to those who sacrificed; authorities also attacking  Christianity as such, destroying Scripture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3. Response to Persecution:</a:t>
            </a:r>
            <a:br>
              <a:rPr lang="en-US" sz="4000" b="1"/>
            </a:br>
            <a:r>
              <a:rPr lang="en-US" sz="4000" b="1"/>
              <a:t>Docetists (Gnostics)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Heavily influenced by Platonism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Believed that Jesus was God, and therefore could not suffer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Physical was not important; one should try to rise above the physical to the spiritual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Martyrdom had little value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Knowledge (gnosis) of faith was a secret revealed by God to individual, not taught and open to all</a:t>
            </a:r>
          </a:p>
          <a:p>
            <a:pPr>
              <a:lnSpc>
                <a:spcPct val="90000"/>
              </a:lnSpc>
            </a:pPr>
            <a:r>
              <a:rPr lang="en-US" sz="2800"/>
              <a:t>Docetists were bitterly fought by ‘orthodox’ Christians, especially bishops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4. Christian Response to Persecution:</a:t>
            </a:r>
            <a:br>
              <a:rPr lang="en-US" sz="3200" b="1" dirty="0"/>
            </a:br>
            <a:r>
              <a:rPr lang="en-US" sz="3200" b="1" dirty="0"/>
              <a:t>Apostates (or Lapsed)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Very often, after persecution subsided, </a:t>
            </a:r>
            <a:r>
              <a:rPr lang="en-US" sz="2800" dirty="0" smtClean="0"/>
              <a:t>apostates </a:t>
            </a:r>
            <a:r>
              <a:rPr lang="en-US" sz="2800" dirty="0"/>
              <a:t>wanted to return to Church</a:t>
            </a:r>
          </a:p>
          <a:p>
            <a:r>
              <a:rPr lang="en-US" sz="2800" dirty="0"/>
              <a:t>Some sought forgiveness from martyrs</a:t>
            </a:r>
          </a:p>
          <a:p>
            <a:r>
              <a:rPr lang="en-US" sz="2800" dirty="0"/>
              <a:t>Some Churches refused to allow them to return; Church only for pure: </a:t>
            </a:r>
            <a:r>
              <a:rPr lang="en-US" sz="2800" dirty="0" err="1"/>
              <a:t>Donatists</a:t>
            </a:r>
            <a:endParaRPr lang="en-US" sz="2800" dirty="0"/>
          </a:p>
          <a:p>
            <a:r>
              <a:rPr lang="en-US" sz="2800" dirty="0"/>
              <a:t>Some wanted them to be </a:t>
            </a:r>
            <a:r>
              <a:rPr lang="en-US" sz="2800" dirty="0" err="1"/>
              <a:t>rebaptized</a:t>
            </a:r>
            <a:endParaRPr lang="en-US" sz="2800" dirty="0"/>
          </a:p>
          <a:p>
            <a:r>
              <a:rPr lang="en-US" sz="2800" dirty="0"/>
              <a:t>Church needed a uniform </a:t>
            </a:r>
            <a:r>
              <a:rPr lang="en-US" sz="2800" dirty="0" smtClean="0"/>
              <a:t>policy</a:t>
            </a:r>
          </a:p>
          <a:p>
            <a:pPr lvl="1"/>
            <a:r>
              <a:rPr lang="en-US" sz="2400" dirty="0" smtClean="0"/>
              <a:t>Papacy guided the Church through several controversies, always on the side of forgiveness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Tertullian, North African Christianity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60367-7C51-4116-A594-2DCA025E0BDB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Controversies About </a:t>
            </a:r>
            <a:r>
              <a:rPr lang="en-US" altLang="en-US" dirty="0" smtClean="0"/>
              <a:t>Martyrs Within Church</a:t>
            </a:r>
            <a:endParaRPr lang="en-US" altLang="en-US" dirty="0" smtClean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200" dirty="0" smtClean="0"/>
              <a:t>Martyrs </a:t>
            </a:r>
            <a:r>
              <a:rPr lang="en-US" altLang="en-US" sz="2200" dirty="0" smtClean="0"/>
              <a:t>in life and death were considered heroes of the Church with great personal spiritual power</a:t>
            </a:r>
          </a:p>
          <a:p>
            <a:pPr lvl="1" eaLnBrk="1" hangingPunct="1"/>
            <a:r>
              <a:rPr lang="en-US" altLang="en-US" sz="1800" dirty="0" smtClean="0"/>
              <a:t>Martyrs as the ultimate followers of Christ</a:t>
            </a:r>
          </a:p>
          <a:p>
            <a:pPr lvl="1"/>
            <a:r>
              <a:rPr lang="en-US" altLang="en-US" sz="1800" dirty="0"/>
              <a:t>Popularly believed that they could forgive sins, especially the sin of </a:t>
            </a:r>
            <a:r>
              <a:rPr lang="en-US" altLang="en-US" sz="1800" dirty="0" smtClean="0"/>
              <a:t>apostasy</a:t>
            </a:r>
          </a:p>
          <a:p>
            <a:r>
              <a:rPr lang="en-US" altLang="en-US" sz="2200" dirty="0" smtClean="0"/>
              <a:t>What is relation of bishops and martyrs for authority in Church?</a:t>
            </a:r>
          </a:p>
          <a:p>
            <a:pPr lvl="1"/>
            <a:r>
              <a:rPr lang="en-US" altLang="en-US" sz="1800" dirty="0" smtClean="0"/>
              <a:t>What of bishops who </a:t>
            </a:r>
            <a:r>
              <a:rPr lang="en-US" altLang="en-US" sz="1800" dirty="0" err="1" smtClean="0"/>
              <a:t>apostaze</a:t>
            </a:r>
            <a:r>
              <a:rPr lang="en-US" altLang="en-US" sz="1800" dirty="0" smtClean="0"/>
              <a:t>? What is the validity of their baptisms?</a:t>
            </a:r>
            <a:endParaRPr lang="en-US" altLang="en-US" sz="1800" dirty="0" smtClean="0"/>
          </a:p>
          <a:p>
            <a:pPr eaLnBrk="1" hangingPunct="1"/>
            <a:r>
              <a:rPr lang="en-US" altLang="en-US" sz="2400" dirty="0" smtClean="0"/>
              <a:t>Should the Church encourage martyrdom?</a:t>
            </a:r>
          </a:p>
          <a:p>
            <a:pPr lvl="1" eaLnBrk="1" hangingPunct="1"/>
            <a:r>
              <a:rPr lang="en-US" altLang="en-US" sz="1800" dirty="0" smtClean="0"/>
              <a:t>Official stance by most bishops was not to actively seek it, but if pushed, not to deny the faith</a:t>
            </a:r>
          </a:p>
        </p:txBody>
      </p:sp>
    </p:spTree>
    <p:extLst>
      <p:ext uri="{BB962C8B-B14F-4D97-AF65-F5344CB8AC3E}">
        <p14:creationId xmlns:p14="http://schemas.microsoft.com/office/powerpoint/2010/main" val="2289295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‘Voluntary’ Martyrdom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Bishops actively discouraged Christians from ‘volunteering’ as martyrs</a:t>
            </a:r>
          </a:p>
          <a:p>
            <a:r>
              <a:rPr lang="en-US" sz="2000" dirty="0" smtClean="0"/>
              <a:t>If accused, then Christians should not renounce the faith, but should not flaunt it for purpose of being martyred</a:t>
            </a:r>
          </a:p>
          <a:p>
            <a:pPr lvl="1"/>
            <a:r>
              <a:rPr lang="en-US" sz="1800" dirty="0" smtClean="0"/>
              <a:t>This would be suicide, not in accordance with God’s will</a:t>
            </a:r>
          </a:p>
          <a:p>
            <a:r>
              <a:rPr lang="en-US" sz="2000" dirty="0" smtClean="0"/>
              <a:t>Neither should Christians take up arms to defend themselves </a:t>
            </a:r>
            <a:r>
              <a:rPr lang="en-US" sz="2000" dirty="0"/>
              <a:t>	</a:t>
            </a:r>
            <a:endParaRPr lang="en-US" sz="2000" dirty="0" smtClean="0"/>
          </a:p>
          <a:p>
            <a:pPr lvl="1"/>
            <a:r>
              <a:rPr lang="en-US" sz="1800" dirty="0" smtClean="0"/>
              <a:t>There is no recorded instance of any Christian rising in armed rebellion against the Romans</a:t>
            </a:r>
          </a:p>
          <a:p>
            <a:pPr lvl="1"/>
            <a:r>
              <a:rPr lang="en-US" sz="1800" dirty="0" smtClean="0"/>
              <a:t>In distinction to earlier Judaism or later Islam</a:t>
            </a:r>
          </a:p>
          <a:p>
            <a:r>
              <a:rPr lang="en-US" sz="2000" dirty="0" smtClean="0"/>
              <a:t>See, for example, Clement of Alexandria, </a:t>
            </a:r>
            <a:r>
              <a:rPr lang="en-US" sz="2000" i="1" dirty="0" err="1" smtClean="0"/>
              <a:t>Stromata</a:t>
            </a:r>
            <a:r>
              <a:rPr lang="en-US" sz="2000" dirty="0" smtClean="0"/>
              <a:t> IV.10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57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Bishops and Martyrs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Who has authority: bishops, not martyrs; so Cyprian</a:t>
            </a:r>
          </a:p>
          <a:p>
            <a:pPr lvl="1"/>
            <a:r>
              <a:rPr lang="en-US" sz="2000" dirty="0" smtClean="0"/>
              <a:t>Only bishops can forgive sins and re-admit apostates to communion in Church</a:t>
            </a:r>
          </a:p>
          <a:p>
            <a:pPr lvl="1"/>
            <a:r>
              <a:rPr lang="en-US" sz="2000" dirty="0" smtClean="0"/>
              <a:t>Martyrs should not be called heroes (see Letter 27)</a:t>
            </a:r>
          </a:p>
          <a:p>
            <a:r>
              <a:rPr lang="en-US" sz="2400" dirty="0" smtClean="0"/>
              <a:t>Apostate bishops</a:t>
            </a:r>
          </a:p>
          <a:p>
            <a:pPr lvl="1"/>
            <a:r>
              <a:rPr lang="en-US" sz="2000" dirty="0" smtClean="0"/>
              <a:t>Led to </a:t>
            </a:r>
            <a:r>
              <a:rPr lang="en-US" sz="2000" dirty="0" err="1" smtClean="0"/>
              <a:t>Donatist</a:t>
            </a:r>
            <a:r>
              <a:rPr lang="en-US" sz="2000" dirty="0" smtClean="0"/>
              <a:t> controversy</a:t>
            </a:r>
          </a:p>
          <a:p>
            <a:pPr lvl="1"/>
            <a:r>
              <a:rPr lang="en-US" sz="2000" dirty="0" smtClean="0"/>
              <a:t>Worth of minister does not determine validity of sacrament (so Augustine)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87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Earliest Christian Hymn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Earliest known hymn not found in New Testament </a:t>
            </a:r>
            <a:r>
              <a:rPr lang="en-US" sz="2400" dirty="0"/>
              <a:t>is </a:t>
            </a:r>
            <a:r>
              <a:rPr lang="en-US" sz="2400" dirty="0" err="1"/>
              <a:t>Φῶς</a:t>
            </a:r>
            <a:r>
              <a:rPr lang="en-US" sz="2400" dirty="0"/>
              <a:t> </a:t>
            </a:r>
            <a:r>
              <a:rPr lang="en-US" sz="2400" dirty="0" err="1" smtClean="0"/>
              <a:t>Ἱλ</a:t>
            </a:r>
            <a:r>
              <a:rPr lang="en-US" sz="2400" dirty="0" smtClean="0"/>
              <a:t>αρόν (Phos Hilaron, or Joyful Light)</a:t>
            </a:r>
          </a:p>
          <a:p>
            <a:r>
              <a:rPr lang="en-US" sz="2400" dirty="0" smtClean="0"/>
              <a:t>Documented in </a:t>
            </a:r>
            <a:r>
              <a:rPr lang="en-US" sz="2400" i="1" dirty="0" smtClean="0"/>
              <a:t>Apostolic Constitutions </a:t>
            </a:r>
            <a:r>
              <a:rPr lang="en-US" sz="2400" dirty="0" smtClean="0"/>
              <a:t>(c. 310)</a:t>
            </a:r>
          </a:p>
          <a:p>
            <a:r>
              <a:rPr lang="en-US" sz="2400" dirty="0" smtClean="0"/>
              <a:t>By tradition, written by bishop and martyr St. </a:t>
            </a:r>
            <a:r>
              <a:rPr lang="en-US" sz="2400" dirty="0" err="1" smtClean="0"/>
              <a:t>Athenogenes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/>
              <a:t>According to </a:t>
            </a:r>
            <a:r>
              <a:rPr lang="en-US" sz="2000" i="1" dirty="0" smtClean="0"/>
              <a:t>Roman </a:t>
            </a:r>
            <a:r>
              <a:rPr lang="en-US" sz="2000" i="1" dirty="0" err="1" smtClean="0"/>
              <a:t>Martyrology</a:t>
            </a:r>
            <a:r>
              <a:rPr lang="en-US" sz="2000" dirty="0" smtClean="0"/>
              <a:t>, he composed the hymn as he was being led to martyrdom by fire c. 305 </a:t>
            </a:r>
          </a:p>
          <a:p>
            <a:pPr lvl="1"/>
            <a:r>
              <a:rPr lang="en-US" sz="2000" dirty="0" err="1" smtClean="0"/>
              <a:t>Athenogenes</a:t>
            </a:r>
            <a:r>
              <a:rPr lang="en-US" sz="2000" dirty="0" smtClean="0"/>
              <a:t> and 10 Companions Feast </a:t>
            </a:r>
            <a:r>
              <a:rPr lang="en-US" sz="2000" dirty="0"/>
              <a:t>D</a:t>
            </a:r>
            <a:r>
              <a:rPr lang="en-US" sz="2000" dirty="0" smtClean="0"/>
              <a:t>ay July 16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46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 </a:t>
            </a:r>
            <a:r>
              <a:rPr lang="en-US" dirty="0"/>
              <a:t>of Roman History</a:t>
            </a:r>
          </a:p>
          <a:p>
            <a:r>
              <a:rPr lang="en-US" dirty="0"/>
              <a:t>Roman religion</a:t>
            </a:r>
          </a:p>
          <a:p>
            <a:r>
              <a:rPr lang="en-US" dirty="0"/>
              <a:t>Roman persecution </a:t>
            </a:r>
            <a:endParaRPr lang="en-US" dirty="0" smtClean="0"/>
          </a:p>
          <a:p>
            <a:r>
              <a:rPr lang="en-US" dirty="0" smtClean="0"/>
              <a:t>Martyrs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Catacomb Fresco of </a:t>
            </a:r>
            <a:br>
              <a:rPr lang="en-US" dirty="0" smtClean="0"/>
            </a:br>
            <a:r>
              <a:rPr lang="en-US" dirty="0" smtClean="0"/>
              <a:t>Martyrs in Fire 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9200" y="1905000"/>
            <a:ext cx="455676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867400" y="2017713"/>
            <a:ext cx="3087688" cy="4114800"/>
          </a:xfrm>
        </p:spPr>
        <p:txBody>
          <a:bodyPr/>
          <a:lstStyle/>
          <a:p>
            <a:r>
              <a:rPr lang="en-US" sz="2400" dirty="0" smtClean="0"/>
              <a:t>From St. </a:t>
            </a:r>
            <a:r>
              <a:rPr lang="en-US" sz="2400" smtClean="0"/>
              <a:t>Priscilla catacomb, </a:t>
            </a:r>
            <a:r>
              <a:rPr lang="en-US" sz="2400" dirty="0" smtClean="0"/>
              <a:t>outside Rome</a:t>
            </a:r>
          </a:p>
          <a:p>
            <a:r>
              <a:rPr lang="en-US" sz="2400" dirty="0" smtClean="0"/>
              <a:t>C. 305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17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Issues Surrounding </a:t>
            </a:r>
            <a:br>
              <a:rPr lang="en-US" sz="4000" b="1"/>
            </a:br>
            <a:r>
              <a:rPr lang="en-US" sz="4000" b="1"/>
              <a:t>Canon of Christian Scripture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The OT (Septuagint): in or out?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Relation of creator God to Father of Jesus Christ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How can there be suffering if the creator God is a good God? (theodicy problem)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Is God anthropomorphic; as OT might indicate?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Relation to Judaism</a:t>
            </a:r>
          </a:p>
          <a:p>
            <a:pPr>
              <a:lnSpc>
                <a:spcPct val="80000"/>
              </a:lnSpc>
            </a:pPr>
            <a:r>
              <a:rPr lang="en-US" sz="1800"/>
              <a:t>What is in NT?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Paul primary or Gospels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What literature about Jesus is sacred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What writings of early believers is in/out (e.g., </a:t>
            </a:r>
            <a:r>
              <a:rPr lang="en-US" sz="1900" i="1"/>
              <a:t>First Letter of Clement, Epistle of Barnabas, Shepherd of Hermes</a:t>
            </a:r>
            <a:r>
              <a:rPr lang="en-US" sz="1900"/>
              <a:t>)</a:t>
            </a:r>
          </a:p>
          <a:p>
            <a:pPr>
              <a:lnSpc>
                <a:spcPct val="80000"/>
              </a:lnSpc>
            </a:pPr>
            <a:r>
              <a:rPr lang="en-US" sz="1800"/>
              <a:t>Answers to these questions determined which books considered authoritative by various Christian groups</a:t>
            </a:r>
          </a:p>
          <a:p>
            <a:pPr>
              <a:lnSpc>
                <a:spcPct val="80000"/>
              </a:lnSpc>
            </a:pPr>
            <a:r>
              <a:rPr lang="en-US" sz="1800"/>
              <a:t>In this era many Christian groups selected books to support their  theology; </a:t>
            </a:r>
            <a:r>
              <a:rPr lang="en-US" sz="1800" b="1" i="1"/>
              <a:t>Canon is from Greek word for rule or measure</a:t>
            </a:r>
            <a:endParaRPr lang="en-US" sz="1800"/>
          </a:p>
          <a:p>
            <a:pPr>
              <a:lnSpc>
                <a:spcPct val="80000"/>
              </a:lnSpc>
            </a:pPr>
            <a:endParaRPr lang="en-US" sz="1800"/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74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Establishment of </a:t>
            </a:r>
            <a:br>
              <a:rPr lang="en-US" sz="4000" dirty="0"/>
            </a:br>
            <a:r>
              <a:rPr lang="en-US" sz="4000" dirty="0"/>
              <a:t>the Christian Canon	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By early 4</a:t>
            </a:r>
            <a:r>
              <a:rPr lang="en-US" sz="2800" baseline="30000" dirty="0"/>
              <a:t>th</a:t>
            </a:r>
            <a:r>
              <a:rPr lang="en-US" sz="2800" dirty="0"/>
              <a:t> Century, most </a:t>
            </a:r>
            <a:r>
              <a:rPr lang="en-US" sz="2800" dirty="0" smtClean="0"/>
              <a:t>orthodox Christians </a:t>
            </a:r>
            <a:r>
              <a:rPr lang="en-US" sz="2800" dirty="0"/>
              <a:t>accepted canon of Scripture</a:t>
            </a:r>
          </a:p>
          <a:p>
            <a:pPr lvl="1"/>
            <a:r>
              <a:rPr lang="en-US" sz="2400" dirty="0" smtClean="0"/>
              <a:t>Septuagint basis for OT</a:t>
            </a:r>
            <a:endParaRPr lang="en-US" sz="2400" dirty="0"/>
          </a:p>
          <a:p>
            <a:pPr lvl="1"/>
            <a:r>
              <a:rPr lang="en-US" sz="2400" dirty="0"/>
              <a:t>NT as we currently have it</a:t>
            </a:r>
          </a:p>
          <a:p>
            <a:r>
              <a:rPr lang="en-US" sz="2800" dirty="0"/>
              <a:t>But how to interpret what is there</a:t>
            </a:r>
          </a:p>
          <a:p>
            <a:pPr lvl="1"/>
            <a:r>
              <a:rPr lang="en-US" sz="2400" dirty="0" smtClean="0"/>
              <a:t>Literal (historical, moral??)</a:t>
            </a:r>
          </a:p>
          <a:p>
            <a:pPr lvl="1"/>
            <a:r>
              <a:rPr lang="en-US" sz="2400" dirty="0" smtClean="0"/>
              <a:t>Allegorical (philosophical??)</a:t>
            </a:r>
          </a:p>
          <a:p>
            <a:r>
              <a:rPr lang="en-US" sz="2800" dirty="0" smtClean="0"/>
              <a:t>Both the canon and its interpretation will be revisited during the Reformation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38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Latin Bible (Vulgate)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Pope </a:t>
            </a:r>
            <a:r>
              <a:rPr lang="en-US" sz="1600" dirty="0" err="1" smtClean="0"/>
              <a:t>Damasus</a:t>
            </a:r>
            <a:r>
              <a:rPr lang="en-US" sz="1600" dirty="0" smtClean="0"/>
              <a:t> (d. 384) asked Jerome to provide a unified Latin (Vulgate from vulgar) translation</a:t>
            </a:r>
          </a:p>
          <a:p>
            <a:pPr lvl="1"/>
            <a:r>
              <a:rPr lang="en-US" sz="1400" dirty="0" smtClean="0"/>
              <a:t>For two centuries non-Greek speaking Christians had used the ‘Old Latin’ Bible</a:t>
            </a:r>
          </a:p>
          <a:p>
            <a:pPr lvl="1"/>
            <a:r>
              <a:rPr lang="en-US" sz="1400" dirty="0" smtClean="0"/>
              <a:t>Pope </a:t>
            </a:r>
            <a:r>
              <a:rPr lang="en-US" sz="1400" dirty="0" err="1" smtClean="0"/>
              <a:t>Damasus</a:t>
            </a:r>
            <a:r>
              <a:rPr lang="en-US" sz="1400" dirty="0" smtClean="0"/>
              <a:t> also encouraged translation of liturgy to Latin for Western use</a:t>
            </a:r>
          </a:p>
          <a:p>
            <a:r>
              <a:rPr lang="en-US" sz="1600" dirty="0" smtClean="0"/>
              <a:t>Jerome spent years and travelled widely to analyze the best texts</a:t>
            </a:r>
          </a:p>
          <a:p>
            <a:pPr lvl="1"/>
            <a:r>
              <a:rPr lang="en-US" sz="1400" dirty="0" smtClean="0"/>
              <a:t>Studied in Origen’s library in Caesarea</a:t>
            </a:r>
          </a:p>
          <a:p>
            <a:pPr lvl="1"/>
            <a:r>
              <a:rPr lang="en-US" sz="1400" dirty="0" smtClean="0"/>
              <a:t>Bethlehem ‘home base’ for Jerome</a:t>
            </a:r>
          </a:p>
          <a:p>
            <a:r>
              <a:rPr lang="en-US" sz="1600" dirty="0" smtClean="0"/>
              <a:t>Controversy between Jerome and Augustine over correct text of Old Testament:  LXX or Hebrew</a:t>
            </a:r>
          </a:p>
          <a:p>
            <a:pPr lvl="1"/>
            <a:r>
              <a:rPr lang="en-US" sz="1400" dirty="0" smtClean="0"/>
              <a:t>Jerome used a combination</a:t>
            </a:r>
          </a:p>
          <a:p>
            <a:r>
              <a:rPr lang="en-US" sz="1800" dirty="0" smtClean="0"/>
              <a:t>Reasons Augustine wanted LXX as basis for Old Testament</a:t>
            </a:r>
          </a:p>
          <a:p>
            <a:pPr lvl="1"/>
            <a:r>
              <a:rPr lang="en-US" sz="1400" dirty="0" smtClean="0"/>
              <a:t>Maintain Church unity with the East</a:t>
            </a:r>
          </a:p>
          <a:p>
            <a:pPr lvl="1"/>
            <a:r>
              <a:rPr lang="en-US" sz="1400" dirty="0" smtClean="0"/>
              <a:t>LXX used in New Testament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91C-C148-4F2D-AE05-20F04DBBF69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88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CoG</a:t>
            </a:r>
            <a:r>
              <a:rPr lang="en-US" dirty="0" smtClean="0"/>
              <a:t> I.35, V.16, VIII.27, XXII.9-10</a:t>
            </a:r>
          </a:p>
          <a:p>
            <a:r>
              <a:rPr lang="en-US" dirty="0" err="1"/>
              <a:t>CoG</a:t>
            </a:r>
            <a:r>
              <a:rPr lang="en-US" dirty="0"/>
              <a:t> X.25, XVIII.41-44, </a:t>
            </a:r>
            <a:r>
              <a:rPr lang="en-US" dirty="0" smtClean="0"/>
              <a:t>XX.28</a:t>
            </a:r>
          </a:p>
          <a:p>
            <a:r>
              <a:rPr lang="en-US" dirty="0"/>
              <a:t>Hitchcock, Ch. </a:t>
            </a:r>
            <a:r>
              <a:rPr lang="en-US" dirty="0" smtClean="0"/>
              <a:t>2 and 4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First Century Roman Empire after Augustus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000"/>
              <a:t>Series of relatives of Augustus become Emperor, ending with Nero, murdered 68 AD (Claudio-Julian line)</a:t>
            </a:r>
          </a:p>
          <a:p>
            <a:pPr lvl="1"/>
            <a:r>
              <a:rPr lang="en-US" sz="3000"/>
              <a:t>Succeeded by Vespasian, general in Judea </a:t>
            </a:r>
          </a:p>
          <a:p>
            <a:r>
              <a:rPr lang="en-US" sz="3000"/>
              <a:t>Vespasian, Titus, Domitian known as the Flavians</a:t>
            </a:r>
          </a:p>
          <a:p>
            <a:pPr lvl="1"/>
            <a:r>
              <a:rPr lang="en-US" sz="3000"/>
              <a:t>Coliseum built by Vespasian </a:t>
            </a:r>
          </a:p>
          <a:p>
            <a:pPr>
              <a:buFont typeface="Wingdings" pitchFamily="2" charset="2"/>
              <a:buNone/>
            </a:pPr>
            <a:endParaRPr lang="en-US" sz="3000"/>
          </a:p>
          <a:p>
            <a:pPr lvl="1"/>
            <a:endParaRPr lang="en-US" sz="3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Second Century, “Five Good Emperors”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4102100" cy="4114800"/>
          </a:xfrm>
        </p:spPr>
        <p:txBody>
          <a:bodyPr/>
          <a:lstStyle/>
          <a:p>
            <a:r>
              <a:rPr lang="en-US" sz="2000"/>
              <a:t>After Domitian, Nerva and then </a:t>
            </a:r>
          </a:p>
          <a:p>
            <a:pPr lvl="1"/>
            <a:r>
              <a:rPr lang="en-US" sz="1600"/>
              <a:t>Trajan, 98-117</a:t>
            </a:r>
          </a:p>
          <a:p>
            <a:pPr lvl="1"/>
            <a:r>
              <a:rPr lang="en-US" sz="1600"/>
              <a:t>Hadrian, 117-138</a:t>
            </a:r>
          </a:p>
          <a:p>
            <a:pPr lvl="1"/>
            <a:r>
              <a:rPr lang="en-US" sz="1600"/>
              <a:t>Antonius Pius, 138-161</a:t>
            </a:r>
          </a:p>
          <a:p>
            <a:pPr lvl="1"/>
            <a:r>
              <a:rPr lang="en-US" sz="1600"/>
              <a:t>Marcus Aurelius, 161-180</a:t>
            </a:r>
          </a:p>
          <a:p>
            <a:r>
              <a:rPr lang="en-US" sz="2000"/>
              <a:t>Policy of adopting a suitable successor, not relying on a relative</a:t>
            </a:r>
          </a:p>
          <a:p>
            <a:r>
              <a:rPr lang="en-US" sz="2000"/>
              <a:t>Policy of appointing excellent administrators for provinces (Pliny the Younger in Asia Minor)</a:t>
            </a:r>
          </a:p>
          <a:p>
            <a:r>
              <a:rPr lang="en-US" sz="2000"/>
              <a:t>The Empire was peaceful and prosperous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645150" y="2017713"/>
            <a:ext cx="3309938" cy="4114800"/>
          </a:xfrm>
        </p:spPr>
        <p:txBody>
          <a:bodyPr/>
          <a:lstStyle/>
          <a:p>
            <a:r>
              <a:rPr lang="en-US" sz="1300"/>
              <a:t>www.edupic.net/Images/SocialStudies/trajan's_column01.jpg</a:t>
            </a:r>
          </a:p>
        </p:txBody>
      </p:sp>
      <p:pic>
        <p:nvPicPr>
          <p:cNvPr id="5125" name="Picture 5" descr="trajan's_column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209800"/>
            <a:ext cx="2501900" cy="38862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1615-6DC9-4324-88F7-5B1092B820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oman Empire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600"/>
            <a:ext cx="8572500" cy="5191125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Provinces</a:t>
            </a:r>
            <a:br>
              <a:rPr lang="en-US"/>
            </a:br>
            <a:r>
              <a:rPr lang="en-US" sz="2900"/>
              <a:t>www.unrv.com/roman-empire-map.php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FF5C-39E2-4EF4-BBD3-1D87F19BFB8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Third Century, Turmoil and Famine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Marcus Aurelius’s son, Commodus (180-192), was vicious, paranoid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Strangled in his bath, then stabbed; end of Antonnines</a:t>
            </a:r>
          </a:p>
          <a:p>
            <a:pPr>
              <a:lnSpc>
                <a:spcPct val="80000"/>
              </a:lnSpc>
            </a:pPr>
            <a:r>
              <a:rPr lang="en-US" sz="2000"/>
              <a:t>After a period of civil war, Septimus Severus (193-211) becomes Emperor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War against Persians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Revamped Roman military and law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Died in York, England; succeeded by sons Caracalla (211 – 217) and Geta</a:t>
            </a:r>
          </a:p>
          <a:p>
            <a:pPr>
              <a:lnSpc>
                <a:spcPct val="80000"/>
              </a:lnSpc>
            </a:pPr>
            <a:r>
              <a:rPr lang="en-US" sz="2000"/>
              <a:t>Series of Severides and other generals of brief reign throughout Third Century</a:t>
            </a:r>
          </a:p>
          <a:p>
            <a:pPr>
              <a:lnSpc>
                <a:spcPct val="80000"/>
              </a:lnSpc>
            </a:pPr>
            <a:r>
              <a:rPr lang="en-US" sz="2000"/>
              <a:t>Decius (249-251), major Christian persecution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Attempt to re-unify Empire with renewed adherence to ancient religion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Made people buy a libellus to prove they had sacrificed to gods</a:t>
            </a:r>
          </a:p>
          <a:p>
            <a:pPr>
              <a:lnSpc>
                <a:spcPct val="80000"/>
              </a:lnSpc>
            </a:pPr>
            <a:r>
              <a:rPr lang="en-US" sz="2000"/>
              <a:t>Diocletian 284-305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Greatest persecution of Christians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Religion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Roman religion was a public, civic obligation;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NOT primarily a way to have a personal relationship with Divine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Anyone who did not offer public sacrifice for the good of the state was considered an atheist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Impiety was a sin against both gods and the family</a:t>
            </a:r>
          </a:p>
          <a:p>
            <a:pPr>
              <a:lnSpc>
                <a:spcPct val="80000"/>
              </a:lnSpc>
            </a:pPr>
            <a:r>
              <a:rPr lang="en-US" sz="2000"/>
              <a:t>Nero started Cult of Roman Emperor as god in his lifetime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But Nero and Domitian are only two emperors Roman Senate did not deify</a:t>
            </a:r>
          </a:p>
          <a:p>
            <a:pPr>
              <a:lnSpc>
                <a:spcPct val="80000"/>
              </a:lnSpc>
            </a:pPr>
            <a:r>
              <a:rPr lang="en-US" sz="2000"/>
              <a:t>Rome links its gods with Greek gods through Virgil’s </a:t>
            </a:r>
            <a:r>
              <a:rPr lang="en-US" sz="2000" i="1"/>
              <a:t>Aeneid</a:t>
            </a:r>
          </a:p>
          <a:p>
            <a:pPr>
              <a:lnSpc>
                <a:spcPct val="80000"/>
              </a:lnSpc>
            </a:pPr>
            <a:r>
              <a:rPr lang="en-US" sz="2000"/>
              <a:t>‘mystery religions’ became very popular in 1</a:t>
            </a:r>
            <a:r>
              <a:rPr lang="en-US" sz="2000" baseline="30000"/>
              <a:t>st</a:t>
            </a:r>
            <a:r>
              <a:rPr lang="en-US" sz="2000"/>
              <a:t> through 3</a:t>
            </a:r>
            <a:r>
              <a:rPr lang="en-US" sz="2000" baseline="30000"/>
              <a:t>rd</a:t>
            </a:r>
            <a:r>
              <a:rPr lang="en-US" sz="2000"/>
              <a:t> Century Roman society (Cults of Mithra; Isis and Osiris; Dionysius)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Romans very tolerant of other beliefs</a:t>
            </a:r>
          </a:p>
          <a:p>
            <a:pPr>
              <a:lnSpc>
                <a:spcPct val="80000"/>
              </a:lnSpc>
            </a:pPr>
            <a:r>
              <a:rPr lang="en-US" sz="2000"/>
              <a:t>A wealthy paterfamilia would sometimes set aside space for slaves and clients for their own mystery cults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San Clemente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Family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400" dirty="0"/>
              <a:t>Roman household was composed of </a:t>
            </a:r>
            <a:r>
              <a:rPr lang="en-US" sz="2400" i="1" dirty="0" err="1"/>
              <a:t>paterfamilia</a:t>
            </a:r>
            <a:r>
              <a:rPr lang="en-US" sz="2400" dirty="0"/>
              <a:t> (father) and clients (wife, children, slaves, business associates dependent upon him)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Father had complete control of clients until he died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Adoption, including adult adoption, was common among wealthy families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All sons treated equally as heirs (no primogeniture)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Exposure of unwanted infants, at discretion of father</a:t>
            </a:r>
          </a:p>
          <a:p>
            <a:pPr>
              <a:lnSpc>
                <a:spcPct val="80000"/>
              </a:lnSpc>
            </a:pPr>
            <a:r>
              <a:rPr lang="en-US" sz="2400" u="sng" dirty="0"/>
              <a:t>Duty</a:t>
            </a:r>
            <a:r>
              <a:rPr lang="en-US" sz="2400" dirty="0"/>
              <a:t> </a:t>
            </a:r>
            <a:r>
              <a:rPr lang="en-US" sz="2400" dirty="0" smtClean="0"/>
              <a:t> (fortitude) to </a:t>
            </a:r>
            <a:r>
              <a:rPr lang="en-US" sz="2400" dirty="0"/>
              <a:t>family and state was one of the most important Roman virtues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Family was a state within a state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Games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1476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Romans loved blood sports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Gladiators were sports stars of the Roman world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Important part of criminal and slave trade was supporting circuses</a:t>
            </a:r>
          </a:p>
          <a:p>
            <a:pPr>
              <a:lnSpc>
                <a:spcPct val="90000"/>
              </a:lnSpc>
            </a:pPr>
            <a:r>
              <a:rPr lang="en-US" sz="2000"/>
              <a:t>Typical day at the Coliseum (60,000 spectators; note Circus Maximus held 250,000)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Morning: animal fights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Lunch: execution of criminals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Afternoon: gladiators 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0325" y="2017713"/>
            <a:ext cx="381476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500"/>
              <a:t>wwwdelivery.superstock.com/WI/223/1397/PreviewComp/SuperStock_1397R-33003.jpg</a:t>
            </a:r>
          </a:p>
        </p:txBody>
      </p:sp>
      <p:pic>
        <p:nvPicPr>
          <p:cNvPr id="12293" name="Picture 5" descr="SuperStock_1397R-33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804124"/>
            <a:ext cx="3581400" cy="2864839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1615-6DC9-4324-88F7-5B1092B820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261</TotalTime>
  <Words>1627</Words>
  <Application>Microsoft Office PowerPoint</Application>
  <PresentationFormat>On-screen Show (4:3)</PresentationFormat>
  <Paragraphs>203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Blends</vt:lpstr>
      <vt:lpstr>Lecture 3 Early Christian Martyrs</vt:lpstr>
      <vt:lpstr>Outline</vt:lpstr>
      <vt:lpstr>First Century Roman Empire after Augustus </vt:lpstr>
      <vt:lpstr>Second Century, “Five Good Emperors”</vt:lpstr>
      <vt:lpstr>Roman Provinces www.unrv.com/roman-empire-map.php</vt:lpstr>
      <vt:lpstr>Third Century, Turmoil and Famine</vt:lpstr>
      <vt:lpstr>Roman Religion</vt:lpstr>
      <vt:lpstr>Roman Family</vt:lpstr>
      <vt:lpstr>Roman Games</vt:lpstr>
      <vt:lpstr>Christian Responses to Persecution</vt:lpstr>
      <vt:lpstr>Martyrs</vt:lpstr>
      <vt:lpstr>1. Response to Persecution: Apologies</vt:lpstr>
      <vt:lpstr>2. Response to Persecution: Martyrdom and Christianity</vt:lpstr>
      <vt:lpstr>3. Response to Persecution: Docetists (Gnostics)</vt:lpstr>
      <vt:lpstr>4. Christian Response to Persecution: Apostates (or Lapsed)</vt:lpstr>
      <vt:lpstr>Controversies About Martyrs Within Church</vt:lpstr>
      <vt:lpstr>‘Voluntary’ Martyrdom</vt:lpstr>
      <vt:lpstr>Bishops and Martyrs</vt:lpstr>
      <vt:lpstr>Earliest Christian Hymn</vt:lpstr>
      <vt:lpstr>Catacomb Fresco of  Martyrs in Fire </vt:lpstr>
      <vt:lpstr>Issues Surrounding  Canon of Christian Scripture</vt:lpstr>
      <vt:lpstr>Establishment of  the Christian Canon </vt:lpstr>
      <vt:lpstr>The Latin Bible (Vulgate)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 Christian Martyrs</dc:title>
  <dc:creator>aorlando</dc:creator>
  <cp:lastModifiedBy>AOrlando</cp:lastModifiedBy>
  <cp:revision>38</cp:revision>
  <dcterms:created xsi:type="dcterms:W3CDTF">2010-08-18T19:00:25Z</dcterms:created>
  <dcterms:modified xsi:type="dcterms:W3CDTF">2018-09-07T10:31:06Z</dcterms:modified>
</cp:coreProperties>
</file>