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80" r:id="rId9"/>
    <p:sldId id="263" r:id="rId10"/>
    <p:sldId id="264" r:id="rId11"/>
    <p:sldId id="265" r:id="rId12"/>
    <p:sldId id="279" r:id="rId13"/>
    <p:sldId id="281" r:id="rId14"/>
    <p:sldId id="266" r:id="rId15"/>
    <p:sldId id="269" r:id="rId16"/>
    <p:sldId id="272" r:id="rId17"/>
    <p:sldId id="273" r:id="rId18"/>
    <p:sldId id="285" r:id="rId19"/>
    <p:sldId id="288" r:id="rId20"/>
    <p:sldId id="282" r:id="rId21"/>
    <p:sldId id="283" r:id="rId22"/>
    <p:sldId id="287" r:id="rId23"/>
    <p:sldId id="284" r:id="rId24"/>
    <p:sldId id="289" r:id="rId25"/>
    <p:sldId id="290" r:id="rId26"/>
    <p:sldId id="286" r:id="rId27"/>
    <p:sldId id="278" r:id="rId28"/>
    <p:sldId id="277" r:id="rId29"/>
    <p:sldId id="274" r:id="rId3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DE3E055E-05AF-4EC0-951E-AED76AFBABF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4480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E60B07-1275-463E-9F89-4A18241AEFC8}" type="slidenum">
              <a:rPr lang="en-US"/>
              <a:pPr/>
              <a:t>3</a:t>
            </a:fld>
            <a:endParaRPr lang="en-US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25603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25604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05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560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25607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08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5609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0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1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561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561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5614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5615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25616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2E8BC34-64B8-469A-95E5-8B65F63AE8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90BEAA-FC83-4AD9-8A9C-71ABF4B2D4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C013DE-3244-4A0D-B263-FEE7C1FC32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F798AA-516D-4199-97D8-4316E5E9F0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EF11B2-D84A-4F96-8380-1BB644EC4D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8A39DE-CA40-4103-A2E9-071CE3E12C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A6BE62-BB02-406C-BBF6-DDD369127C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6837FB-1DA6-4D73-B9B8-CB48B92A8B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60109D-D28B-4ABE-9AEA-4F015949EF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645D22-001B-4760-89F1-2DB75BBDA2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0EBB38-24EE-4A03-B3BB-7F1B9889AC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2458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458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58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/>
          </a:p>
        </p:txBody>
      </p:sp>
      <p:sp>
        <p:nvSpPr>
          <p:cNvPr id="2458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2458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0FCDAE4-E16D-4FFA-8276-76E528C072C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Lecture </a:t>
            </a:r>
            <a:r>
              <a:rPr lang="en-US" dirty="0" smtClean="0"/>
              <a:t>4 </a:t>
            </a:r>
            <a:br>
              <a:rPr lang="en-US" dirty="0" smtClean="0"/>
            </a:br>
            <a:r>
              <a:rPr lang="en-US" dirty="0" smtClean="0"/>
              <a:t>Constantine </a:t>
            </a:r>
            <a:r>
              <a:rPr lang="en-US" dirty="0"/>
              <a:t>the </a:t>
            </a:r>
            <a:r>
              <a:rPr lang="en-US" dirty="0" smtClean="0"/>
              <a:t>Great and Theodosius the Great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Ann T. Orlando</a:t>
            </a:r>
          </a:p>
          <a:p>
            <a:r>
              <a:rPr lang="en-US" dirty="0" smtClean="0"/>
              <a:t>13 September 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2E8BC34-64B8-469A-95E5-8B65F63AE80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Constantine the Great and the </a:t>
            </a:r>
            <a:r>
              <a:rPr lang="en-US" sz="4000" b="1" dirty="0" smtClean="0"/>
              <a:t>Church Beyond Rome</a:t>
            </a:r>
            <a:endParaRPr lang="en-US" sz="4000" b="1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300" dirty="0"/>
              <a:t>Builds Churches, with his mother Helen, in Holy Land (Church of Holy Sepulcher in Jerusalem, Church of Nativity in Bethlehem)</a:t>
            </a:r>
          </a:p>
          <a:p>
            <a:pPr>
              <a:lnSpc>
                <a:spcPct val="80000"/>
              </a:lnSpc>
            </a:pPr>
            <a:r>
              <a:rPr lang="en-US" sz="2300" dirty="0"/>
              <a:t>Moves against the </a:t>
            </a:r>
            <a:r>
              <a:rPr lang="en-US" sz="2300" dirty="0" err="1"/>
              <a:t>Donatists</a:t>
            </a:r>
            <a:r>
              <a:rPr lang="en-US" sz="2300" dirty="0"/>
              <a:t> in North Africa</a:t>
            </a:r>
          </a:p>
          <a:p>
            <a:pPr>
              <a:lnSpc>
                <a:spcPct val="80000"/>
              </a:lnSpc>
            </a:pPr>
            <a:r>
              <a:rPr lang="en-US" sz="2300" dirty="0"/>
              <a:t>Calls Council of </a:t>
            </a:r>
            <a:r>
              <a:rPr lang="en-US" sz="2300" dirty="0" err="1"/>
              <a:t>Nicea</a:t>
            </a:r>
            <a:r>
              <a:rPr lang="en-US" sz="2300" dirty="0"/>
              <a:t> to resolve the Arian controversy: The Nicene Creed </a:t>
            </a:r>
          </a:p>
          <a:p>
            <a:pPr>
              <a:lnSpc>
                <a:spcPct val="80000"/>
              </a:lnSpc>
            </a:pPr>
            <a:r>
              <a:rPr lang="en-US" sz="2300" dirty="0"/>
              <a:t>Establishes ‘New Rome’: Constantinople</a:t>
            </a:r>
          </a:p>
          <a:p>
            <a:pPr>
              <a:lnSpc>
                <a:spcPct val="80000"/>
              </a:lnSpc>
            </a:pPr>
            <a:r>
              <a:rPr lang="en-US" sz="2300" dirty="0"/>
              <a:t>Dies in 337 (after murdering his wife and eldest son); baptized by an Arian bishop shortly before he dies</a:t>
            </a:r>
          </a:p>
          <a:p>
            <a:pPr lvl="1">
              <a:lnSpc>
                <a:spcPct val="80000"/>
              </a:lnSpc>
            </a:pPr>
            <a:r>
              <a:rPr lang="en-US" sz="2100" dirty="0"/>
              <a:t>Considered a saint in the East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Initial reaction of Church is that the Christian kingdom has </a:t>
            </a:r>
            <a:r>
              <a:rPr lang="en-US" sz="2400" dirty="0" smtClean="0"/>
              <a:t>arrived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98AA-516D-4199-97D8-4316E5E9F08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/>
              <a:t>Major Social Changes in 4</a:t>
            </a:r>
            <a:r>
              <a:rPr lang="en-US" sz="3200" b="1" baseline="30000" dirty="0"/>
              <a:t>th</a:t>
            </a:r>
            <a:r>
              <a:rPr lang="en-US" sz="3200" b="1" dirty="0"/>
              <a:t> C Due to Constantine and his </a:t>
            </a:r>
            <a:r>
              <a:rPr lang="en-US" sz="3200" b="1" dirty="0" smtClean="0"/>
              <a:t>Successors</a:t>
            </a:r>
            <a:endParaRPr lang="en-US" sz="3200" b="1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Christian clergy given tax </a:t>
            </a:r>
            <a:r>
              <a:rPr lang="en-US" sz="2400" dirty="0" smtClean="0"/>
              <a:t>relief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Christian clergy could use the imperial post system (</a:t>
            </a:r>
            <a:r>
              <a:rPr lang="en-US" sz="2400" i="1" dirty="0" smtClean="0"/>
              <a:t>cursus </a:t>
            </a:r>
            <a:r>
              <a:rPr lang="en-US" sz="2400" i="1" dirty="0" err="1" smtClean="0"/>
              <a:t>publicus</a:t>
            </a:r>
            <a:r>
              <a:rPr lang="en-US" sz="2400" i="1" dirty="0" smtClean="0"/>
              <a:t>)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Communicating Documents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Transportation for clergy around empire if on Church business</a:t>
            </a: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400" dirty="0"/>
              <a:t>Churches could receive legacies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Sunday as a day of rest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Christian </a:t>
            </a:r>
            <a:r>
              <a:rPr lang="en-US" sz="2400" dirty="0"/>
              <a:t>could not charge another Christian interest on a loan (sin of usury)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Crucifixion prohibited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No branding of prisoners because mars image of God</a:t>
            </a:r>
          </a:p>
          <a:p>
            <a:pPr>
              <a:lnSpc>
                <a:spcPct val="80000"/>
              </a:lnSpc>
            </a:pPr>
            <a:endParaRPr lang="en-US" sz="2400" dirty="0"/>
          </a:p>
          <a:p>
            <a:pPr>
              <a:lnSpc>
                <a:spcPct val="80000"/>
              </a:lnSpc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98AA-516D-4199-97D8-4316E5E9F08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Constantine and the Bishops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Constantine recognized the important social (and soon political) organization of bishops</a:t>
            </a:r>
          </a:p>
          <a:p>
            <a:r>
              <a:rPr lang="en-US" sz="2000" dirty="0" smtClean="0"/>
              <a:t>Declares the office of bishop to be an </a:t>
            </a:r>
            <a:r>
              <a:rPr lang="en-US" sz="2000" i="1" dirty="0" smtClean="0"/>
              <a:t>ordo, </a:t>
            </a:r>
            <a:r>
              <a:rPr lang="en-US" sz="2000" dirty="0" smtClean="0"/>
              <a:t>a separate legal class </a:t>
            </a:r>
          </a:p>
          <a:p>
            <a:r>
              <a:rPr lang="en-US" sz="2000" dirty="0" smtClean="0"/>
              <a:t>By decree bishops </a:t>
            </a:r>
            <a:r>
              <a:rPr lang="en-US" sz="2000" dirty="0"/>
              <a:t>could act as judges in their diocese (Roman administrative province</a:t>
            </a:r>
            <a:r>
              <a:rPr lang="en-US" sz="2000" dirty="0" smtClean="0"/>
              <a:t>)</a:t>
            </a:r>
          </a:p>
          <a:p>
            <a:pPr lvl="1"/>
            <a:r>
              <a:rPr lang="en-US" sz="1800" dirty="0" smtClean="0"/>
              <a:t>Marriage</a:t>
            </a:r>
          </a:p>
          <a:p>
            <a:pPr lvl="1"/>
            <a:r>
              <a:rPr lang="en-US" sz="1800" dirty="0" smtClean="0"/>
              <a:t>Inheritance</a:t>
            </a:r>
          </a:p>
          <a:p>
            <a:pPr lvl="1"/>
            <a:r>
              <a:rPr lang="en-US" sz="1800" dirty="0" smtClean="0"/>
              <a:t>Contracts</a:t>
            </a:r>
          </a:p>
          <a:p>
            <a:r>
              <a:rPr lang="en-US" sz="2000" dirty="0" smtClean="0"/>
              <a:t>Increasingly even pagans used ‘ecclesial’ courts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Bishop’s ruling considered </a:t>
            </a:r>
            <a:r>
              <a:rPr lang="en-US" sz="2000" i="1" dirty="0"/>
              <a:t>pro </a:t>
            </a:r>
            <a:r>
              <a:rPr lang="en-US" sz="2000" i="1" dirty="0" err="1"/>
              <a:t>sanctis</a:t>
            </a:r>
            <a:r>
              <a:rPr lang="en-US" sz="2000" dirty="0"/>
              <a:t>, </a:t>
            </a:r>
            <a:r>
              <a:rPr lang="en-US" sz="2000" dirty="0" smtClean="0"/>
              <a:t>‘as </a:t>
            </a:r>
            <a:r>
              <a:rPr lang="en-US" sz="2000" dirty="0"/>
              <a:t>sacred</a:t>
            </a:r>
            <a:r>
              <a:rPr lang="en-US" sz="2400" dirty="0"/>
              <a:t>’ 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Very limited ability to appeal</a:t>
            </a:r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98AA-516D-4199-97D8-4316E5E9F082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0807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Bishops Become </a:t>
            </a:r>
            <a:r>
              <a:rPr lang="en-US" dirty="0"/>
              <a:t>M</a:t>
            </a:r>
            <a:r>
              <a:rPr lang="en-US" dirty="0" smtClean="0"/>
              <a:t>ost Important Leaders in Society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Oversee construction of new public church buildings</a:t>
            </a:r>
          </a:p>
          <a:p>
            <a:pPr lvl="1"/>
            <a:r>
              <a:rPr lang="en-US" sz="2000" dirty="0" smtClean="0"/>
              <a:t>Usually on a basilica model</a:t>
            </a:r>
          </a:p>
          <a:p>
            <a:pPr lvl="1"/>
            <a:r>
              <a:rPr lang="en-US" sz="2000" dirty="0" smtClean="0"/>
              <a:t>Basilica was a large Roman public administrative building</a:t>
            </a:r>
          </a:p>
          <a:p>
            <a:pPr lvl="1"/>
            <a:r>
              <a:rPr lang="en-US" sz="2000" dirty="0" smtClean="0"/>
              <a:t>Few pagan temples were converted to churches</a:t>
            </a:r>
          </a:p>
          <a:p>
            <a:r>
              <a:rPr lang="en-US" sz="2400" dirty="0" smtClean="0"/>
              <a:t>Building projects, largely funded by Roman government, gave bishops control over most local civic public works projects</a:t>
            </a:r>
          </a:p>
          <a:p>
            <a:pPr lvl="1"/>
            <a:r>
              <a:rPr lang="en-US" sz="2000" dirty="0" smtClean="0"/>
              <a:t>Bishops become important local economic sources of patronage (jobs)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98AA-516D-4199-97D8-4316E5E9F082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4885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Major Issues Within the Church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Who are heroes now that there are no longer martyrs?</a:t>
            </a:r>
          </a:p>
          <a:p>
            <a:r>
              <a:rPr lang="en-US" dirty="0"/>
              <a:t>How to deal with new members who may be joining Church because it is politically expedient?</a:t>
            </a:r>
          </a:p>
          <a:p>
            <a:r>
              <a:rPr lang="en-US" dirty="0"/>
              <a:t>What is relation between bishops and civil rulers?</a:t>
            </a:r>
          </a:p>
          <a:p>
            <a:pPr lvl="1"/>
            <a:r>
              <a:rPr lang="en-US" dirty="0"/>
              <a:t>Evolves very differently in the East and West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98AA-516D-4199-97D8-4316E5E9F082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Nicaea</a:t>
            </a:r>
            <a:endParaRPr lang="en-US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Council of </a:t>
            </a:r>
            <a:r>
              <a:rPr lang="en-US" sz="2800" dirty="0" smtClean="0"/>
              <a:t>Nicaea </a:t>
            </a:r>
            <a:r>
              <a:rPr lang="en-US" sz="2800" dirty="0"/>
              <a:t>called by Constantine in 325</a:t>
            </a:r>
          </a:p>
          <a:p>
            <a:pPr lvl="1"/>
            <a:r>
              <a:rPr lang="en-US" sz="2400" dirty="0"/>
              <a:t>to resolve Arian controversy and </a:t>
            </a:r>
          </a:p>
          <a:p>
            <a:pPr lvl="1"/>
            <a:r>
              <a:rPr lang="en-US" sz="2400" dirty="0"/>
              <a:t>bring unity to Church, and </a:t>
            </a:r>
          </a:p>
          <a:p>
            <a:pPr lvl="1"/>
            <a:r>
              <a:rPr lang="en-US" sz="2400" dirty="0"/>
              <a:t>therefore unity to Empire</a:t>
            </a:r>
          </a:p>
          <a:p>
            <a:r>
              <a:rPr lang="en-US" sz="2800" dirty="0"/>
              <a:t>Virtually all Eastern bishops and some Western bishops attended</a:t>
            </a:r>
          </a:p>
          <a:p>
            <a:r>
              <a:rPr lang="en-US" sz="2800" dirty="0"/>
              <a:t>Bishop Alexander of Alexandria succeeded in routing the Arian bishops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98AA-516D-4199-97D8-4316E5E9F082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Political Impact of Nicaea</a:t>
            </a:r>
            <a:endParaRPr lang="en-US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Establishes precedent of the emperor engaging in ecclesial affairs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Constantine seen not only as a ‘bishop’ but as ‘another apostle’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Constantine ‘presides’ over Council 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Constantine said to approve the Creed</a:t>
            </a:r>
          </a:p>
          <a:p>
            <a:pPr>
              <a:lnSpc>
                <a:spcPct val="90000"/>
              </a:lnSpc>
            </a:pP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98AA-516D-4199-97D8-4316E5E9F082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Arianism after </a:t>
            </a:r>
            <a:r>
              <a:rPr lang="en-US" dirty="0" smtClean="0"/>
              <a:t>Nicaea</a:t>
            </a:r>
            <a:endParaRPr lang="en-US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800"/>
              <a:t>Continued to be a very potent heresy</a:t>
            </a:r>
          </a:p>
          <a:p>
            <a:pPr>
              <a:lnSpc>
                <a:spcPct val="80000"/>
              </a:lnSpc>
            </a:pPr>
            <a:r>
              <a:rPr lang="en-US" sz="1800"/>
              <a:t>Also, politically well connected: Constantine may have been baptized by an Arian bishop</a:t>
            </a:r>
          </a:p>
          <a:p>
            <a:pPr>
              <a:lnSpc>
                <a:spcPct val="80000"/>
              </a:lnSpc>
            </a:pPr>
            <a:r>
              <a:rPr lang="en-US" sz="1800"/>
              <a:t>His son, Constanstius, d. 360 took side of Arians; </a:t>
            </a:r>
          </a:p>
          <a:p>
            <a:pPr lvl="1">
              <a:lnSpc>
                <a:spcPct val="80000"/>
              </a:lnSpc>
            </a:pPr>
            <a:r>
              <a:rPr lang="en-US" sz="1600"/>
              <a:t>Sent Arian missionaries to Germany</a:t>
            </a:r>
          </a:p>
          <a:p>
            <a:pPr lvl="1">
              <a:lnSpc>
                <a:spcPct val="80000"/>
              </a:lnSpc>
            </a:pPr>
            <a:r>
              <a:rPr lang="en-US" sz="1600"/>
              <a:t>Alaric and the Goths who sacked Rome in 410 were Arian Christians</a:t>
            </a:r>
          </a:p>
          <a:p>
            <a:pPr>
              <a:lnSpc>
                <a:spcPct val="80000"/>
              </a:lnSpc>
            </a:pPr>
            <a:r>
              <a:rPr lang="en-US" sz="1800"/>
              <a:t>His cousin, Julian the Apostate, d. 363 tried to return the Empire to paganism</a:t>
            </a:r>
          </a:p>
          <a:p>
            <a:pPr>
              <a:lnSpc>
                <a:spcPct val="80000"/>
              </a:lnSpc>
            </a:pPr>
            <a:r>
              <a:rPr lang="en-US" sz="1800"/>
              <a:t>Of the claimants to Empire after Julian</a:t>
            </a:r>
          </a:p>
          <a:p>
            <a:pPr lvl="1">
              <a:lnSpc>
                <a:spcPct val="80000"/>
              </a:lnSpc>
            </a:pPr>
            <a:r>
              <a:rPr lang="en-US" sz="1600"/>
              <a:t>Valantinian I in West, pro-Nicene (although his mother was an Arian)</a:t>
            </a:r>
          </a:p>
          <a:p>
            <a:pPr lvl="1">
              <a:lnSpc>
                <a:spcPct val="80000"/>
              </a:lnSpc>
            </a:pPr>
            <a:r>
              <a:rPr lang="en-US" sz="1600"/>
              <a:t>Valens in East was a semi-Arian</a:t>
            </a:r>
          </a:p>
          <a:p>
            <a:pPr>
              <a:lnSpc>
                <a:spcPct val="80000"/>
              </a:lnSpc>
            </a:pPr>
            <a:r>
              <a:rPr lang="en-US" sz="1800"/>
              <a:t>Finally ‘settled’ with Theodosius the Great, </a:t>
            </a:r>
          </a:p>
          <a:p>
            <a:pPr lvl="1">
              <a:lnSpc>
                <a:spcPct val="80000"/>
              </a:lnSpc>
            </a:pPr>
            <a:r>
              <a:rPr lang="en-US" sz="1600"/>
              <a:t>Council of Constantinople, 381, promulgates Nicene-Constantinople Creed,</a:t>
            </a:r>
          </a:p>
          <a:p>
            <a:pPr lvl="1">
              <a:lnSpc>
                <a:spcPct val="80000"/>
              </a:lnSpc>
            </a:pPr>
            <a:r>
              <a:rPr lang="en-US" sz="1600"/>
              <a:t>What we now have</a:t>
            </a:r>
          </a:p>
          <a:p>
            <a:pPr lvl="1">
              <a:lnSpc>
                <a:spcPct val="80000"/>
              </a:lnSpc>
            </a:pPr>
            <a:r>
              <a:rPr lang="en-US" sz="1600"/>
              <a:t>Note structure of CCC</a:t>
            </a:r>
          </a:p>
          <a:p>
            <a:pPr lvl="1">
              <a:lnSpc>
                <a:spcPct val="80000"/>
              </a:lnSpc>
            </a:pPr>
            <a:endParaRPr lang="en-US" sz="16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98AA-516D-4199-97D8-4316E5E9F082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/>
              <a:t>So Who Was Julian the Apostate?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000" dirty="0" smtClean="0"/>
              <a:t>Nephew of Constantine the Great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 smtClean="0"/>
              <a:t>Constantine was succeeded by his sons </a:t>
            </a:r>
            <a:r>
              <a:rPr lang="en-US" altLang="en-US" sz="2000" dirty="0" err="1" smtClean="0"/>
              <a:t>Constans</a:t>
            </a:r>
            <a:r>
              <a:rPr lang="en-US" altLang="en-US" sz="2000" dirty="0" smtClean="0"/>
              <a:t>, </a:t>
            </a:r>
            <a:r>
              <a:rPr lang="en-US" altLang="en-US" sz="2000" dirty="0" err="1" smtClean="0"/>
              <a:t>Constantius</a:t>
            </a:r>
            <a:r>
              <a:rPr lang="en-US" altLang="en-US" sz="2000" dirty="0" smtClean="0"/>
              <a:t> and Constantine (Julian’s cousins)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 err="1" smtClean="0"/>
              <a:t>Constantius</a:t>
            </a:r>
            <a:r>
              <a:rPr lang="en-US" altLang="en-US" sz="2000" dirty="0" smtClean="0"/>
              <a:t> consolidated power through intrigue and murder, including the murder of Julian’s father and older brothers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 smtClean="0"/>
              <a:t>Julian as a boy sent to study in Athens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800" dirty="0" smtClean="0"/>
              <a:t>may have known </a:t>
            </a:r>
            <a:r>
              <a:rPr lang="en-US" altLang="en-US" sz="1800" dirty="0" err="1" smtClean="0"/>
              <a:t>Sts</a:t>
            </a:r>
            <a:r>
              <a:rPr lang="en-US" altLang="en-US" sz="1800" dirty="0" smtClean="0"/>
              <a:t>. Basil Great and Gregory Nazianzus there;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800" dirty="0" smtClean="0"/>
              <a:t>pretended to be a Christian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 smtClean="0"/>
              <a:t>After his studies, he commanded Roman troops in Gaul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 smtClean="0"/>
              <a:t>When he becomes emperor he tries to restore paganism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 smtClean="0"/>
              <a:t>Dies in battle against Persians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485935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Classic Battle: Adrianople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82688" y="2017713"/>
            <a:ext cx="41021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1800" b="1" smtClean="0"/>
              <a:t>Between Roman troops under Emperor Valens and Goths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600" b="1" smtClean="0"/>
              <a:t>9 August 378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b="1" smtClean="0"/>
              <a:t>Roman army is completely destroyed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600" b="1" smtClean="0"/>
              <a:t>Valens disappears in the carnage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600" b="1" smtClean="0"/>
              <a:t>Most of the 40,000 Roman troops are lost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b="1" smtClean="0"/>
              <a:t>Often thought to signal ‘beginning of end’ of Roman Empire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600" b="1" smtClean="0"/>
              <a:t>Last Western Emperor 479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600" b="1" smtClean="0"/>
              <a:t>Last Eastern Roman Emperor 1453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b="1" smtClean="0"/>
              <a:t>Still studied today by military historians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800" b="1" smtClean="0"/>
              <a:t>Artifacts from battle are still being discovered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1800" b="1" smtClean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356225" y="2017713"/>
            <a:ext cx="3598863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1800" smtClean="0"/>
              <a:t>http://www.thenagain.info/WebChron/Mediterranean/Adrianople.html</a:t>
            </a:r>
          </a:p>
        </p:txBody>
      </p:sp>
      <p:pic>
        <p:nvPicPr>
          <p:cNvPr id="9221" name="Picture 5" descr="Adrianop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2514600"/>
            <a:ext cx="302895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3665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/>
              <a:t>Introduction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700" dirty="0"/>
              <a:t>Review of Third Century</a:t>
            </a:r>
          </a:p>
          <a:p>
            <a:pPr>
              <a:lnSpc>
                <a:spcPct val="90000"/>
              </a:lnSpc>
            </a:pPr>
            <a:r>
              <a:rPr lang="en-US" sz="2700" dirty="0"/>
              <a:t>Importance of Constantine</a:t>
            </a:r>
          </a:p>
          <a:p>
            <a:pPr>
              <a:lnSpc>
                <a:spcPct val="90000"/>
              </a:lnSpc>
            </a:pPr>
            <a:r>
              <a:rPr lang="en-US" sz="2700" dirty="0"/>
              <a:t>Social and Ecclesial Changes Precipitated by </a:t>
            </a:r>
            <a:r>
              <a:rPr lang="en-US" sz="2700" dirty="0" smtClean="0"/>
              <a:t>Constantine</a:t>
            </a:r>
          </a:p>
          <a:p>
            <a:pPr>
              <a:lnSpc>
                <a:spcPct val="90000"/>
              </a:lnSpc>
            </a:pPr>
            <a:r>
              <a:rPr lang="en-US" sz="2700" dirty="0" smtClean="0"/>
              <a:t>Theodosius </a:t>
            </a:r>
            <a:endParaRPr lang="en-US" sz="27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700" dirty="0"/>
          </a:p>
          <a:p>
            <a:pPr>
              <a:lnSpc>
                <a:spcPct val="90000"/>
              </a:lnSpc>
            </a:pPr>
            <a:endParaRPr lang="en-US" sz="27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98AA-516D-4199-97D8-4316E5E9F08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(St.?) Theodosius the Great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While Constantine promoted Christianity, Theodosius also moved against Roman pagan institutions</a:t>
            </a:r>
          </a:p>
          <a:p>
            <a:r>
              <a:rPr lang="en-US" sz="2800" dirty="0" smtClean="0"/>
              <a:t>Born in Spain in 347, succeeds emperor Valens, reigned 379-395</a:t>
            </a:r>
          </a:p>
          <a:p>
            <a:pPr lvl="1"/>
            <a:r>
              <a:rPr lang="en-US" sz="2400" dirty="0" smtClean="0"/>
              <a:t>Last Roman emperor of full (Western and Eastern) Empire</a:t>
            </a:r>
          </a:p>
          <a:p>
            <a:pPr lvl="1"/>
            <a:r>
              <a:rPr lang="en-US" sz="2400" dirty="0" smtClean="0"/>
              <a:t>His sons Arcadius and Honorius succeed him in the East and West, respectively</a:t>
            </a:r>
          </a:p>
          <a:p>
            <a:pPr lvl="1"/>
            <a:r>
              <a:rPr lang="en-US" sz="2400" dirty="0" smtClean="0"/>
              <a:t>Baptized in 380 an Orthodox (Nicene) Christian</a:t>
            </a:r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98AA-516D-4199-97D8-4316E5E9F082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1057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Theodosius and the Pagans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Roman emperor to reject title </a:t>
            </a:r>
            <a:r>
              <a:rPr lang="en-US" i="1" dirty="0" smtClean="0"/>
              <a:t>pontifex maximus</a:t>
            </a:r>
            <a:r>
              <a:rPr lang="en-US" dirty="0" smtClean="0"/>
              <a:t> , that is chief priest and defender of </a:t>
            </a:r>
            <a:r>
              <a:rPr lang="en-US" dirty="0" smtClean="0"/>
              <a:t>Roman </a:t>
            </a:r>
            <a:r>
              <a:rPr lang="en-US" dirty="0" smtClean="0"/>
              <a:t>religion</a:t>
            </a:r>
          </a:p>
          <a:p>
            <a:r>
              <a:rPr lang="en-US" dirty="0" smtClean="0"/>
              <a:t>Declared Nicene Christianity the official religion of the Roman Empire in 380</a:t>
            </a:r>
          </a:p>
          <a:p>
            <a:r>
              <a:rPr lang="en-US" dirty="0" smtClean="0"/>
              <a:t>Outlawed Manichaeism and pagan sacrifices 391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98AA-516D-4199-97D8-4316E5E9F082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519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Pontifex: priest of high ranking college of priests in Rome</a:t>
            </a:r>
          </a:p>
          <a:p>
            <a:pPr lvl="1"/>
            <a:r>
              <a:rPr lang="en-US" sz="1800" dirty="0" smtClean="0"/>
              <a:t>Responsible for Roman calendar</a:t>
            </a:r>
          </a:p>
          <a:p>
            <a:pPr lvl="1"/>
            <a:r>
              <a:rPr lang="en-US" sz="1800" dirty="0" smtClean="0"/>
              <a:t>Responsible for family ‘civil’ law such as adoptions and inheritance</a:t>
            </a:r>
          </a:p>
          <a:p>
            <a:pPr lvl="1"/>
            <a:r>
              <a:rPr lang="en-US" sz="1800" dirty="0" smtClean="0"/>
              <a:t>Recording events (births, deaths)</a:t>
            </a:r>
          </a:p>
          <a:p>
            <a:r>
              <a:rPr lang="en-US" sz="2000" dirty="0" smtClean="0"/>
              <a:t>Pontifex Maximus: Leader of the pontifex college of priests</a:t>
            </a:r>
          </a:p>
          <a:p>
            <a:pPr lvl="1"/>
            <a:r>
              <a:rPr lang="en-US" sz="1800" dirty="0" smtClean="0"/>
              <a:t>Elected office</a:t>
            </a:r>
          </a:p>
          <a:p>
            <a:pPr lvl="1"/>
            <a:r>
              <a:rPr lang="en-US" sz="1800" dirty="0" smtClean="0"/>
              <a:t>With Julius Caesar, also becomes a political </a:t>
            </a:r>
            <a:r>
              <a:rPr lang="en-US" sz="1800" dirty="0" smtClean="0"/>
              <a:t>office</a:t>
            </a:r>
          </a:p>
          <a:p>
            <a:r>
              <a:rPr lang="en-US" sz="2000" dirty="0" smtClean="0"/>
              <a:t>After Constantine, the Bishop of Rome starts to use title of pontifex</a:t>
            </a:r>
            <a:r>
              <a:rPr lang="en-US" sz="2000" smtClean="0"/>
              <a:t>, circa end </a:t>
            </a:r>
            <a:r>
              <a:rPr lang="en-US" sz="2000" dirty="0" smtClean="0"/>
              <a:t>of 4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C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Pontifex </a:t>
            </a:r>
            <a:r>
              <a:rPr lang="en-US" i="1" dirty="0" smtClean="0"/>
              <a:t>Maximus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7920798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Theodosius and the Bishops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Called the Second Ecumenical Council, First Council of Constantinople</a:t>
            </a:r>
          </a:p>
          <a:p>
            <a:pPr lvl="1"/>
            <a:r>
              <a:rPr lang="en-US" sz="2000" dirty="0" smtClean="0"/>
              <a:t>Placed St. Gregory Nazianzus as presider</a:t>
            </a:r>
          </a:p>
          <a:p>
            <a:pPr lvl="1"/>
            <a:r>
              <a:rPr lang="en-US" sz="2000" dirty="0" smtClean="0"/>
              <a:t>Reinforced Nicaea</a:t>
            </a:r>
          </a:p>
          <a:p>
            <a:pPr lvl="1"/>
            <a:r>
              <a:rPr lang="en-US" sz="2000" dirty="0" smtClean="0"/>
              <a:t>Expanded decrees on Holy Spirit (proceeds from the Father)</a:t>
            </a:r>
          </a:p>
          <a:p>
            <a:r>
              <a:rPr lang="en-US" sz="2400" dirty="0" smtClean="0"/>
              <a:t>Engaged in several controversies with St. Ambrose</a:t>
            </a:r>
          </a:p>
          <a:p>
            <a:r>
              <a:rPr lang="en-US" sz="2400" dirty="0" smtClean="0"/>
              <a:t>When Theodosius dies in Milan, Ambrose gives the funeral oration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98AA-516D-4199-97D8-4316E5E9F082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7937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Election of Pope </a:t>
            </a:r>
            <a:r>
              <a:rPr lang="en-US" altLang="en-US" dirty="0" err="1" smtClean="0"/>
              <a:t>Damasus</a:t>
            </a:r>
            <a:r>
              <a:rPr lang="en-US" altLang="en-US" dirty="0" smtClean="0"/>
              <a:t> 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 smtClean="0"/>
              <a:t>(</a:t>
            </a:r>
            <a:r>
              <a:rPr lang="en-US" altLang="en-US" dirty="0" smtClean="0"/>
              <a:t>r. 366-384)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smtClean="0"/>
              <a:t>Civil and economic importance of Papacy in city of Rome dramatically increases after Constantine</a:t>
            </a:r>
          </a:p>
          <a:p>
            <a:r>
              <a:rPr lang="en-US" altLang="en-US" sz="2400" smtClean="0"/>
              <a:t>Election of the pope becomes a civil and economic matter as well as religious</a:t>
            </a:r>
          </a:p>
          <a:p>
            <a:r>
              <a:rPr lang="en-US" altLang="en-US" sz="2400" smtClean="0"/>
              <a:t>Riots break out with much blood shed between Damusus’ supporters and those of his rival, Ursinus</a:t>
            </a:r>
          </a:p>
          <a:p>
            <a:r>
              <a:rPr lang="en-US" altLang="en-US" sz="2400" smtClean="0"/>
              <a:t>Damasus election affirmed by emperor (Gratian and Theodosius)</a:t>
            </a:r>
          </a:p>
        </p:txBody>
      </p:sp>
    </p:spTree>
    <p:extLst>
      <p:ext uri="{BB962C8B-B14F-4D97-AF65-F5344CB8AC3E}">
        <p14:creationId xmlns:p14="http://schemas.microsoft.com/office/powerpoint/2010/main" val="37643404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Importance of Pope Damasus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smtClean="0"/>
              <a:t>Tasks Jerome to translate Scripture to Latin</a:t>
            </a:r>
          </a:p>
          <a:p>
            <a:r>
              <a:rPr lang="en-US" altLang="en-US" sz="2800" smtClean="0"/>
              <a:t>Undertakes the translation of liturgy to Latin </a:t>
            </a:r>
          </a:p>
          <a:p>
            <a:r>
              <a:rPr lang="en-US" altLang="en-US" sz="2800" smtClean="0"/>
              <a:t>Asserted Papal primacy from Jesus (Matt 16:16) through Peter</a:t>
            </a:r>
          </a:p>
          <a:p>
            <a:pPr lvl="1"/>
            <a:r>
              <a:rPr lang="en-US" altLang="en-US" sz="2400" smtClean="0"/>
              <a:t>That is, importance of Bishop of Rome beyond Apostolic Succession</a:t>
            </a:r>
          </a:p>
          <a:p>
            <a:r>
              <a:rPr lang="en-US" altLang="en-US" sz="2800" smtClean="0"/>
              <a:t>First organization of papal archives</a:t>
            </a:r>
          </a:p>
        </p:txBody>
      </p:sp>
    </p:spTree>
    <p:extLst>
      <p:ext uri="{BB962C8B-B14F-4D97-AF65-F5344CB8AC3E}">
        <p14:creationId xmlns:p14="http://schemas.microsoft.com/office/powerpoint/2010/main" val="3749847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Ambrose and Theodosius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Burning of Jewish synagogue in Callinicum in Mesopotamia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Theodosius wanted Christian community to pay to rebuild synagogue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Ambrose wrote scathing sermon saying not right for Christians to build synagogues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Theodosius backed down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Theodosius massacred people of Thessalonica because they had rioted and killed Roman administrators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Ambrose excommunicated Theodosius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smtClean="0"/>
              <a:t>Theodosius publicly repented</a:t>
            </a:r>
          </a:p>
        </p:txBody>
      </p:sp>
    </p:spTree>
    <p:extLst>
      <p:ext uri="{BB962C8B-B14F-4D97-AF65-F5344CB8AC3E}">
        <p14:creationId xmlns:p14="http://schemas.microsoft.com/office/powerpoint/2010/main" val="18012998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514BD-6B77-4736-A961-B89FAF0AD0C6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Eastern Roman Emperors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1800" dirty="0" smtClean="0"/>
              <a:t>Constantine (East and West)</a:t>
            </a:r>
            <a:endParaRPr lang="en-US" sz="1800" dirty="0"/>
          </a:p>
          <a:p>
            <a:pPr lvl="1">
              <a:lnSpc>
                <a:spcPct val="90000"/>
              </a:lnSpc>
            </a:pPr>
            <a:r>
              <a:rPr lang="en-US" sz="1600" dirty="0"/>
              <a:t>Council of Nicaea</a:t>
            </a:r>
          </a:p>
          <a:p>
            <a:pPr>
              <a:lnSpc>
                <a:spcPct val="90000"/>
              </a:lnSpc>
            </a:pPr>
            <a:r>
              <a:rPr lang="en-US" sz="1800" dirty="0"/>
              <a:t>Theodosius I, Great (379-395</a:t>
            </a:r>
            <a:r>
              <a:rPr lang="en-US" sz="1800" dirty="0" smtClean="0"/>
              <a:t>) (East and West)</a:t>
            </a:r>
            <a:endParaRPr lang="en-US" sz="1800" dirty="0"/>
          </a:p>
          <a:p>
            <a:pPr lvl="1">
              <a:lnSpc>
                <a:spcPct val="90000"/>
              </a:lnSpc>
            </a:pPr>
            <a:r>
              <a:rPr lang="en-US" sz="1600" dirty="0"/>
              <a:t>Council of </a:t>
            </a:r>
            <a:r>
              <a:rPr lang="en-US" sz="1600" dirty="0" smtClean="0"/>
              <a:t>Constantinople I</a:t>
            </a:r>
            <a:endParaRPr lang="en-US" sz="1600" dirty="0"/>
          </a:p>
          <a:p>
            <a:pPr>
              <a:lnSpc>
                <a:spcPct val="90000"/>
              </a:lnSpc>
            </a:pPr>
            <a:r>
              <a:rPr lang="en-US" sz="1800" dirty="0" smtClean="0"/>
              <a:t>Arcadius </a:t>
            </a:r>
            <a:r>
              <a:rPr lang="en-US" sz="1800" dirty="0"/>
              <a:t>(son of Theodosius) </a:t>
            </a:r>
            <a:r>
              <a:rPr lang="en-US" sz="1800" dirty="0" smtClean="0"/>
              <a:t>(</a:t>
            </a:r>
            <a:r>
              <a:rPr lang="en-US" sz="1800" dirty="0"/>
              <a:t>395-408)</a:t>
            </a:r>
          </a:p>
          <a:p>
            <a:pPr lvl="1">
              <a:lnSpc>
                <a:spcPct val="90000"/>
              </a:lnSpc>
            </a:pPr>
            <a:r>
              <a:rPr lang="en-US" sz="1600" dirty="0"/>
              <a:t>Conflicts with John Chrysostom</a:t>
            </a:r>
          </a:p>
          <a:p>
            <a:pPr>
              <a:lnSpc>
                <a:spcPct val="90000"/>
              </a:lnSpc>
            </a:pPr>
            <a:r>
              <a:rPr lang="en-US" sz="1800" dirty="0"/>
              <a:t>Theodosius II (408-450)</a:t>
            </a:r>
          </a:p>
          <a:p>
            <a:pPr lvl="1">
              <a:lnSpc>
                <a:spcPct val="90000"/>
              </a:lnSpc>
            </a:pPr>
            <a:r>
              <a:rPr lang="en-US" sz="1600" dirty="0"/>
              <a:t>Son of </a:t>
            </a:r>
            <a:r>
              <a:rPr lang="en-US" sz="1600" dirty="0" err="1"/>
              <a:t>Arcadius</a:t>
            </a:r>
            <a:endParaRPr lang="en-US" sz="1600" dirty="0"/>
          </a:p>
          <a:p>
            <a:pPr lvl="1">
              <a:lnSpc>
                <a:spcPct val="90000"/>
              </a:lnSpc>
            </a:pPr>
            <a:r>
              <a:rPr lang="en-US" sz="1600" dirty="0"/>
              <a:t>Council of Ephesus</a:t>
            </a:r>
          </a:p>
          <a:p>
            <a:pPr>
              <a:lnSpc>
                <a:spcPct val="90000"/>
              </a:lnSpc>
            </a:pPr>
            <a:r>
              <a:rPr lang="en-US" sz="1800" dirty="0" smtClean="0"/>
              <a:t>St. </a:t>
            </a:r>
            <a:r>
              <a:rPr lang="en-US" sz="1800" dirty="0" err="1" smtClean="0"/>
              <a:t>Pulcharia</a:t>
            </a:r>
            <a:r>
              <a:rPr lang="en-US" sz="1800" dirty="0" smtClean="0"/>
              <a:t> </a:t>
            </a:r>
            <a:r>
              <a:rPr lang="en-US" sz="1800" dirty="0"/>
              <a:t>and </a:t>
            </a:r>
            <a:r>
              <a:rPr lang="en-US" sz="1800" dirty="0" err="1"/>
              <a:t>Marcion</a:t>
            </a:r>
            <a:r>
              <a:rPr lang="en-US" sz="1800" dirty="0"/>
              <a:t> (450-457)</a:t>
            </a:r>
          </a:p>
          <a:p>
            <a:pPr lvl="1">
              <a:lnSpc>
                <a:spcPct val="90000"/>
              </a:lnSpc>
            </a:pPr>
            <a:r>
              <a:rPr lang="en-US" sz="1600" dirty="0" err="1"/>
              <a:t>Pulcharia</a:t>
            </a:r>
            <a:r>
              <a:rPr lang="en-US" sz="1600" dirty="0"/>
              <a:t> daughter of Theodosius II</a:t>
            </a:r>
          </a:p>
          <a:p>
            <a:pPr lvl="1">
              <a:lnSpc>
                <a:spcPct val="90000"/>
              </a:lnSpc>
            </a:pPr>
            <a:r>
              <a:rPr lang="en-US" sz="1600" dirty="0"/>
              <a:t>Council of Chalcedon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8D32B-DD29-4F12-B7B4-B9CFD447329D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The Ecumenical Councils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500" dirty="0" smtClean="0"/>
              <a:t>Nicaea </a:t>
            </a:r>
            <a:r>
              <a:rPr lang="en-US" sz="1500" dirty="0"/>
              <a:t>I, 325, called by Constantine the Great</a:t>
            </a:r>
          </a:p>
          <a:p>
            <a:pPr lvl="1">
              <a:lnSpc>
                <a:spcPct val="80000"/>
              </a:lnSpc>
            </a:pPr>
            <a:r>
              <a:rPr lang="en-US" sz="1300" dirty="0"/>
              <a:t>Condemned </a:t>
            </a:r>
            <a:r>
              <a:rPr lang="en-US" sz="1300" dirty="0" err="1"/>
              <a:t>Arianism</a:t>
            </a:r>
            <a:endParaRPr lang="en-US" sz="1300" dirty="0"/>
          </a:p>
          <a:p>
            <a:pPr lvl="1">
              <a:lnSpc>
                <a:spcPct val="80000"/>
              </a:lnSpc>
            </a:pPr>
            <a:r>
              <a:rPr lang="en-US" sz="1300" dirty="0"/>
              <a:t>Son of one substance with the Father</a:t>
            </a:r>
          </a:p>
          <a:p>
            <a:pPr lvl="1">
              <a:lnSpc>
                <a:spcPct val="80000"/>
              </a:lnSpc>
            </a:pPr>
            <a:r>
              <a:rPr lang="en-US" sz="1300" dirty="0"/>
              <a:t>Nicene Creed</a:t>
            </a:r>
          </a:p>
          <a:p>
            <a:pPr>
              <a:lnSpc>
                <a:spcPct val="80000"/>
              </a:lnSpc>
            </a:pPr>
            <a:r>
              <a:rPr lang="en-US" sz="1500" dirty="0"/>
              <a:t>Constantinople I, 381, Called by Theodosius the Great</a:t>
            </a:r>
          </a:p>
          <a:p>
            <a:pPr lvl="1">
              <a:lnSpc>
                <a:spcPct val="80000"/>
              </a:lnSpc>
            </a:pPr>
            <a:r>
              <a:rPr lang="en-US" sz="1300" dirty="0"/>
              <a:t>Affirmed divinity of Holy Spirit</a:t>
            </a:r>
          </a:p>
          <a:p>
            <a:pPr lvl="1">
              <a:lnSpc>
                <a:spcPct val="80000"/>
              </a:lnSpc>
            </a:pPr>
            <a:r>
              <a:rPr lang="en-US" sz="1300" dirty="0"/>
              <a:t>Modified Creed; what we have now</a:t>
            </a:r>
          </a:p>
          <a:p>
            <a:pPr>
              <a:lnSpc>
                <a:spcPct val="80000"/>
              </a:lnSpc>
            </a:pPr>
            <a:r>
              <a:rPr lang="en-US" sz="1500" dirty="0"/>
              <a:t>Ephesus, 431, called by Theodosius II</a:t>
            </a:r>
          </a:p>
          <a:p>
            <a:pPr lvl="1">
              <a:lnSpc>
                <a:spcPct val="80000"/>
              </a:lnSpc>
            </a:pPr>
            <a:r>
              <a:rPr lang="en-US" sz="1300" dirty="0"/>
              <a:t>Condemned Nestorius, Patriarch of Constantinople</a:t>
            </a:r>
          </a:p>
          <a:p>
            <a:pPr lvl="1">
              <a:lnSpc>
                <a:spcPct val="80000"/>
              </a:lnSpc>
            </a:pPr>
            <a:r>
              <a:rPr lang="en-US" sz="1300" dirty="0"/>
              <a:t>Jesus was not two separate persons, but one person both human and divine</a:t>
            </a:r>
          </a:p>
          <a:p>
            <a:pPr lvl="1">
              <a:lnSpc>
                <a:spcPct val="80000"/>
              </a:lnSpc>
            </a:pPr>
            <a:r>
              <a:rPr lang="en-US" sz="1300" dirty="0"/>
              <a:t>Mary as ‘</a:t>
            </a:r>
            <a:r>
              <a:rPr lang="en-US" sz="1300" dirty="0" err="1"/>
              <a:t>Theotokos</a:t>
            </a:r>
            <a:r>
              <a:rPr lang="en-US" sz="1300" dirty="0"/>
              <a:t>’ Mother of God</a:t>
            </a:r>
          </a:p>
          <a:p>
            <a:pPr>
              <a:lnSpc>
                <a:spcPct val="80000"/>
              </a:lnSpc>
            </a:pPr>
            <a:r>
              <a:rPr lang="en-US" sz="1500" dirty="0"/>
              <a:t>Chalcedon, 450, called by Empress </a:t>
            </a:r>
            <a:r>
              <a:rPr lang="en-US" sz="1500" dirty="0" err="1"/>
              <a:t>Pulcharia</a:t>
            </a:r>
            <a:r>
              <a:rPr lang="en-US" sz="1500" dirty="0"/>
              <a:t> at request of Pope St. Leo I (the Great)</a:t>
            </a:r>
          </a:p>
          <a:p>
            <a:pPr lvl="1">
              <a:lnSpc>
                <a:spcPct val="80000"/>
              </a:lnSpc>
            </a:pPr>
            <a:r>
              <a:rPr lang="en-US" sz="1300" dirty="0"/>
              <a:t>Condemned </a:t>
            </a:r>
            <a:r>
              <a:rPr lang="en-US" sz="1300" dirty="0" err="1"/>
              <a:t>monophysites</a:t>
            </a:r>
            <a:r>
              <a:rPr lang="en-US" sz="1300" dirty="0"/>
              <a:t>: single nature</a:t>
            </a:r>
          </a:p>
          <a:p>
            <a:pPr lvl="1">
              <a:lnSpc>
                <a:spcPct val="80000"/>
              </a:lnSpc>
            </a:pPr>
            <a:r>
              <a:rPr lang="en-US" sz="1300" dirty="0"/>
              <a:t>Christ has two natures: human and divine (Leo’s Tome</a:t>
            </a:r>
          </a:p>
          <a:p>
            <a:pPr>
              <a:lnSpc>
                <a:spcPct val="80000"/>
              </a:lnSpc>
            </a:pPr>
            <a:r>
              <a:rPr lang="en-US" sz="1500" dirty="0"/>
              <a:t>Second Council of Constantinople, 553, Called by Justinian</a:t>
            </a:r>
          </a:p>
          <a:p>
            <a:pPr lvl="1">
              <a:lnSpc>
                <a:spcPct val="80000"/>
              </a:lnSpc>
            </a:pPr>
            <a:r>
              <a:rPr lang="en-US" sz="1300" dirty="0"/>
              <a:t>Condemned Theodore of </a:t>
            </a:r>
            <a:r>
              <a:rPr lang="en-US" sz="1300" dirty="0" err="1"/>
              <a:t>Mosuestia</a:t>
            </a:r>
            <a:endParaRPr lang="en-US" sz="1300" dirty="0"/>
          </a:p>
          <a:p>
            <a:pPr>
              <a:lnSpc>
                <a:spcPct val="80000"/>
              </a:lnSpc>
            </a:pPr>
            <a:r>
              <a:rPr lang="en-US" sz="1500" dirty="0"/>
              <a:t>Third Council of Constantinople, 680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Called by Emperor Constantine </a:t>
            </a:r>
            <a:r>
              <a:rPr lang="en-US" sz="1400" dirty="0" err="1"/>
              <a:t>Pogonatus</a:t>
            </a:r>
            <a:r>
              <a:rPr lang="en-US" sz="1400" dirty="0"/>
              <a:t> 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Condemned </a:t>
            </a:r>
            <a:r>
              <a:rPr lang="en-US" sz="1400" dirty="0" err="1"/>
              <a:t>Monothelete</a:t>
            </a:r>
            <a:r>
              <a:rPr lang="en-US" sz="1400" dirty="0"/>
              <a:t> and Pope Honorius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Assignments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CoG</a:t>
            </a:r>
            <a:r>
              <a:rPr lang="en-US" dirty="0" smtClean="0"/>
              <a:t> V.24-26, XIX.4-8 (required)</a:t>
            </a:r>
          </a:p>
          <a:p>
            <a:r>
              <a:rPr lang="en-US" dirty="0"/>
              <a:t>Hitchcock, </a:t>
            </a:r>
            <a:r>
              <a:rPr lang="en-US" dirty="0" smtClean="0"/>
              <a:t>Ch.3</a:t>
            </a:r>
          </a:p>
          <a:p>
            <a:r>
              <a:rPr lang="en-US" dirty="0" smtClean="0"/>
              <a:t>Tanner on early councils, pp 41-80. </a:t>
            </a:r>
            <a:r>
              <a:rPr lang="en-US" smtClean="0"/>
              <a:t>(optional)</a:t>
            </a:r>
            <a:endParaRPr lang="en-US" dirty="0" smtClean="0"/>
          </a:p>
          <a:p>
            <a:r>
              <a:rPr lang="en-US" dirty="0" smtClean="0"/>
              <a:t>Prepare paper and discussion (required) due next Tuesday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98AA-516D-4199-97D8-4316E5E9F082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Review of Third Century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700"/>
              <a:t>Increased pressure on Rome from Persia and northern barbarians</a:t>
            </a:r>
          </a:p>
          <a:p>
            <a:r>
              <a:rPr lang="en-US" sz="2700"/>
              <a:t>Political instability; murder and succession of generals as emperors</a:t>
            </a:r>
          </a:p>
          <a:p>
            <a:pPr lvl="1"/>
            <a:r>
              <a:rPr lang="en-US" sz="2300"/>
              <a:t>Between Decius and Diocletian, average reign &lt; one year</a:t>
            </a:r>
          </a:p>
          <a:p>
            <a:r>
              <a:rPr lang="en-US" sz="2700"/>
              <a:t>Empire-wide persecution of Christians under Decius</a:t>
            </a:r>
          </a:p>
          <a:p>
            <a:r>
              <a:rPr lang="en-US" sz="2700"/>
              <a:t>Many Martyrs; also many lapsed</a:t>
            </a:r>
          </a:p>
          <a:p>
            <a:r>
              <a:rPr lang="en-US" sz="2700"/>
              <a:t>Order and stability restored under Diocletian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98AA-516D-4199-97D8-4316E5E9F08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/>
              <a:t>Political Situation </a:t>
            </a:r>
            <a:r>
              <a:rPr lang="en-US" sz="3600" b="1" dirty="0" smtClean="0"/>
              <a:t>in early</a:t>
            </a:r>
            <a:r>
              <a:rPr lang="en-US" sz="3600" b="1" dirty="0"/>
              <a:t/>
            </a:r>
            <a:br>
              <a:rPr lang="en-US" sz="3600" b="1" dirty="0"/>
            </a:br>
            <a:r>
              <a:rPr lang="en-US" sz="3600" b="1" dirty="0"/>
              <a:t>Fourth Century: Diocletian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Diocletian becomes emperor in 284.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Very strong ruler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Decides that best way to protect Empire is to divide it between two </a:t>
            </a:r>
            <a:r>
              <a:rPr lang="en-US" sz="2400" dirty="0" err="1"/>
              <a:t>Augusti</a:t>
            </a:r>
            <a:r>
              <a:rPr lang="en-US" sz="2400" dirty="0"/>
              <a:t> (East and West) supported by two appointed Caesars (</a:t>
            </a:r>
            <a:r>
              <a:rPr lang="en-US" sz="2400" dirty="0" err="1"/>
              <a:t>Augusti</a:t>
            </a:r>
            <a:r>
              <a:rPr lang="en-US" sz="2400" dirty="0"/>
              <a:t> in waiting)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Modeled on Five Good Emperors of Second Century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Unleashes worst persecution of all; Great Persecution 303 - 311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Manages to retire and force his co-</a:t>
            </a:r>
            <a:r>
              <a:rPr lang="en-US" sz="2400" dirty="0" err="1"/>
              <a:t>Augutus</a:t>
            </a:r>
            <a:r>
              <a:rPr lang="en-US" sz="2400" dirty="0"/>
              <a:t>, </a:t>
            </a:r>
            <a:r>
              <a:rPr lang="en-US" sz="2400" dirty="0" err="1"/>
              <a:t>Maximian</a:t>
            </a:r>
            <a:r>
              <a:rPr lang="en-US" sz="2400" dirty="0"/>
              <a:t>, to retire with him (305) 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Leads to renewed tensions in Empire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Briefly returns to power in 308 to try and restore order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98AA-516D-4199-97D8-4316E5E9F08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Map of Roman Empire: Diocletian’s Divisions</a:t>
            </a:r>
            <a:r>
              <a:rPr lang="en-US" sz="2800"/>
              <a:t> http://www.unc.edu/awmc/awmcmap45.html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6" name="Picture 4" descr="rve_13_2Sm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752600"/>
            <a:ext cx="5943600" cy="4125913"/>
          </a:xfrm>
          <a:prstGeom prst="rect">
            <a:avLst/>
          </a:prstGeo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98AA-516D-4199-97D8-4316E5E9F08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After Diocletian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000" dirty="0"/>
              <a:t>A few problems with Diocletian’s plan: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Both </a:t>
            </a:r>
            <a:r>
              <a:rPr lang="en-US" sz="2000" dirty="0" err="1"/>
              <a:t>Augusti</a:t>
            </a:r>
            <a:r>
              <a:rPr lang="en-US" sz="2000" dirty="0"/>
              <a:t> and both Caesars headed their own armies and areas of influence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Except for Diocletian himself, the three other members of this tetrarchy saw this scheme as a way to take over the Empire when Diocletian died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When Diocletian retires, political intrigues and battles break about among the successors:</a:t>
            </a:r>
          </a:p>
          <a:p>
            <a:pPr lvl="1">
              <a:lnSpc>
                <a:spcPct val="80000"/>
              </a:lnSpc>
            </a:pPr>
            <a:r>
              <a:rPr lang="en-US" sz="2000" dirty="0" err="1"/>
              <a:t>Constantius</a:t>
            </a:r>
            <a:r>
              <a:rPr lang="en-US" sz="2000" dirty="0"/>
              <a:t>, Augustus, controlled England and Gaul, father of Constantine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Severus, Caesar, ruled Rome</a:t>
            </a:r>
          </a:p>
          <a:p>
            <a:pPr lvl="1">
              <a:lnSpc>
                <a:spcPct val="80000"/>
              </a:lnSpc>
            </a:pPr>
            <a:r>
              <a:rPr lang="en-US" sz="2000" dirty="0" err="1"/>
              <a:t>Maximius</a:t>
            </a:r>
            <a:r>
              <a:rPr lang="en-US" sz="2000" dirty="0"/>
              <a:t>, Caesar in Greece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Galerius, Augustus, in East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When </a:t>
            </a:r>
            <a:r>
              <a:rPr lang="en-US" sz="2000" dirty="0" err="1"/>
              <a:t>Constantius</a:t>
            </a:r>
            <a:r>
              <a:rPr lang="en-US" sz="2000" dirty="0"/>
              <a:t> dies, his troops proclaim his son, Constantine, Augustus (c. 310)</a:t>
            </a:r>
          </a:p>
          <a:p>
            <a:pPr>
              <a:lnSpc>
                <a:spcPct val="80000"/>
              </a:lnSpc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98AA-516D-4199-97D8-4316E5E9F08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</a:t>
            </a:r>
            <a:r>
              <a:rPr lang="en-US" dirty="0"/>
              <a:t>S</a:t>
            </a:r>
            <a:r>
              <a:rPr lang="en-US" dirty="0" smtClean="0"/>
              <a:t>t.?) Constantine </a:t>
            </a:r>
            <a:r>
              <a:rPr lang="en-US" dirty="0"/>
              <a:t>the Great (c. 280-337)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82688" y="2017713"/>
            <a:ext cx="4773612" cy="4114800"/>
          </a:xfrm>
        </p:spPr>
        <p:txBody>
          <a:bodyPr/>
          <a:lstStyle/>
          <a:p>
            <a:r>
              <a:rPr lang="en-US" sz="2200" dirty="0"/>
              <a:t>Key battle in Constantine’s take-over of entire Empire was battle of </a:t>
            </a:r>
            <a:r>
              <a:rPr lang="en-US" sz="2200" dirty="0" err="1"/>
              <a:t>Milvian</a:t>
            </a:r>
            <a:r>
              <a:rPr lang="en-US" sz="2200" dirty="0"/>
              <a:t> bridge over Tiber in Rome against </a:t>
            </a:r>
            <a:r>
              <a:rPr lang="en-US" sz="2200" dirty="0" err="1"/>
              <a:t>Maxentius</a:t>
            </a:r>
            <a:r>
              <a:rPr lang="en-US" sz="2200" dirty="0"/>
              <a:t>, son of </a:t>
            </a:r>
            <a:r>
              <a:rPr lang="en-US" sz="2200" dirty="0" err="1"/>
              <a:t>Maximian</a:t>
            </a:r>
            <a:r>
              <a:rPr lang="en-US" sz="2200" dirty="0"/>
              <a:t> in 312.</a:t>
            </a:r>
          </a:p>
          <a:p>
            <a:pPr lvl="1"/>
            <a:r>
              <a:rPr lang="en-US" sz="1800" dirty="0"/>
              <a:t>Constantine credits his victory to a vision he had in which he was told to go into battle with the Christian symbol</a:t>
            </a:r>
          </a:p>
          <a:p>
            <a:pPr lvl="1"/>
            <a:r>
              <a:rPr lang="en-US" sz="1800" dirty="0"/>
              <a:t>Troops carry </a:t>
            </a:r>
            <a:r>
              <a:rPr lang="en-US" sz="1800" dirty="0" err="1"/>
              <a:t>chi-rho</a:t>
            </a:r>
            <a:r>
              <a:rPr lang="en-US" sz="1800" dirty="0"/>
              <a:t> on their shields</a:t>
            </a:r>
          </a:p>
          <a:p>
            <a:r>
              <a:rPr lang="en-US" sz="2200" dirty="0"/>
              <a:t>By 313 Constantine has captured all of the Empire and officially declared that Christianity was to be tolerated (Edict of Milan)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032500" y="2017713"/>
            <a:ext cx="2922588" cy="4114800"/>
          </a:xfrm>
        </p:spPr>
        <p:txBody>
          <a:bodyPr/>
          <a:lstStyle/>
          <a:p>
            <a:r>
              <a:rPr lang="en-US" sz="2200"/>
              <a:t>http://harpy.uccs.edu/roman/constant.jpg</a:t>
            </a:r>
          </a:p>
        </p:txBody>
      </p:sp>
      <p:pic>
        <p:nvPicPr>
          <p:cNvPr id="10245" name="Picture 5" descr="consta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2667000"/>
            <a:ext cx="2403475" cy="3352800"/>
          </a:xfrm>
          <a:prstGeom prst="rect">
            <a:avLst/>
          </a:prstGeom>
          <a:noFill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A39DE-CA40-4103-A2E9-071CE3E12C9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Importance of Constantine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Victory of Constantine most important event in political-ecclesial history</a:t>
            </a:r>
          </a:p>
          <a:p>
            <a:r>
              <a:rPr lang="en-US" dirty="0" smtClean="0"/>
              <a:t>Signaled beginning of the end of old Roman religious system</a:t>
            </a:r>
          </a:p>
          <a:p>
            <a:r>
              <a:rPr lang="en-US" dirty="0" smtClean="0"/>
              <a:t>Signaled the beginning of the Church as a political force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98AA-516D-4199-97D8-4316E5E9F08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2192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Constantine and Church in Rome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Before he </a:t>
            </a:r>
            <a:r>
              <a:rPr lang="en-US" sz="2400" dirty="0" smtClean="0"/>
              <a:t>leaves Rome after </a:t>
            </a:r>
            <a:r>
              <a:rPr lang="en-US" sz="2400" dirty="0" err="1" smtClean="0"/>
              <a:t>Milvian</a:t>
            </a:r>
            <a:r>
              <a:rPr lang="en-US" sz="2400" dirty="0" smtClean="0"/>
              <a:t> Bridge victory, </a:t>
            </a:r>
            <a:r>
              <a:rPr lang="en-US" sz="2400" dirty="0"/>
              <a:t>he ‘gives’ most of Rome to the Pope 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That is, he gives the land and buildings of his enemies to Pope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Most important of these is the Lateran Palace (St. John Lateran)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Eighth Century </a:t>
            </a:r>
            <a:r>
              <a:rPr lang="en-US" sz="2000" i="1" dirty="0"/>
              <a:t>Donation of Constantine</a:t>
            </a: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400" dirty="0"/>
              <a:t>Church overnight becomes the most important landholder in Rome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Converts some pagan </a:t>
            </a:r>
            <a:r>
              <a:rPr lang="en-US" sz="2000" dirty="0"/>
              <a:t>temples into Christian churches (for example, Pantheon</a:t>
            </a:r>
            <a:r>
              <a:rPr lang="en-US" sz="2000" dirty="0" smtClean="0"/>
              <a:t>)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/>
              <a:t>But most Christian Churches built in a basilica model</a:t>
            </a: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Builds new Churches, especially at site of martyrdoms with money from Constantine (for example, Vatican)</a:t>
            </a:r>
          </a:p>
          <a:p>
            <a:pPr>
              <a:lnSpc>
                <a:spcPct val="80000"/>
              </a:lnSpc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798AA-516D-4199-97D8-4316E5E9F08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3173</TotalTime>
  <Words>1918</Words>
  <Application>Microsoft Office PowerPoint</Application>
  <PresentationFormat>On-screen Show (4:3)</PresentationFormat>
  <Paragraphs>249</Paragraphs>
  <Slides>29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Blends</vt:lpstr>
      <vt:lpstr>Lecture 4  Constantine the Great and Theodosius the Great</vt:lpstr>
      <vt:lpstr>Introduction</vt:lpstr>
      <vt:lpstr>Review of Third Century</vt:lpstr>
      <vt:lpstr>Political Situation in early Fourth Century: Diocletian</vt:lpstr>
      <vt:lpstr>Map of Roman Empire: Diocletian’s Divisions http://www.unc.edu/awmc/awmcmap45.html</vt:lpstr>
      <vt:lpstr>After Diocletian</vt:lpstr>
      <vt:lpstr>(St.?) Constantine the Great (c. 280-337)</vt:lpstr>
      <vt:lpstr>Importance of Constantine</vt:lpstr>
      <vt:lpstr>Constantine and Church in Rome</vt:lpstr>
      <vt:lpstr>Constantine the Great and the Church Beyond Rome</vt:lpstr>
      <vt:lpstr>Major Social Changes in 4th C Due to Constantine and his Successors</vt:lpstr>
      <vt:lpstr>Constantine and the Bishops</vt:lpstr>
      <vt:lpstr>Bishops Become Most Important Leaders in Society</vt:lpstr>
      <vt:lpstr>Major Issues Within the Church</vt:lpstr>
      <vt:lpstr>Nicaea</vt:lpstr>
      <vt:lpstr>Political Impact of Nicaea</vt:lpstr>
      <vt:lpstr>Arianism after Nicaea</vt:lpstr>
      <vt:lpstr>So Who Was Julian the Apostate?</vt:lpstr>
      <vt:lpstr>Classic Battle: Adrianople</vt:lpstr>
      <vt:lpstr>(St.?) Theodosius the Great</vt:lpstr>
      <vt:lpstr>Theodosius and the Pagans</vt:lpstr>
      <vt:lpstr>Pontifex Maximus</vt:lpstr>
      <vt:lpstr>Theodosius and the Bishops</vt:lpstr>
      <vt:lpstr>Election of Pope Damasus  (r. 366-384)</vt:lpstr>
      <vt:lpstr>Importance of Pope Damasus</vt:lpstr>
      <vt:lpstr>Ambrose and Theodosius</vt:lpstr>
      <vt:lpstr>Eastern Roman Emperors</vt:lpstr>
      <vt:lpstr>The Ecumenical Councils</vt:lpstr>
      <vt:lpstr>Assignments</vt:lpstr>
    </vt:vector>
  </TitlesOfParts>
  <Company>MIT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10 Constantine the Great</dc:title>
  <dc:creator>aorlando</dc:creator>
  <cp:lastModifiedBy>AOrlando</cp:lastModifiedBy>
  <cp:revision>73</cp:revision>
  <dcterms:created xsi:type="dcterms:W3CDTF">2010-08-19T10:02:26Z</dcterms:created>
  <dcterms:modified xsi:type="dcterms:W3CDTF">2018-09-13T10:59:46Z</dcterms:modified>
</cp:coreProperties>
</file>