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75" r:id="rId6"/>
    <p:sldId id="281" r:id="rId7"/>
    <p:sldId id="282" r:id="rId8"/>
    <p:sldId id="260" r:id="rId9"/>
    <p:sldId id="271" r:id="rId10"/>
    <p:sldId id="283" r:id="rId11"/>
    <p:sldId id="273" r:id="rId12"/>
    <p:sldId id="272" r:id="rId13"/>
    <p:sldId id="261" r:id="rId14"/>
    <p:sldId id="270" r:id="rId15"/>
    <p:sldId id="262" r:id="rId16"/>
    <p:sldId id="263" r:id="rId17"/>
    <p:sldId id="284" r:id="rId18"/>
    <p:sldId id="274" r:id="rId19"/>
    <p:sldId id="277" r:id="rId20"/>
    <p:sldId id="276" r:id="rId21"/>
    <p:sldId id="279" r:id="rId22"/>
    <p:sldId id="280" r:id="rId23"/>
    <p:sldId id="268" r:id="rId24"/>
    <p:sldId id="278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DBED8-6760-4467-B218-1FDCFB4E7C6C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24A766-C43B-4836-9885-A39AF89E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10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2867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8676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77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678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8679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80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8681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2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3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68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868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8686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8687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28688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F4F4AAB-F3D6-479B-B7D4-FC16C392BF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FA2B0-BF3E-4F50-BF2F-340410D38A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2A93C-591A-413D-8AAA-F093653B19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EDFECA-0940-4784-AF55-9609D5B60A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FABE9-28A3-4867-B52E-A1EED360BA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8382B5-BC47-4FEC-867B-67FAAFD44A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77BDB-F20A-4E10-9577-C79CB741A2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BB1775-4E7E-4206-807E-1F5E29371F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45ABF-512F-4D7D-959D-B5065E2CAA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0BD8D7-8DDA-4BA1-85F6-D1DD140666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C4750-04F8-41E6-8F18-EC2A947194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76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76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5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2766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2766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0F0483E-0804-4DB9-9580-7032A8DFABE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rdham.edu/halsall/source/johndam-icons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9</a:t>
            </a:r>
            <a:r>
              <a:rPr lang="en-US" dirty="0" smtClean="0"/>
              <a:t>: </a:t>
            </a:r>
            <a:r>
              <a:rPr lang="en-US" dirty="0"/>
              <a:t>Rise of Islam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dirty="0" smtClean="0"/>
              <a:t> </a:t>
            </a:r>
            <a:r>
              <a:rPr lang="en-US" dirty="0" smtClean="0"/>
              <a:t>October </a:t>
            </a:r>
            <a:r>
              <a:rPr lang="en-US" dirty="0" smtClean="0"/>
              <a:t>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4F4AAB-F3D6-479B-B7D4-FC16C392BF2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Key Points of Early Islamic Society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Political and military movement to unite Arab tribes in the Dar al-Islam (House of Islam)</a:t>
            </a:r>
          </a:p>
          <a:p>
            <a:pPr lvl="1"/>
            <a:r>
              <a:rPr lang="en-US" sz="2000" dirty="0"/>
              <a:t>Opposing Dar al-Islam, is House of </a:t>
            </a:r>
            <a:r>
              <a:rPr lang="en-US" sz="2000" dirty="0" smtClean="0"/>
              <a:t>War</a:t>
            </a:r>
          </a:p>
          <a:p>
            <a:r>
              <a:rPr lang="en-US" sz="2400" dirty="0" err="1" smtClean="0"/>
              <a:t>Shari’a</a:t>
            </a:r>
            <a:r>
              <a:rPr lang="en-US" sz="2400" dirty="0" smtClean="0"/>
              <a:t> </a:t>
            </a:r>
            <a:r>
              <a:rPr lang="en-US" sz="2400" dirty="0"/>
              <a:t>“Islamic Law”; based on Qur’an; rules for how the community of Muslims should </a:t>
            </a:r>
            <a:r>
              <a:rPr lang="en-US" sz="2400" dirty="0" smtClean="0"/>
              <a:t>live</a:t>
            </a:r>
          </a:p>
          <a:p>
            <a:r>
              <a:rPr lang="en-US" sz="2400" dirty="0" smtClean="0"/>
              <a:t>Jews and Christians living in Dar al-Islam should be tolerated as long as</a:t>
            </a:r>
          </a:p>
          <a:p>
            <a:pPr lvl="1"/>
            <a:r>
              <a:rPr lang="en-US" sz="2000" dirty="0" smtClean="0"/>
              <a:t>Pay special tax</a:t>
            </a:r>
          </a:p>
          <a:p>
            <a:pPr lvl="1"/>
            <a:r>
              <a:rPr lang="en-US" sz="2000" dirty="0" smtClean="0"/>
              <a:t>Do not proselytize</a:t>
            </a:r>
            <a:endParaRPr lang="en-US" sz="2000" dirty="0"/>
          </a:p>
          <a:p>
            <a:pPr lvl="1"/>
            <a:r>
              <a:rPr lang="en-US" sz="2000" dirty="0" smtClean="0"/>
              <a:t>Do not foment overthrow of Dar al-Islam</a:t>
            </a:r>
          </a:p>
          <a:p>
            <a:r>
              <a:rPr lang="en-US" sz="2400" dirty="0" smtClean="0"/>
              <a:t>Pagans are not tolerated</a:t>
            </a:r>
          </a:p>
          <a:p>
            <a:pPr marL="457200" lvl="1" indent="0">
              <a:buNone/>
            </a:pPr>
            <a:endParaRPr lang="en-US" sz="20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820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Two Major Branches of Islam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 smtClean="0"/>
              <a:t>After Muhammad dies, the leader of Dar al-Islam is termed the caliph 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Sunni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 smtClean="0"/>
              <a:t>Caliph </a:t>
            </a:r>
            <a:r>
              <a:rPr lang="en-US" sz="2000" dirty="0"/>
              <a:t>should be by a virtuous Muslim who followed the </a:t>
            </a:r>
            <a:r>
              <a:rPr lang="en-US" sz="2000" dirty="0" err="1"/>
              <a:t>sunna</a:t>
            </a:r>
            <a:r>
              <a:rPr lang="en-US" sz="2000" dirty="0"/>
              <a:t> (practice) of Mohammed as recorded in the hadiths (traditions)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Authority was with </a:t>
            </a:r>
            <a:r>
              <a:rPr lang="en-US" sz="2000" dirty="0" err="1"/>
              <a:t>ulama</a:t>
            </a:r>
            <a:r>
              <a:rPr lang="en-US" sz="2000" dirty="0"/>
              <a:t> or imam, wise men but not infallible, who preached the Qur’an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Defense of Qur’an through rational argument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Shia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Caliph </a:t>
            </a:r>
            <a:r>
              <a:rPr lang="en-US" sz="2000" dirty="0"/>
              <a:t>should be through the family of </a:t>
            </a:r>
            <a:r>
              <a:rPr lang="en-US" sz="2000" dirty="0" smtClean="0"/>
              <a:t>Mohammed, first through his son-in-law Ali then Ali’s son Hussein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Hussein ibn Ali </a:t>
            </a:r>
            <a:r>
              <a:rPr lang="en-US" sz="2000" dirty="0"/>
              <a:t>(killed at </a:t>
            </a:r>
            <a:r>
              <a:rPr lang="en-US" sz="2000" dirty="0" smtClean="0"/>
              <a:t>Karbala in 680), his followers became known as Shia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Authority was found in infallible imams as interpreters of the </a:t>
            </a:r>
            <a:r>
              <a:rPr lang="en-US" sz="2000" dirty="0" smtClean="0"/>
              <a:t>Qur’an</a:t>
            </a: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Five Pillars of </a:t>
            </a:r>
            <a:r>
              <a:rPr lang="en-US" dirty="0" smtClean="0"/>
              <a:t>Islam (Sunni)</a:t>
            </a: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/>
              <a:t>Faith</a:t>
            </a:r>
            <a:r>
              <a:rPr lang="en-US" sz="2400"/>
              <a:t> (Shahada) Expressed through the fundamental statement of faith: “There is no god but Allah, and Muhammad is His prophet.” </a:t>
            </a:r>
          </a:p>
          <a:p>
            <a:r>
              <a:rPr lang="en-US" sz="2400" b="1"/>
              <a:t>Prayer</a:t>
            </a:r>
            <a:r>
              <a:rPr lang="en-US" sz="2400"/>
              <a:t> (Salat) Praying 5 times a day in a prescribed manner </a:t>
            </a:r>
          </a:p>
          <a:p>
            <a:r>
              <a:rPr lang="en-US" sz="2400" b="1"/>
              <a:t>Charity</a:t>
            </a:r>
            <a:r>
              <a:rPr lang="en-US" sz="2400"/>
              <a:t> (Zakat) All things belong to God, and wealth is therefore held by human beings in trust. </a:t>
            </a:r>
          </a:p>
          <a:p>
            <a:r>
              <a:rPr lang="en-US" sz="2400" b="1"/>
              <a:t>Fasting</a:t>
            </a:r>
            <a:r>
              <a:rPr lang="en-US" sz="2400"/>
              <a:t> (Sawm) Fasting is especially observed during the holy month of Ramadan. </a:t>
            </a:r>
          </a:p>
          <a:p>
            <a:r>
              <a:rPr lang="en-US" sz="2400" b="1"/>
              <a:t>The Pilgrimage to Mecca</a:t>
            </a:r>
            <a:r>
              <a:rPr lang="en-US" sz="2400"/>
              <a:t> (The Hajj)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Early Islamic Political Leadership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First four caliphs, Rashidun, rightly guided</a:t>
            </a:r>
          </a:p>
          <a:p>
            <a:r>
              <a:rPr lang="en-US" sz="2800"/>
              <a:t>Umayyads (Damascus, Cordoba)</a:t>
            </a:r>
          </a:p>
          <a:p>
            <a:r>
              <a:rPr lang="en-US" sz="2800"/>
              <a:t>Abbasids (Baghdad) </a:t>
            </a:r>
          </a:p>
          <a:p>
            <a:r>
              <a:rPr lang="en-US" sz="2800"/>
              <a:t>Fatimids (Cairo)</a:t>
            </a:r>
          </a:p>
          <a:p>
            <a:r>
              <a:rPr lang="en-US" sz="2800"/>
              <a:t>Like Hellenistic kingdoms after Alexander and then the Romans, Arab Muslims found territory too large to rule consistently by one power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Early Muslim Expansion in Two Movements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Under first four caliphs (632-656)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Conquest of Arab tribes in Egypt, Syria and Iraq, including Jerusalem and Alexandria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Common cultural background of conquered peoples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Early conflict with Byzantine Empire and Sassanid Persian Empire</a:t>
            </a:r>
          </a:p>
          <a:p>
            <a:pPr>
              <a:lnSpc>
                <a:spcPct val="80000"/>
              </a:lnSpc>
            </a:pPr>
            <a:r>
              <a:rPr lang="en-US" sz="2000"/>
              <a:t>Under Umayyads (692-750)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Expansion West and East against non-Arab lands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Destruction of Persian Empire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Threat to Constantinople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Conquest of Latin North Africa, Spain and incursions into France</a:t>
            </a:r>
          </a:p>
          <a:p>
            <a:pPr>
              <a:lnSpc>
                <a:spcPct val="80000"/>
              </a:lnSpc>
            </a:pPr>
            <a:r>
              <a:rPr lang="en-US" sz="2000"/>
              <a:t>In Ninth C. Muslim armies would conquer (briefly) Sicily, southern Italy, Crete</a:t>
            </a:r>
          </a:p>
          <a:p>
            <a:pPr lvl="1">
              <a:lnSpc>
                <a:spcPct val="80000"/>
              </a:lnSpc>
            </a:pPr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Early Islamic Culture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New Capital Cities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Damascus, old city but new capital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Baghdad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Cairo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Cordoba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Dome of Rock, first great Islamic building, on Temple Mount in Jerusalem, 692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Muslims believe this is the site of Muhammad’s night journey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Inscriptions </a:t>
            </a:r>
            <a:r>
              <a:rPr lang="en-US" sz="2000" dirty="0"/>
              <a:t>are earliest written record from Qur'an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Entreats readers to recognize that God is One and not Three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Arabic becomes the common language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Replaces Greek in Southern Mediterranean, </a:t>
            </a:r>
            <a:endParaRPr lang="en-US" sz="2000" dirty="0" smtClean="0"/>
          </a:p>
          <a:p>
            <a:pPr lvl="1">
              <a:lnSpc>
                <a:spcPct val="80000"/>
              </a:lnSpc>
            </a:pPr>
            <a:r>
              <a:rPr lang="en-US" sz="2000" dirty="0" smtClean="0"/>
              <a:t>Replaces Persian in Mesopotamia and Iran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Replaces Latin in North </a:t>
            </a:r>
            <a:r>
              <a:rPr lang="en-US" sz="2000" dirty="0" smtClean="0"/>
              <a:t>Africa and </a:t>
            </a:r>
            <a:r>
              <a:rPr lang="en-US" sz="2000" dirty="0"/>
              <a:t>Spain as common language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Rise of Islam 7</a:t>
            </a:r>
            <a:r>
              <a:rPr lang="en-US" b="1" baseline="30000"/>
              <a:t>th</a:t>
            </a:r>
            <a:r>
              <a:rPr lang="en-US" b="1"/>
              <a:t> C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199" y="2362200"/>
            <a:ext cx="6736653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Reasons for Arab Military Success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Byzantine and Persian Kingdoms exhausted from fighting each other</a:t>
            </a:r>
          </a:p>
          <a:p>
            <a:pPr lvl="1"/>
            <a:r>
              <a:rPr lang="en-US" dirty="0" smtClean="0"/>
              <a:t>Internal unrest in Persia resulting from loss to Byzantines in early 7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</a:p>
          <a:p>
            <a:r>
              <a:rPr lang="en-US" dirty="0" smtClean="0"/>
              <a:t>Constantinople has at best contentious control over Mesopotamian (Nestorian) and Egyptian (</a:t>
            </a:r>
            <a:r>
              <a:rPr lang="en-US" dirty="0" err="1" smtClean="0"/>
              <a:t>monophysite</a:t>
            </a:r>
            <a:r>
              <a:rPr lang="en-US" dirty="0" smtClean="0"/>
              <a:t>) Christians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0910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Military Defense Against Muslim Armies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Western Cavalry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Development of stirrup, molded saddle and armor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Stirrup came to Western Europe via Hungary from India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Effective edge to Charles Martel and his grandson Charlemagne in battles against Muslims</a:t>
            </a:r>
          </a:p>
          <a:p>
            <a:pPr>
              <a:lnSpc>
                <a:spcPct val="90000"/>
              </a:lnSpc>
            </a:pPr>
            <a:r>
              <a:rPr lang="en-US" sz="2800"/>
              <a:t>Eastern Greek Fire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Naval weapon of exploding incendiary ‘bomb’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Effective Byzantine edge in early battles for Constantinople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Heretical Eastern </a:t>
            </a:r>
            <a:r>
              <a:rPr lang="en-US" sz="4000" dirty="0"/>
              <a:t>Theological Responses to Islam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Monothelite</a:t>
            </a:r>
            <a:r>
              <a:rPr lang="en-US" dirty="0" smtClean="0"/>
              <a:t> Controversy (7</a:t>
            </a:r>
            <a:r>
              <a:rPr lang="en-US" baseline="30000" dirty="0" smtClean="0"/>
              <a:t>th</a:t>
            </a:r>
            <a:r>
              <a:rPr lang="en-US" dirty="0" smtClean="0"/>
              <a:t> C)</a:t>
            </a:r>
            <a:endParaRPr lang="en-US" dirty="0"/>
          </a:p>
          <a:p>
            <a:pPr lvl="1"/>
            <a:r>
              <a:rPr lang="en-US" dirty="0"/>
              <a:t>Christ had one will (divine)</a:t>
            </a:r>
          </a:p>
          <a:p>
            <a:r>
              <a:rPr lang="en-US" dirty="0" smtClean="0"/>
              <a:t>Iconoclasm (8</a:t>
            </a:r>
            <a:r>
              <a:rPr lang="en-US" baseline="30000" dirty="0" smtClean="0"/>
              <a:t>th</a:t>
            </a:r>
            <a:r>
              <a:rPr lang="en-US" dirty="0" smtClean="0"/>
              <a:t> C)</a:t>
            </a:r>
            <a:endParaRPr lang="en-US" dirty="0"/>
          </a:p>
          <a:p>
            <a:pPr lvl="1"/>
            <a:r>
              <a:rPr lang="en-US" dirty="0"/>
              <a:t>Destruction of </a:t>
            </a:r>
            <a:r>
              <a:rPr lang="en-US" dirty="0" smtClean="0"/>
              <a:t>images</a:t>
            </a:r>
          </a:p>
          <a:p>
            <a:r>
              <a:rPr lang="en-US" dirty="0" smtClean="0"/>
              <a:t>Both heresies developed and pushed by Byzantine Emperors to encourage political and military unity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Introduction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Review of historical situation in 7</a:t>
            </a:r>
            <a:r>
              <a:rPr lang="en-US" baseline="30000" dirty="0"/>
              <a:t>th</a:t>
            </a:r>
            <a:r>
              <a:rPr lang="en-US" dirty="0"/>
              <a:t> C</a:t>
            </a:r>
          </a:p>
          <a:p>
            <a:r>
              <a:rPr lang="en-US" dirty="0"/>
              <a:t>Rise of Islam</a:t>
            </a:r>
          </a:p>
          <a:p>
            <a:r>
              <a:rPr lang="en-US" dirty="0"/>
              <a:t>Western Efforts to oppose Islam</a:t>
            </a:r>
          </a:p>
          <a:p>
            <a:r>
              <a:rPr lang="en-US" dirty="0"/>
              <a:t>Eastern Efforts to oppose Islam</a:t>
            </a:r>
          </a:p>
          <a:p>
            <a:r>
              <a:rPr lang="en-US" smtClean="0"/>
              <a:t>Review </a:t>
            </a:r>
            <a:r>
              <a:rPr lang="en-US" dirty="0"/>
              <a:t>Readings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Monothelete</a:t>
            </a:r>
            <a:r>
              <a:rPr lang="en-US" dirty="0"/>
              <a:t> Controversy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Patriarch </a:t>
            </a:r>
            <a:r>
              <a:rPr lang="en-US" sz="2400" dirty="0"/>
              <a:t>of Constantinople, </a:t>
            </a:r>
            <a:r>
              <a:rPr lang="en-US" sz="2400" dirty="0" err="1"/>
              <a:t>Sergius</a:t>
            </a:r>
            <a:r>
              <a:rPr lang="en-US" sz="2400" dirty="0"/>
              <a:t> proposes ‘</a:t>
            </a:r>
            <a:r>
              <a:rPr lang="en-US" sz="2400" dirty="0" err="1"/>
              <a:t>monothelete</a:t>
            </a:r>
            <a:r>
              <a:rPr lang="en-US" sz="2400" dirty="0"/>
              <a:t>’ Christology or that Christ had one </a:t>
            </a:r>
            <a:r>
              <a:rPr lang="en-US" sz="2400" dirty="0" smtClean="0"/>
              <a:t>will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To try to bring </a:t>
            </a:r>
            <a:r>
              <a:rPr lang="en-US" sz="2400" dirty="0" err="1"/>
              <a:t>Monophysites</a:t>
            </a:r>
            <a:r>
              <a:rPr lang="en-US" sz="2400" dirty="0"/>
              <a:t> back under imperial control against </a:t>
            </a:r>
            <a:r>
              <a:rPr lang="en-US" sz="2400" dirty="0" smtClean="0"/>
              <a:t>Arabs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Approved by Emperor Heraclius and his successor, </a:t>
            </a:r>
            <a:r>
              <a:rPr lang="en-US" sz="2400" dirty="0" err="1" smtClean="0"/>
              <a:t>Constans</a:t>
            </a:r>
            <a:r>
              <a:rPr lang="en-US" sz="2400" dirty="0" smtClean="0"/>
              <a:t> II</a:t>
            </a: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Pope Honorius (625-638) </a:t>
            </a:r>
            <a:r>
              <a:rPr lang="en-US" sz="2400" dirty="0" smtClean="0"/>
              <a:t>seems to go along </a:t>
            </a:r>
            <a:r>
              <a:rPr lang="en-US" sz="2400" dirty="0"/>
              <a:t>with this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Chalcedonian Christology vigorously defended by 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Maximus Confessor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Pope St. Martin I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Eventually </a:t>
            </a:r>
            <a:r>
              <a:rPr lang="en-US" sz="2400" dirty="0"/>
              <a:t>Eastern Church returns to Chalcedonian formula in Third Council of Constantinople (680)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St. Maximus the Confessor (580 -662)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Argued forcefully against the </a:t>
            </a:r>
            <a:r>
              <a:rPr lang="en-US" sz="2400" dirty="0" err="1" smtClean="0"/>
              <a:t>monothelite</a:t>
            </a:r>
            <a:r>
              <a:rPr lang="en-US" sz="2400" dirty="0" smtClean="0"/>
              <a:t> Christology (and its variant, </a:t>
            </a:r>
            <a:r>
              <a:rPr lang="en-US" sz="2400" dirty="0" err="1" smtClean="0"/>
              <a:t>monoenergeria</a:t>
            </a:r>
            <a:r>
              <a:rPr lang="en-US" sz="2400" dirty="0" smtClean="0"/>
              <a:t>, or one action)</a:t>
            </a:r>
          </a:p>
          <a:p>
            <a:pPr lvl="1"/>
            <a:r>
              <a:rPr lang="en-US" sz="2000" dirty="0" smtClean="0"/>
              <a:t>Through Christ assuming full human nature meant a full human will and action as well as a divine will and action</a:t>
            </a:r>
          </a:p>
          <a:p>
            <a:pPr lvl="1"/>
            <a:r>
              <a:rPr lang="en-US" sz="2000" dirty="0" smtClean="0"/>
              <a:t>Strong support for Chalcedonian Christology</a:t>
            </a:r>
          </a:p>
          <a:p>
            <a:pPr marL="342900" lvl="1" indent="-342900">
              <a:buClr>
                <a:schemeClr val="folHlink"/>
              </a:buClr>
              <a:buSzPct val="60000"/>
            </a:pPr>
            <a:r>
              <a:rPr lang="en-US" sz="2400" dirty="0" smtClean="0"/>
              <a:t>Attended First Lateran Council in 649 called by Pope Martin I to refute </a:t>
            </a:r>
            <a:r>
              <a:rPr lang="en-US" sz="2400" dirty="0" err="1" smtClean="0"/>
              <a:t>monotheolitism</a:t>
            </a:r>
            <a:endParaRPr lang="en-US" sz="2400" dirty="0" smtClean="0"/>
          </a:p>
          <a:p>
            <a:pPr marL="342900" lvl="1" indent="-342900">
              <a:buClr>
                <a:schemeClr val="folHlink"/>
              </a:buClr>
              <a:buSzPct val="60000"/>
            </a:pPr>
            <a:r>
              <a:rPr lang="en-US" sz="2400" dirty="0" smtClean="0"/>
              <a:t>Was </a:t>
            </a:r>
            <a:r>
              <a:rPr lang="en-US" sz="2400" dirty="0"/>
              <a:t>persecuted and tortured by Emperor </a:t>
            </a:r>
            <a:r>
              <a:rPr lang="en-US" sz="2400" dirty="0" smtClean="0"/>
              <a:t>Heraclius</a:t>
            </a:r>
          </a:p>
          <a:p>
            <a:pPr marL="342900" lvl="1" indent="-342900">
              <a:buClr>
                <a:schemeClr val="folHlink"/>
              </a:buClr>
              <a:buSzPct val="60000"/>
            </a:pPr>
            <a:r>
              <a:rPr lang="en-US" sz="2400" dirty="0" smtClean="0"/>
              <a:t>Died in exile </a:t>
            </a:r>
            <a:r>
              <a:rPr lang="en-US" sz="2400" smtClean="0"/>
              <a:t>in 662</a:t>
            </a:r>
            <a:endParaRPr lang="en-US" sz="2400" dirty="0" smtClean="0"/>
          </a:p>
          <a:p>
            <a:pPr marL="342900" lvl="1" indent="-342900">
              <a:buClr>
                <a:schemeClr val="folHlink"/>
              </a:buClr>
              <a:buSzPct val="60000"/>
            </a:pPr>
            <a:endParaRPr lang="en-US" sz="1800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859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Pope St. Martin I (r. 649 – 655)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Born in a wealthy Roman family</a:t>
            </a:r>
          </a:p>
          <a:p>
            <a:r>
              <a:rPr lang="en-US" sz="2000" dirty="0" smtClean="0"/>
              <a:t>Joined the Order of St. Basil</a:t>
            </a:r>
          </a:p>
          <a:p>
            <a:r>
              <a:rPr lang="en-US" sz="2000" dirty="0" smtClean="0"/>
              <a:t>As pope, called the First Lateran Council to refute </a:t>
            </a:r>
            <a:r>
              <a:rPr lang="en-US" sz="2000" dirty="0" err="1" smtClean="0"/>
              <a:t>monothelite</a:t>
            </a:r>
            <a:r>
              <a:rPr lang="en-US" sz="2000" dirty="0" smtClean="0"/>
              <a:t> Christology</a:t>
            </a:r>
          </a:p>
          <a:p>
            <a:r>
              <a:rPr lang="en-US" sz="2000" dirty="0" smtClean="0"/>
              <a:t>Pope Martin was captured by troops of Emperor </a:t>
            </a:r>
            <a:r>
              <a:rPr lang="en-US" sz="2000" dirty="0" err="1" smtClean="0"/>
              <a:t>Constans</a:t>
            </a:r>
            <a:r>
              <a:rPr lang="en-US" sz="2000" dirty="0" smtClean="0"/>
              <a:t> II and brought to Constantinople as a heretic</a:t>
            </a:r>
          </a:p>
          <a:p>
            <a:pPr lvl="1"/>
            <a:r>
              <a:rPr lang="en-US" sz="1800" dirty="0" smtClean="0"/>
              <a:t>Branded</a:t>
            </a:r>
          </a:p>
          <a:p>
            <a:pPr lvl="1"/>
            <a:r>
              <a:rPr lang="en-US" sz="1800" dirty="0" smtClean="0"/>
              <a:t>Tortured</a:t>
            </a:r>
          </a:p>
          <a:p>
            <a:pPr lvl="1"/>
            <a:r>
              <a:rPr lang="en-US" sz="1800" dirty="0" smtClean="0"/>
              <a:t>Died in exile from his wounds</a:t>
            </a:r>
          </a:p>
          <a:p>
            <a:r>
              <a:rPr lang="en-US" sz="2200" dirty="0" smtClean="0"/>
              <a:t>Feast Day 12 November, remembered as a martyr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471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Iconoclast Controversy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Byzantine Emperors Leo III (717-741), Constantine V (741-763)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Supported “image breaking” iconoclasm as a way to attract Muslims to Christian orthodoxy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Historical Note: Emperor Leo III dropped all military support of Papacy against Lombards, forcing Pope Stephen II into an alliance with Pepin the Short (Charlemagne’s father)</a:t>
            </a:r>
          </a:p>
          <a:p>
            <a:pPr>
              <a:lnSpc>
                <a:spcPct val="90000"/>
              </a:lnSpc>
            </a:pPr>
            <a:r>
              <a:rPr lang="en-US" sz="2000"/>
              <a:t>Monks vehemently opposed iconoclasts</a:t>
            </a:r>
          </a:p>
          <a:p>
            <a:pPr>
              <a:lnSpc>
                <a:spcPct val="90000"/>
              </a:lnSpc>
            </a:pPr>
            <a:r>
              <a:rPr lang="en-US" sz="2000"/>
              <a:t>St. John Damascene (675-749)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Monk at St. Sabas near Jerusalem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Strong theological defense of icons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Differentiated types of worship and honor</a:t>
            </a:r>
          </a:p>
          <a:p>
            <a:pPr>
              <a:lnSpc>
                <a:spcPct val="90000"/>
              </a:lnSpc>
            </a:pPr>
            <a:r>
              <a:rPr lang="en-US" sz="2000"/>
              <a:t>Eventually Eastern Church officially embraces honor of icons at Seventh Ecumenical Council, Second Nicene Council (787) </a:t>
            </a:r>
          </a:p>
          <a:p>
            <a:pPr>
              <a:lnSpc>
                <a:spcPct val="90000"/>
              </a:lnSpc>
            </a:pPr>
            <a:endParaRPr lang="en-US" sz="20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Maximus the Confessor, from Letter II, available at http://www.vatican.va/spirit/documents/spirit_20010328_massimo-confessore_en.html</a:t>
            </a:r>
          </a:p>
          <a:p>
            <a:r>
              <a:rPr lang="en-US" sz="2800"/>
              <a:t>John of Damascus, </a:t>
            </a:r>
            <a:r>
              <a:rPr lang="en-US" sz="2800" i="1"/>
              <a:t>In Defense of Icons, </a:t>
            </a:r>
            <a:r>
              <a:rPr lang="en-US" sz="2800"/>
              <a:t>available at </a:t>
            </a:r>
            <a:r>
              <a:rPr lang="en-US" sz="2800">
                <a:hlinkClick r:id="rId2"/>
              </a:rPr>
              <a:t>http://www.fordham.edu/halsall/source/johndam-icons.html</a:t>
            </a:r>
            <a:r>
              <a:rPr lang="en-US" sz="280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Historical Situation in Early 7</a:t>
            </a:r>
            <a:r>
              <a:rPr lang="en-US" sz="4000" b="1" baseline="30000"/>
              <a:t>th</a:t>
            </a:r>
            <a:r>
              <a:rPr lang="en-US" sz="4000" b="1"/>
              <a:t> C in West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City of Rome is a desolate ruin with poor sanitation and filled with very poor people; under direct authority of Pope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Pope St. Gregory the Great rebuilds sanitation and water supply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Feeds the hungry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Bishops are often the only real source of </a:t>
            </a:r>
            <a:r>
              <a:rPr lang="en-US" sz="2000" dirty="0" smtClean="0"/>
              <a:t>civic </a:t>
            </a:r>
            <a:r>
              <a:rPr lang="en-US" sz="2000" dirty="0"/>
              <a:t>administration and civil </a:t>
            </a:r>
            <a:r>
              <a:rPr lang="en-US" sz="2000" dirty="0" smtClean="0"/>
              <a:t>justice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Monasteries centers of education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Irish and Roman missionaries have some </a:t>
            </a:r>
            <a:r>
              <a:rPr lang="en-US" sz="2000" dirty="0" smtClean="0"/>
              <a:t>success </a:t>
            </a:r>
            <a:r>
              <a:rPr lang="en-US" sz="2000" dirty="0"/>
              <a:t>in converting pagan and Arian tribes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Visigoths rule Spain; Vandals rule North Africa; </a:t>
            </a:r>
            <a:r>
              <a:rPr lang="en-US" sz="2000" dirty="0" err="1"/>
              <a:t>Lombards</a:t>
            </a:r>
            <a:r>
              <a:rPr lang="en-US" sz="2000" dirty="0"/>
              <a:t> rule northern Italy; Byzantine control of Southern Italy and Sicily, Franks rule Western France; Anglo-Saxons in England; </a:t>
            </a:r>
            <a:r>
              <a:rPr lang="en-US" sz="2000" dirty="0" err="1"/>
              <a:t>Alamani</a:t>
            </a:r>
            <a:r>
              <a:rPr lang="en-US" sz="2000" dirty="0"/>
              <a:t> in Germany</a:t>
            </a:r>
          </a:p>
          <a:p>
            <a:pPr lvl="1">
              <a:lnSpc>
                <a:spcPct val="90000"/>
              </a:lnSpc>
            </a:pPr>
            <a:endParaRPr lang="en-US" sz="2000" dirty="0"/>
          </a:p>
          <a:p>
            <a:pPr lvl="1">
              <a:lnSpc>
                <a:spcPct val="90000"/>
              </a:lnSpc>
            </a:pPr>
            <a:endParaRPr lang="en-US" sz="2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Historical Situation in Early 7</a:t>
            </a:r>
            <a:r>
              <a:rPr lang="en-US" sz="4000" b="1" baseline="30000"/>
              <a:t>th</a:t>
            </a:r>
            <a:r>
              <a:rPr lang="en-US" sz="4000" b="1"/>
              <a:t> C in East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Partially unified </a:t>
            </a:r>
            <a:r>
              <a:rPr lang="en-US" sz="2400" dirty="0"/>
              <a:t>politically under control of Byzantine Emperor from Egypt to Danube</a:t>
            </a:r>
          </a:p>
          <a:p>
            <a:r>
              <a:rPr lang="en-US" sz="2400" dirty="0"/>
              <a:t>But </a:t>
            </a:r>
            <a:r>
              <a:rPr lang="en-US" sz="2400" dirty="0" err="1"/>
              <a:t>monophysites</a:t>
            </a:r>
            <a:r>
              <a:rPr lang="en-US" sz="2400" dirty="0"/>
              <a:t> in Egypt and Nestorians in Syria undermine religious </a:t>
            </a:r>
            <a:r>
              <a:rPr lang="en-US" sz="2400" dirty="0" smtClean="0"/>
              <a:t>(and therefore political) unity</a:t>
            </a:r>
            <a:endParaRPr lang="en-US" sz="2400" dirty="0"/>
          </a:p>
          <a:p>
            <a:r>
              <a:rPr lang="en-US" sz="2400" dirty="0"/>
              <a:t>Primary contact between East and West is through the </a:t>
            </a:r>
            <a:r>
              <a:rPr lang="en-US" sz="2400" dirty="0" smtClean="0"/>
              <a:t>Pope</a:t>
            </a:r>
          </a:p>
          <a:p>
            <a:pPr lvl="1"/>
            <a:r>
              <a:rPr lang="en-US" sz="2000" dirty="0" smtClean="0"/>
              <a:t>Nearly all pontiffs spend time in Constantinople during their earlier ecclesial careers</a:t>
            </a:r>
            <a:endParaRPr lang="en-US" sz="2000" dirty="0"/>
          </a:p>
          <a:p>
            <a:r>
              <a:rPr lang="en-US" sz="2400" dirty="0"/>
              <a:t>Ecclesial authorities are subordinate to civil</a:t>
            </a:r>
          </a:p>
          <a:p>
            <a:r>
              <a:rPr lang="en-US" sz="2400" dirty="0"/>
              <a:t>Eastern Empire will see itself as the continuation of ancient Roman Empire until the fall of Constantinople in 1453</a:t>
            </a:r>
          </a:p>
          <a:p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Mediterranean at death of Justinian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2533" name="Picture 5" descr="byzantine_map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2049463"/>
            <a:ext cx="6781800" cy="3760787"/>
          </a:xfrm>
          <a:prstGeom prst="rect">
            <a:avLst/>
          </a:prstGeom>
          <a:noFill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Persian-Byzantine War Early 7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Extensive warfare between Byzantium and Sassanid Empire 602-628</a:t>
            </a:r>
          </a:p>
          <a:p>
            <a:r>
              <a:rPr lang="en-US" sz="2400" dirty="0" smtClean="0"/>
              <a:t>With support from Jews in Antioch and around </a:t>
            </a:r>
            <a:r>
              <a:rPr lang="en-US" sz="2400" dirty="0"/>
              <a:t>J</a:t>
            </a:r>
            <a:r>
              <a:rPr lang="en-US" sz="2400" dirty="0" smtClean="0"/>
              <a:t>erusalem, the Sassanid army conquered Jerusalem in 612</a:t>
            </a:r>
          </a:p>
          <a:p>
            <a:r>
              <a:rPr lang="en-US" sz="2400" smtClean="0"/>
              <a:t>Constantinople nearly </a:t>
            </a:r>
            <a:r>
              <a:rPr lang="en-US" sz="2400" dirty="0" smtClean="0"/>
              <a:t>captured in 626</a:t>
            </a:r>
          </a:p>
          <a:p>
            <a:r>
              <a:rPr lang="en-US" sz="2400" dirty="0" smtClean="0"/>
              <a:t>By 628, Byzantine forces had retaken most of lost territory, including Jerusalem</a:t>
            </a:r>
          </a:p>
          <a:p>
            <a:r>
              <a:rPr lang="en-US" sz="2400" dirty="0" smtClean="0"/>
              <a:t>But…both Byzantium and Persia left in a weakened political and military situation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881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7</a:t>
            </a:r>
            <a:r>
              <a:rPr lang="en-US" baseline="30000" dirty="0" smtClean="0"/>
              <a:t>th</a:t>
            </a:r>
            <a:r>
              <a:rPr lang="en-US" dirty="0" smtClean="0"/>
              <a:t> C Arabia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Mix Christians, Jews, pagans</a:t>
            </a:r>
          </a:p>
          <a:p>
            <a:r>
              <a:rPr lang="en-US" dirty="0" smtClean="0"/>
              <a:t>Ancient pagan pilgrimage site at Mecca</a:t>
            </a:r>
          </a:p>
          <a:p>
            <a:r>
              <a:rPr lang="en-US" dirty="0" smtClean="0"/>
              <a:t>Wealthy kingdom of Saba (Sheba) in present day Yemen</a:t>
            </a:r>
          </a:p>
          <a:p>
            <a:pPr lvl="1"/>
            <a:r>
              <a:rPr lang="en-US" dirty="0" smtClean="0"/>
              <a:t>Ruined by destruction of the </a:t>
            </a:r>
            <a:r>
              <a:rPr lang="en-US" dirty="0" err="1" smtClean="0"/>
              <a:t>Marib</a:t>
            </a:r>
            <a:r>
              <a:rPr lang="en-US" dirty="0" smtClean="0"/>
              <a:t> dam in 575 AD</a:t>
            </a:r>
          </a:p>
          <a:p>
            <a:pPr lvl="1"/>
            <a:r>
              <a:rPr lang="en-US" dirty="0" smtClean="0"/>
              <a:t>First dam built c. 1700 BC</a:t>
            </a:r>
          </a:p>
          <a:p>
            <a:r>
              <a:rPr lang="en-US" dirty="0" smtClean="0"/>
              <a:t>Tribes of Arabia hostile to each other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412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Muhammad 570 - 632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Muhammad (570-632</a:t>
            </a:r>
            <a:r>
              <a:rPr lang="en-US" sz="2000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Born and raised in Mecca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Wealthy trader and merchant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Had a series of visions that led to monotheism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Opposed by many in Mecca</a:t>
            </a: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1800" dirty="0"/>
              <a:t>The flight from Mecca to Medina (622) is beginning of Muslim calendar </a:t>
            </a:r>
            <a:endParaRPr lang="en-US" sz="1800" dirty="0" smtClean="0"/>
          </a:p>
          <a:p>
            <a:pPr lvl="1">
              <a:lnSpc>
                <a:spcPct val="90000"/>
              </a:lnSpc>
            </a:pPr>
            <a:r>
              <a:rPr lang="en-US" sz="1800" dirty="0" smtClean="0"/>
              <a:t>Medina welcomes Muhammad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He encourages monotheism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Resolves disputes among Arab tribes</a:t>
            </a: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1800" dirty="0" smtClean="0"/>
              <a:t>Founded </a:t>
            </a:r>
            <a:r>
              <a:rPr lang="en-US" sz="1800" dirty="0"/>
              <a:t>a religious and political movement aimed at uniting all Arab tribes. </a:t>
            </a:r>
            <a:r>
              <a:rPr lang="en-US" sz="2000" dirty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Key Points of Islamic Theology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Qur’an is revealed word of God (must be in Arabic, a translation </a:t>
            </a:r>
            <a:r>
              <a:rPr lang="en-US" sz="2400" dirty="0" smtClean="0"/>
              <a:t>is </a:t>
            </a:r>
            <a:r>
              <a:rPr lang="en-US" sz="2400" dirty="0"/>
              <a:t>not really the Qur’an)</a:t>
            </a:r>
          </a:p>
          <a:p>
            <a:r>
              <a:rPr lang="en-US" sz="2400" dirty="0" smtClean="0"/>
              <a:t>Islam means submission, specifically submission to will of Allah</a:t>
            </a:r>
          </a:p>
          <a:p>
            <a:r>
              <a:rPr lang="en-US" sz="2400" dirty="0"/>
              <a:t>God is one, no </a:t>
            </a:r>
            <a:r>
              <a:rPr lang="en-US" sz="2400" dirty="0" smtClean="0"/>
              <a:t>Trinity</a:t>
            </a:r>
            <a:endParaRPr lang="en-US" sz="2400" dirty="0" smtClean="0"/>
          </a:p>
          <a:p>
            <a:r>
              <a:rPr lang="en-US" sz="2400" dirty="0" smtClean="0"/>
              <a:t>Mohammed </a:t>
            </a:r>
            <a:r>
              <a:rPr lang="en-US" sz="2400" dirty="0"/>
              <a:t>is greatest prophet, although prophets of Old Testament and Jesus are also important</a:t>
            </a:r>
          </a:p>
          <a:p>
            <a:pPr lvl="1"/>
            <a:r>
              <a:rPr lang="en-US" sz="2000" dirty="0"/>
              <a:t>Jews and Christians are considered people of The </a:t>
            </a:r>
            <a:r>
              <a:rPr lang="en-US" sz="2000" dirty="0" smtClean="0"/>
              <a:t>Book</a:t>
            </a:r>
            <a:endParaRPr lang="en-US" sz="2000" dirty="0" smtClean="0"/>
          </a:p>
          <a:p>
            <a:r>
              <a:rPr lang="en-US" sz="2400" dirty="0" smtClean="0"/>
              <a:t>Images </a:t>
            </a:r>
            <a:r>
              <a:rPr lang="en-US" sz="2400" dirty="0"/>
              <a:t>are an affront to </a:t>
            </a:r>
            <a:r>
              <a:rPr lang="en-US" sz="2400" dirty="0" smtClean="0"/>
              <a:t>Allah</a:t>
            </a:r>
            <a:endParaRPr lang="en-US" sz="2400" dirty="0" smtClean="0"/>
          </a:p>
          <a:p>
            <a:r>
              <a:rPr lang="en-US" sz="2400" dirty="0" smtClean="0"/>
              <a:t>Idolatry is an affront to Allah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DFECA-0940-4784-AF55-9609D5B60AF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1823</TotalTime>
  <Words>1525</Words>
  <Application>Microsoft Office PowerPoint</Application>
  <PresentationFormat>On-screen Show (4:3)</PresentationFormat>
  <Paragraphs>194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Blends</vt:lpstr>
      <vt:lpstr>Lecture 9: Rise of Islam</vt:lpstr>
      <vt:lpstr>Introduction</vt:lpstr>
      <vt:lpstr>Historical Situation in Early 7th C in West</vt:lpstr>
      <vt:lpstr>Historical Situation in Early 7th C in East </vt:lpstr>
      <vt:lpstr>Mediterranean at death of Justinian</vt:lpstr>
      <vt:lpstr>Persian-Byzantine War Early 7th C</vt:lpstr>
      <vt:lpstr>Early 7th C Arabia</vt:lpstr>
      <vt:lpstr>Muhammad 570 - 632</vt:lpstr>
      <vt:lpstr>Key Points of Islamic Theology</vt:lpstr>
      <vt:lpstr>Key Points of Early Islamic Society</vt:lpstr>
      <vt:lpstr>Two Major Branches of Islam</vt:lpstr>
      <vt:lpstr>Five Pillars of Islam (Sunni)</vt:lpstr>
      <vt:lpstr>Early Islamic Political Leadership</vt:lpstr>
      <vt:lpstr>Early Muslim Expansion in Two Movements</vt:lpstr>
      <vt:lpstr>Early Islamic Culture</vt:lpstr>
      <vt:lpstr>Rise of Islam 7th C</vt:lpstr>
      <vt:lpstr>Reasons for Arab Military Success</vt:lpstr>
      <vt:lpstr>Military Defense Against Muslim Armies</vt:lpstr>
      <vt:lpstr>Heretical Eastern Theological Responses to Islam</vt:lpstr>
      <vt:lpstr>Monothelete Controversy</vt:lpstr>
      <vt:lpstr>St. Maximus the Confessor (580 -662)</vt:lpstr>
      <vt:lpstr>Pope St. Martin I (r. 649 – 655)</vt:lpstr>
      <vt:lpstr>Iconoclast Controversy</vt:lpstr>
      <vt:lpstr>Assignments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19: Rise of Islam</dc:title>
  <dc:creator>aorlando</dc:creator>
  <cp:lastModifiedBy>AOrlando</cp:lastModifiedBy>
  <cp:revision>54</cp:revision>
  <dcterms:created xsi:type="dcterms:W3CDTF">2010-08-19T12:04:51Z</dcterms:created>
  <dcterms:modified xsi:type="dcterms:W3CDTF">2018-09-28T12:19:39Z</dcterms:modified>
</cp:coreProperties>
</file>