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2"/>
  </p:notesMasterIdLst>
  <p:sldIdLst>
    <p:sldId id="256" r:id="rId2"/>
    <p:sldId id="257" r:id="rId3"/>
    <p:sldId id="262" r:id="rId4"/>
    <p:sldId id="266" r:id="rId5"/>
    <p:sldId id="259" r:id="rId6"/>
    <p:sldId id="260" r:id="rId7"/>
    <p:sldId id="263" r:id="rId8"/>
    <p:sldId id="264" r:id="rId9"/>
    <p:sldId id="265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88841" autoAdjust="0"/>
  </p:normalViewPr>
  <p:slideViewPr>
    <p:cSldViewPr>
      <p:cViewPr varScale="1">
        <p:scale>
          <a:sx n="57" d="100"/>
          <a:sy n="57" d="100"/>
        </p:scale>
        <p:origin x="-90" y="-9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3210B9CC-A3C2-47D2-8E63-CD941D0FF0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25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10B9CC-A3C2-47D2-8E63-CD941D0FF09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D466DB-D4BA-4AEA-80D9-F96317D5CC30}" type="slidenum">
              <a:rPr lang="en-US"/>
              <a:pPr/>
              <a:t>2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22BBBB-CB4B-4EB5-82D8-514356D4EE14}" type="slidenum">
              <a:rPr lang="en-US"/>
              <a:pPr/>
              <a:t>3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E81AD7-B73D-4FCB-89D2-E05391164716}" type="slidenum">
              <a:rPr lang="en-US"/>
              <a:pPr/>
              <a:t>5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B4B457-1AA0-48E9-BE53-9FEE296FA41E}" type="slidenum">
              <a:rPr lang="en-US"/>
              <a:pPr/>
              <a:t>7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is not a pretty web site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DD92E6-E61D-4823-9935-FC8BB26A2CF1}" type="slidenum">
              <a:rPr lang="en-US"/>
              <a:pPr/>
              <a:t>8</a:t>
            </a:fld>
            <a:endParaRPr 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2969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970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970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970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70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7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971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971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971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C48CBF5-485F-4664-A45E-964B8FA00E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943599-856C-48AE-9D9E-E7AC23744D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6EE14-0A6B-4DB2-9AD4-E75A0BF1F6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D09D65-7CB6-4F4F-BE20-5405176F61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298CE-D989-4DB0-9535-7A60D911C3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6798F-233A-4A8F-99D4-8575D649C3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BD90D2-749E-4913-9A60-85CBC0D0F1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8AF6DF-37CA-433A-AD18-9837CD2FB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BFA88F-ADB0-43BE-B46B-BFF197328C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C4C0B-B920-40CE-8CE1-59000FD2A3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27B2CC-A9D8-4A65-981F-72032581A8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86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6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286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286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1301E6D-7438-4538-8C0C-B5D06C6106C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eb.mit.edu/aorlando/www/SaintJohnCHII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Class 1: Introduction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Ann T. Orlando</a:t>
            </a:r>
          </a:p>
          <a:p>
            <a:r>
              <a:rPr lang="en-US" dirty="0" smtClean="0"/>
              <a:t>16 </a:t>
            </a:r>
            <a:r>
              <a:rPr lang="en-US" dirty="0"/>
              <a:t>January </a:t>
            </a:r>
            <a:r>
              <a:rPr lang="en-US" dirty="0" smtClean="0"/>
              <a:t>2019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Historical Judgement (Prejudices)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Importance of Spain in 16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– 19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C</a:t>
            </a:r>
            <a:endParaRPr lang="en-US" sz="2800" dirty="0"/>
          </a:p>
          <a:p>
            <a:r>
              <a:rPr lang="en-US" sz="2800" dirty="0"/>
              <a:t>What is most important about the 16</a:t>
            </a:r>
            <a:r>
              <a:rPr lang="en-US" sz="2800" baseline="30000" dirty="0"/>
              <a:t>th </a:t>
            </a:r>
            <a:r>
              <a:rPr lang="en-US" sz="2800" dirty="0" smtClean="0"/>
              <a:t>C</a:t>
            </a:r>
          </a:p>
          <a:p>
            <a:pPr lvl="1"/>
            <a:r>
              <a:rPr lang="en-US" sz="2400" dirty="0" smtClean="0"/>
              <a:t>Northern European Revolts (aka Reformation)</a:t>
            </a:r>
          </a:p>
          <a:p>
            <a:pPr lvl="1"/>
            <a:r>
              <a:rPr lang="en-US" sz="2400" dirty="0" smtClean="0"/>
              <a:t>Catholic Renewal</a:t>
            </a:r>
          </a:p>
          <a:p>
            <a:pPr lvl="1"/>
            <a:r>
              <a:rPr lang="en-US" sz="2400" dirty="0" smtClean="0"/>
              <a:t>Catholic Christianity becomes a world-wide religion and dominant</a:t>
            </a:r>
            <a:endParaRPr lang="en-US" sz="2400" dirty="0"/>
          </a:p>
          <a:p>
            <a:r>
              <a:rPr lang="en-US" sz="2800" dirty="0"/>
              <a:t>Importance of the 17</a:t>
            </a:r>
            <a:r>
              <a:rPr lang="en-US" sz="2800" baseline="30000" dirty="0"/>
              <a:t>th</a:t>
            </a:r>
            <a:r>
              <a:rPr lang="en-US" sz="2800" dirty="0"/>
              <a:t> </a:t>
            </a:r>
            <a:r>
              <a:rPr lang="en-US" sz="2800" dirty="0" smtClean="0"/>
              <a:t>C</a:t>
            </a:r>
          </a:p>
          <a:p>
            <a:pPr lvl="1"/>
            <a:r>
              <a:rPr lang="en-US" sz="2400" dirty="0" smtClean="0"/>
              <a:t>Beginning of modernity</a:t>
            </a:r>
            <a:endParaRPr lang="en-US" sz="2400" dirty="0"/>
          </a:p>
          <a:p>
            <a:r>
              <a:rPr lang="en-US" sz="2800" dirty="0"/>
              <a:t>What’s most important in 18</a:t>
            </a:r>
            <a:r>
              <a:rPr lang="en-US" sz="2800" baseline="30000" dirty="0"/>
              <a:t>th</a:t>
            </a:r>
            <a:r>
              <a:rPr lang="en-US" sz="2800" dirty="0"/>
              <a:t> </a:t>
            </a:r>
            <a:r>
              <a:rPr lang="en-US" sz="2800" dirty="0" smtClean="0"/>
              <a:t>C</a:t>
            </a:r>
          </a:p>
          <a:p>
            <a:pPr lvl="1"/>
            <a:r>
              <a:rPr lang="en-US" sz="2400" dirty="0" smtClean="0"/>
              <a:t>American Revolution not French Revolution</a:t>
            </a:r>
            <a:endParaRPr lang="en-US" sz="24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16356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 </a:t>
            </a:r>
            <a:r>
              <a:rPr lang="en-US" dirty="0" smtClean="0"/>
              <a:t>Back </a:t>
            </a:r>
            <a:r>
              <a:rPr lang="en-US" dirty="0"/>
              <a:t>to </a:t>
            </a:r>
            <a:br>
              <a:rPr lang="en-US" dirty="0"/>
            </a:br>
            <a:r>
              <a:rPr lang="en-US" dirty="0"/>
              <a:t>Church History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Review Syllabus</a:t>
            </a:r>
          </a:p>
          <a:p>
            <a:pPr lvl="1"/>
            <a:r>
              <a:rPr lang="en-US" dirty="0"/>
              <a:t>Structure of course</a:t>
            </a:r>
          </a:p>
          <a:p>
            <a:pPr lvl="1"/>
            <a:r>
              <a:rPr lang="en-US" dirty="0"/>
              <a:t>Requirements</a:t>
            </a:r>
          </a:p>
          <a:p>
            <a:pPr lvl="1"/>
            <a:r>
              <a:rPr lang="en-US" dirty="0"/>
              <a:t>Course Web Site</a:t>
            </a:r>
          </a:p>
          <a:p>
            <a:r>
              <a:rPr lang="en-US" dirty="0"/>
              <a:t>My agenda/perspective/prejudices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 Structure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100" dirty="0"/>
              <a:t>Six Parts</a:t>
            </a:r>
          </a:p>
          <a:p>
            <a:pPr lvl="1">
              <a:lnSpc>
                <a:spcPct val="90000"/>
              </a:lnSpc>
            </a:pPr>
            <a:r>
              <a:rPr lang="en-US" sz="2700" dirty="0" smtClean="0"/>
              <a:t>Lectures</a:t>
            </a:r>
            <a:endParaRPr lang="en-US" sz="2700" dirty="0"/>
          </a:p>
          <a:p>
            <a:pPr lvl="1">
              <a:lnSpc>
                <a:spcPct val="90000"/>
              </a:lnSpc>
            </a:pPr>
            <a:r>
              <a:rPr lang="en-US" sz="2700" dirty="0"/>
              <a:t>Primary Source Readings </a:t>
            </a:r>
            <a:endParaRPr lang="en-US" sz="2700" dirty="0" smtClean="0"/>
          </a:p>
          <a:p>
            <a:pPr lvl="1">
              <a:lnSpc>
                <a:spcPct val="90000"/>
              </a:lnSpc>
            </a:pPr>
            <a:r>
              <a:rPr lang="en-US" sz="2700" dirty="0" smtClean="0"/>
              <a:t>Ref to Hitchcock</a:t>
            </a:r>
            <a:endParaRPr lang="en-US" sz="2700" dirty="0"/>
          </a:p>
          <a:p>
            <a:pPr>
              <a:lnSpc>
                <a:spcPct val="90000"/>
              </a:lnSpc>
            </a:pPr>
            <a:r>
              <a:rPr lang="en-US" sz="3100" dirty="0"/>
              <a:t>Five Short Papers at conclusion of Parts I – V based on primary sources</a:t>
            </a:r>
          </a:p>
          <a:p>
            <a:pPr>
              <a:lnSpc>
                <a:spcPct val="90000"/>
              </a:lnSpc>
            </a:pPr>
            <a:r>
              <a:rPr lang="en-US" sz="3100" dirty="0"/>
              <a:t>One Long Paper and panel discussion based on selected book </a:t>
            </a:r>
            <a:r>
              <a:rPr lang="en-US" sz="3100" dirty="0" smtClean="0"/>
              <a:t>analysis</a:t>
            </a:r>
            <a:endParaRPr lang="en-US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Book </a:t>
            </a:r>
            <a:r>
              <a:rPr lang="en-US" dirty="0" smtClean="0"/>
              <a:t>Selection</a:t>
            </a:r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2000" dirty="0" smtClean="0"/>
              <a:t>Choose One by Feb 27: </a:t>
            </a:r>
          </a:p>
          <a:p>
            <a:pPr lvl="1"/>
            <a:r>
              <a:rPr lang="en-US" sz="1600" b="1" dirty="0" smtClean="0"/>
              <a:t>Brad </a:t>
            </a:r>
            <a:r>
              <a:rPr lang="en-US" sz="1600" b="1" dirty="0"/>
              <a:t>Gregory. </a:t>
            </a:r>
            <a:r>
              <a:rPr lang="en-US" sz="1600" b="1" i="1" dirty="0"/>
              <a:t>The Unintended Reformation: How a Religious Revolution Secularized Society. </a:t>
            </a:r>
            <a:r>
              <a:rPr lang="en-US" sz="1600" b="1" dirty="0"/>
              <a:t>Cambridge: Belknap Press, 2012</a:t>
            </a:r>
            <a:r>
              <a:rPr lang="en-US" sz="1600" b="1" dirty="0" smtClean="0"/>
              <a:t>. (Chapters)</a:t>
            </a:r>
            <a:endParaRPr lang="en-US" sz="1600" b="1" dirty="0"/>
          </a:p>
          <a:p>
            <a:pPr lvl="1"/>
            <a:r>
              <a:rPr lang="en-US" sz="1600" dirty="0"/>
              <a:t>D. A. </a:t>
            </a:r>
            <a:r>
              <a:rPr lang="en-US" sz="1600" dirty="0" err="1"/>
              <a:t>Brading</a:t>
            </a:r>
            <a:r>
              <a:rPr lang="en-US" sz="1600" dirty="0"/>
              <a:t>, </a:t>
            </a:r>
            <a:r>
              <a:rPr lang="en-US" sz="1600" i="1" dirty="0"/>
              <a:t>Mexican Phoenix, </a:t>
            </a:r>
            <a:r>
              <a:rPr lang="en-US" sz="1600" dirty="0"/>
              <a:t>Cambridge: Cambridge University Press, 2001</a:t>
            </a:r>
            <a:r>
              <a:rPr lang="en-US" sz="1600" dirty="0" smtClean="0"/>
              <a:t>.</a:t>
            </a:r>
            <a:endParaRPr lang="en-US" sz="1600" dirty="0"/>
          </a:p>
          <a:p>
            <a:pPr lvl="1"/>
            <a:r>
              <a:rPr lang="en-US" sz="1600" dirty="0"/>
              <a:t>Ruth Harris, </a:t>
            </a:r>
            <a:r>
              <a:rPr lang="en-US" sz="1600" i="1" dirty="0"/>
              <a:t>Lourdes, </a:t>
            </a:r>
            <a:r>
              <a:rPr lang="en-US" sz="1600" dirty="0"/>
              <a:t>New York: Penguin, 1999</a:t>
            </a:r>
            <a:r>
              <a:rPr lang="en-US" sz="1600" dirty="0" smtClean="0"/>
              <a:t>.</a:t>
            </a:r>
            <a:endParaRPr lang="en-US" sz="1600" dirty="0"/>
          </a:p>
          <a:p>
            <a:pPr lvl="1"/>
            <a:r>
              <a:rPr lang="en-US" sz="1600" dirty="0"/>
              <a:t>David </a:t>
            </a:r>
            <a:r>
              <a:rPr lang="en-US" sz="1600" dirty="0" err="1"/>
              <a:t>Kertzer</a:t>
            </a:r>
            <a:r>
              <a:rPr lang="en-US" sz="1600" dirty="0"/>
              <a:t>, </a:t>
            </a:r>
            <a:r>
              <a:rPr lang="en-US" sz="1600" i="1" dirty="0"/>
              <a:t>The Kidnapping of Edgardo </a:t>
            </a:r>
            <a:r>
              <a:rPr lang="en-US" sz="1600" i="1" dirty="0" err="1"/>
              <a:t>Mortara</a:t>
            </a:r>
            <a:r>
              <a:rPr lang="en-US" sz="1600" i="1" dirty="0"/>
              <a:t>, </a:t>
            </a:r>
            <a:r>
              <a:rPr lang="en-US" sz="1600" dirty="0"/>
              <a:t>New York: Vintage, 1997</a:t>
            </a:r>
            <a:r>
              <a:rPr lang="en-US" sz="1600" dirty="0" smtClean="0"/>
              <a:t>.</a:t>
            </a:r>
            <a:endParaRPr lang="en-US" sz="1600" dirty="0"/>
          </a:p>
          <a:p>
            <a:pPr lvl="1"/>
            <a:r>
              <a:rPr lang="en-US" sz="1600" dirty="0"/>
              <a:t>John McGreevy, </a:t>
            </a:r>
            <a:r>
              <a:rPr lang="en-US" sz="1600" i="1" dirty="0"/>
              <a:t>Catholicism and American Freedom,</a:t>
            </a:r>
            <a:r>
              <a:rPr lang="en-US" sz="1600" dirty="0"/>
              <a:t> New York: W. W. Norton, 2003.</a:t>
            </a:r>
            <a:r>
              <a:rPr lang="en-US" sz="1600" i="1" dirty="0"/>
              <a:t> </a:t>
            </a:r>
            <a:endParaRPr lang="en-US" sz="1600" dirty="0" smtClean="0"/>
          </a:p>
          <a:p>
            <a:r>
              <a:rPr lang="en-US" sz="2000" dirty="0"/>
              <a:t>Read </a:t>
            </a:r>
            <a:r>
              <a:rPr lang="en-US" sz="2000" dirty="0" smtClean="0"/>
              <a:t>Selection </a:t>
            </a:r>
            <a:r>
              <a:rPr lang="en-US" sz="2000" dirty="0"/>
              <a:t>by Mar </a:t>
            </a:r>
            <a:r>
              <a:rPr lang="en-US" sz="2000" dirty="0" smtClean="0"/>
              <a:t>22</a:t>
            </a:r>
            <a:endParaRPr lang="en-US" sz="2000" dirty="0"/>
          </a:p>
          <a:p>
            <a:r>
              <a:rPr lang="en-US" sz="2000" dirty="0"/>
              <a:t>Topics for panels and papers </a:t>
            </a:r>
            <a:r>
              <a:rPr lang="en-US" sz="2000" dirty="0" smtClean="0"/>
              <a:t>by </a:t>
            </a:r>
            <a:r>
              <a:rPr lang="en-US" sz="2000" dirty="0"/>
              <a:t>April </a:t>
            </a:r>
            <a:r>
              <a:rPr lang="en-US" sz="2000" dirty="0" smtClean="0"/>
              <a:t>26</a:t>
            </a:r>
            <a:endParaRPr lang="en-US" sz="2000" dirty="0"/>
          </a:p>
          <a:p>
            <a:r>
              <a:rPr lang="en-US" sz="2000" dirty="0"/>
              <a:t>Panels </a:t>
            </a:r>
            <a:r>
              <a:rPr lang="en-US" sz="2000" dirty="0" smtClean="0"/>
              <a:t>last week of class</a:t>
            </a: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Requirements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Class attendance and active participation.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Preparation of Short Papers and class discussion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Preparation of Long Paper and panel discussion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Two Exams: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Quiz I covering Parts I and II </a:t>
            </a:r>
            <a:r>
              <a:rPr lang="en-US" sz="2000" dirty="0" smtClean="0"/>
              <a:t>(closed </a:t>
            </a:r>
            <a:r>
              <a:rPr lang="en-US" sz="2000" dirty="0"/>
              <a:t>book)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Quiz II covering Parts </a:t>
            </a:r>
            <a:r>
              <a:rPr lang="en-US" sz="2000" dirty="0" smtClean="0"/>
              <a:t>III, IV and V (closed </a:t>
            </a:r>
            <a:r>
              <a:rPr lang="en-US" sz="2000" dirty="0"/>
              <a:t>book)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NO FINAL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Grade: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1/3 </a:t>
            </a:r>
            <a:r>
              <a:rPr lang="en-US" sz="2000" dirty="0"/>
              <a:t>short </a:t>
            </a:r>
            <a:r>
              <a:rPr lang="en-US" sz="2000" dirty="0" smtClean="0"/>
              <a:t>papers, discussion, panel and final presentation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 smtClean="0"/>
              <a:t>1/3 each quiz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Texts for Class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600" dirty="0" smtClean="0"/>
              <a:t>James Hitchcock, </a:t>
            </a:r>
            <a:r>
              <a:rPr lang="en-US" sz="1600" i="1" dirty="0" smtClean="0"/>
              <a:t>History of the Catholic Church</a:t>
            </a:r>
            <a:r>
              <a:rPr lang="en-US" sz="1600" dirty="0" smtClean="0"/>
              <a:t>  (San Francisco: Ignatius Press, 2012)</a:t>
            </a:r>
          </a:p>
          <a:p>
            <a:pPr lvl="0"/>
            <a:r>
              <a:rPr lang="en-US" sz="1600" dirty="0" smtClean="0"/>
              <a:t>John </a:t>
            </a:r>
            <a:r>
              <a:rPr lang="en-US" sz="1600" dirty="0" err="1"/>
              <a:t>Vidmar</a:t>
            </a:r>
            <a:r>
              <a:rPr lang="en-US" sz="1600" dirty="0"/>
              <a:t>, </a:t>
            </a:r>
            <a:r>
              <a:rPr lang="en-US" sz="1600" i="1" dirty="0"/>
              <a:t>The Catholic Church Through the Ages </a:t>
            </a:r>
            <a:r>
              <a:rPr lang="en-US" sz="1600" dirty="0"/>
              <a:t>(New Jersey: </a:t>
            </a:r>
            <a:r>
              <a:rPr lang="en-US" sz="1600" dirty="0" err="1"/>
              <a:t>Paulist</a:t>
            </a:r>
            <a:r>
              <a:rPr lang="en-US" sz="1600" dirty="0"/>
              <a:t> Press, 2005)</a:t>
            </a:r>
          </a:p>
          <a:p>
            <a:pPr lvl="0"/>
            <a:r>
              <a:rPr lang="en-US" sz="1600" dirty="0"/>
              <a:t>Thomas </a:t>
            </a:r>
            <a:r>
              <a:rPr lang="en-US" sz="1600" dirty="0" err="1"/>
              <a:t>Bokenkotter</a:t>
            </a:r>
            <a:r>
              <a:rPr lang="en-US" sz="1600" dirty="0"/>
              <a:t>, </a:t>
            </a:r>
            <a:r>
              <a:rPr lang="en-US" sz="1600" i="1" dirty="0"/>
              <a:t>A Concise History of the Catholic Church </a:t>
            </a:r>
            <a:r>
              <a:rPr lang="en-US" sz="1600" dirty="0"/>
              <a:t>(New York: Doubleday, 2004).</a:t>
            </a:r>
          </a:p>
          <a:p>
            <a:pPr lvl="0"/>
            <a:r>
              <a:rPr lang="en-US" sz="1600" dirty="0"/>
              <a:t>Norman Tanner, </a:t>
            </a:r>
            <a:r>
              <a:rPr lang="en-US" sz="1600" i="1" dirty="0"/>
              <a:t>A New Short History of the Catholic Church</a:t>
            </a:r>
            <a:r>
              <a:rPr lang="en-US" sz="1600" dirty="0"/>
              <a:t> (London: Barnes &amp; Oates, 2011)</a:t>
            </a:r>
          </a:p>
          <a:p>
            <a:pPr lvl="0"/>
            <a:r>
              <a:rPr lang="en-US" sz="1600" dirty="0"/>
              <a:t>Peter </a:t>
            </a:r>
            <a:r>
              <a:rPr lang="en-US" sz="1600" dirty="0" err="1"/>
              <a:t>Armenio</a:t>
            </a:r>
            <a:r>
              <a:rPr lang="en-US" sz="1600" dirty="0"/>
              <a:t>, </a:t>
            </a:r>
            <a:r>
              <a:rPr lang="en-US" sz="1600" i="1" dirty="0"/>
              <a:t>History of the Church (The </a:t>
            </a:r>
            <a:r>
              <a:rPr lang="en-US" sz="1600" i="1" dirty="0" err="1"/>
              <a:t>Didache</a:t>
            </a:r>
            <a:r>
              <a:rPr lang="en-US" sz="1600" i="1" dirty="0"/>
              <a:t> Series), </a:t>
            </a:r>
            <a:r>
              <a:rPr lang="en-US" sz="1600" dirty="0"/>
              <a:t>(Midwest Theological Forum, 2005)</a:t>
            </a:r>
          </a:p>
          <a:p>
            <a:pPr lvl="0"/>
            <a:r>
              <a:rPr lang="en-US" sz="1600" dirty="0"/>
              <a:t>John O’Malley, </a:t>
            </a:r>
            <a:r>
              <a:rPr lang="en-US" sz="1600" i="1" dirty="0"/>
              <a:t>A History of the Popes</a:t>
            </a:r>
            <a:r>
              <a:rPr lang="en-US" sz="1600" dirty="0"/>
              <a:t> (Maryland:  </a:t>
            </a:r>
            <a:r>
              <a:rPr lang="en-US" sz="1600" dirty="0" err="1"/>
              <a:t>Sheed</a:t>
            </a:r>
            <a:r>
              <a:rPr lang="en-US" sz="1600" dirty="0"/>
              <a:t> &amp; Ward, 2010)</a:t>
            </a:r>
          </a:p>
          <a:p>
            <a:pPr lvl="0"/>
            <a:r>
              <a:rPr lang="en-US" sz="1600" dirty="0" err="1"/>
              <a:t>Diarmaid</a:t>
            </a:r>
            <a:r>
              <a:rPr lang="en-US" sz="1600" dirty="0"/>
              <a:t> </a:t>
            </a:r>
            <a:r>
              <a:rPr lang="en-US" sz="1600" dirty="0" err="1"/>
              <a:t>MacCulloch</a:t>
            </a:r>
            <a:r>
              <a:rPr lang="en-US" sz="1600" dirty="0"/>
              <a:t>, </a:t>
            </a:r>
            <a:r>
              <a:rPr lang="en-US" sz="1600" i="1" dirty="0"/>
              <a:t>Christianity, the First Three Thousand Years</a:t>
            </a:r>
            <a:r>
              <a:rPr lang="en-US" sz="1600" dirty="0"/>
              <a:t> (New York: Viking, 2010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Manu readings from: Carter </a:t>
            </a:r>
            <a:r>
              <a:rPr lang="en-US" sz="1600" dirty="0"/>
              <a:t>Lindberg, Editor. </a:t>
            </a:r>
            <a:r>
              <a:rPr lang="en-US" sz="1600" i="1" dirty="0"/>
              <a:t>The European Reformations Sourcebook</a:t>
            </a:r>
            <a:r>
              <a:rPr lang="en-US" sz="1600" dirty="0"/>
              <a:t>. </a:t>
            </a:r>
            <a:r>
              <a:rPr lang="en-US" sz="1600" dirty="0" smtClean="0"/>
              <a:t>(Malden</a:t>
            </a:r>
            <a:r>
              <a:rPr lang="en-US" sz="1600" dirty="0"/>
              <a:t>: Blackwell, 2000</a:t>
            </a:r>
            <a:r>
              <a:rPr lang="en-US" sz="1600" dirty="0" smtClean="0"/>
              <a:t>.)</a:t>
            </a:r>
            <a:endParaRPr lang="en-US" sz="1600" dirty="0"/>
          </a:p>
          <a:p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Web Site for Class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u="sng" dirty="0" smtClean="0">
                <a:hlinkClick r:id="rId3"/>
              </a:rPr>
              <a:t>http</a:t>
            </a:r>
            <a:r>
              <a:rPr lang="en-US" b="1" u="sng" dirty="0">
                <a:hlinkClick r:id="rId3"/>
              </a:rPr>
              <a:t>://web.mit.edu/aorlando/www/SaintJohnCHII/</a:t>
            </a:r>
            <a:endParaRPr lang="en-US" dirty="0" smtClean="0"/>
          </a:p>
          <a:p>
            <a:r>
              <a:rPr lang="en-US" dirty="0" smtClean="0"/>
              <a:t>Several </a:t>
            </a:r>
            <a:r>
              <a:rPr lang="en-US" dirty="0"/>
              <a:t>files</a:t>
            </a:r>
          </a:p>
          <a:p>
            <a:pPr lvl="1"/>
            <a:r>
              <a:rPr lang="en-US" dirty="0"/>
              <a:t>Word file of syllabus</a:t>
            </a:r>
          </a:p>
          <a:p>
            <a:pPr lvl="1"/>
            <a:r>
              <a:rPr lang="en-US" dirty="0"/>
              <a:t>Lecture slides; posted day after each lecture, in a folder called Lectures; PowerPoint </a:t>
            </a:r>
            <a:r>
              <a:rPr lang="en-US" dirty="0" smtClean="0"/>
              <a:t>format</a:t>
            </a:r>
          </a:p>
          <a:p>
            <a:pPr lvl="1"/>
            <a:r>
              <a:rPr lang="en-US" dirty="0" smtClean="0"/>
              <a:t>Scanned readings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Primary Sources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900"/>
              <a:t>Different, multiple sources each week; should be focus of papers</a:t>
            </a:r>
          </a:p>
          <a:p>
            <a:pPr>
              <a:lnSpc>
                <a:spcPct val="80000"/>
              </a:lnSpc>
            </a:pPr>
            <a:r>
              <a:rPr lang="en-US" sz="1900"/>
              <a:t>Read everything critically (includes secondary sources)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What is author’s perspective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What issues is author addressing; how important is the historical circumstance to those issues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Who is the audience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What is genre of the work (homily, thesis, poem, letter, Biblical commentary)</a:t>
            </a:r>
          </a:p>
          <a:p>
            <a:pPr>
              <a:lnSpc>
                <a:spcPct val="80000"/>
              </a:lnSpc>
            </a:pPr>
            <a:r>
              <a:rPr lang="en-US" sz="1900"/>
              <a:t>Caution using Web Resources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Anybody can put anything on the web and claim that it is ‘authoritative’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Many texts are available, but in older translations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Maintenance of a web resource is still on an individual basis; no guarantee that information will be well maintained</a:t>
            </a:r>
          </a:p>
          <a:p>
            <a:pPr lvl="1">
              <a:lnSpc>
                <a:spcPct val="80000"/>
              </a:lnSpc>
            </a:pPr>
            <a:r>
              <a:rPr lang="en-US" sz="1800" b="1" i="1"/>
              <a:t>And if you use a web resource you must reference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A</a:t>
            </a:r>
            <a:r>
              <a:rPr lang="en-US" dirty="0" smtClean="0"/>
              <a:t>genda</a:t>
            </a:r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smtClean="0"/>
              <a:t>Apologetic</a:t>
            </a:r>
          </a:p>
          <a:p>
            <a:pPr lvl="1"/>
            <a:r>
              <a:rPr lang="en-US" sz="1600" dirty="0" smtClean="0"/>
              <a:t>I believe that the Truth is most fully expressed in Magisterium of the Catholic Church </a:t>
            </a:r>
          </a:p>
          <a:p>
            <a:pPr lvl="1"/>
            <a:r>
              <a:rPr lang="en-US" sz="1600" dirty="0" smtClean="0"/>
              <a:t>But the expression (emphasis) of that Truth may change with historical circumstances </a:t>
            </a:r>
          </a:p>
          <a:p>
            <a:r>
              <a:rPr lang="en-US" sz="1800" dirty="0" smtClean="0"/>
              <a:t>My interest in ecclesial history is to work at understanding the pilgrim Church’s role in (Western) society today</a:t>
            </a:r>
          </a:p>
          <a:p>
            <a:pPr lvl="1"/>
            <a:r>
              <a:rPr lang="en-US" sz="1600" dirty="0" smtClean="0"/>
              <a:t>The Church’s self-understanding</a:t>
            </a:r>
          </a:p>
          <a:p>
            <a:pPr lvl="1"/>
            <a:r>
              <a:rPr lang="en-US" sz="1600" dirty="0" smtClean="0"/>
              <a:t>The ‘World’s’ understanding of the Church</a:t>
            </a:r>
          </a:p>
          <a:p>
            <a:r>
              <a:rPr lang="en-US" sz="1800" dirty="0" smtClean="0"/>
              <a:t>I am not primarily interested in:</a:t>
            </a:r>
          </a:p>
          <a:p>
            <a:pPr lvl="1"/>
            <a:r>
              <a:rPr lang="en-US" sz="1600" dirty="0" smtClean="0"/>
              <a:t>16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C German religion/politics/society</a:t>
            </a:r>
          </a:p>
          <a:p>
            <a:pPr lvl="1"/>
            <a:r>
              <a:rPr lang="en-US" sz="1600" dirty="0" smtClean="0"/>
              <a:t>17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C French religion/politics/society</a:t>
            </a:r>
          </a:p>
          <a:p>
            <a:pPr lvl="1"/>
            <a:r>
              <a:rPr lang="en-US" sz="1600" dirty="0" smtClean="0"/>
              <a:t>18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C English religion/politics/society</a:t>
            </a:r>
          </a:p>
          <a:p>
            <a:pPr lvl="1"/>
            <a:r>
              <a:rPr lang="en-US" sz="1600" dirty="0" smtClean="0"/>
              <a:t>19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– 20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C American </a:t>
            </a:r>
            <a:r>
              <a:rPr lang="en-US" sz="1600" dirty="0"/>
              <a:t>religion/politics/society</a:t>
            </a:r>
            <a:endParaRPr lang="en-US" sz="1600" dirty="0" smtClean="0"/>
          </a:p>
          <a:p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2642</TotalTime>
  <Words>707</Words>
  <Application>Microsoft Office PowerPoint</Application>
  <PresentationFormat>On-screen Show (4:3)</PresentationFormat>
  <Paragraphs>93</Paragraphs>
  <Slides>10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Blends</vt:lpstr>
      <vt:lpstr>Class 1: Introduction</vt:lpstr>
      <vt:lpstr>Welcome Back to  Church History</vt:lpstr>
      <vt:lpstr>Class Structure</vt:lpstr>
      <vt:lpstr>Book Selection</vt:lpstr>
      <vt:lpstr>Requirements</vt:lpstr>
      <vt:lpstr>Texts for Class</vt:lpstr>
      <vt:lpstr>Web Site for Class</vt:lpstr>
      <vt:lpstr>Primary Sources</vt:lpstr>
      <vt:lpstr>My Agenda</vt:lpstr>
      <vt:lpstr>My Historical Judgement (Prejudices)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1: Introduction</dc:title>
  <dc:creator>ann orlando</dc:creator>
  <cp:lastModifiedBy>AOrlando</cp:lastModifiedBy>
  <cp:revision>55</cp:revision>
  <dcterms:created xsi:type="dcterms:W3CDTF">2006-01-16T21:13:45Z</dcterms:created>
  <dcterms:modified xsi:type="dcterms:W3CDTF">2019-01-16T11:02:15Z</dcterms:modified>
</cp:coreProperties>
</file>