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94" r:id="rId3"/>
    <p:sldId id="279" r:id="rId4"/>
    <p:sldId id="280" r:id="rId5"/>
    <p:sldId id="281" r:id="rId6"/>
    <p:sldId id="282" r:id="rId7"/>
    <p:sldId id="283" r:id="rId8"/>
    <p:sldId id="291" r:id="rId9"/>
    <p:sldId id="292" r:id="rId10"/>
    <p:sldId id="293" r:id="rId11"/>
    <p:sldId id="285" r:id="rId12"/>
    <p:sldId id="286" r:id="rId13"/>
    <p:sldId id="287" r:id="rId14"/>
    <p:sldId id="288" r:id="rId15"/>
    <p:sldId id="289" r:id="rId16"/>
    <p:sldId id="290" r:id="rId17"/>
    <p:sldId id="277" r:id="rId18"/>
    <p:sldId id="278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8A749F9-AB9F-40C2-819E-A69B0957F50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199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44CFF-723F-4418-9ABA-ACEF3046E85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CF81B-29B7-4993-9D5B-11B5D46708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569F4-D2FF-4E3D-85AA-9B8CD4346AD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50D7D-31DC-4EBE-86D6-26DBD5BD4D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E7A04-4E9A-40E8-80E4-68B253DC9A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F7BC1-B886-480A-BADB-8724A7F547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DAF41-643A-4A29-8AB4-8EDF0DBD79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FC8F0-F052-422F-83B4-11488AA1FC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6073B-1E48-4385-954A-7260514204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5A852-8736-4A65-8134-5BE4CE6E1D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79818E8E-096E-49AE-BF3E-5078D13C36B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17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usc.edu/schools/annenberg/asc/projects/comm544/library/images/033bg.jpg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dham.edu/halsall/source/loyola-spir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dirty="0" smtClean="0"/>
              <a:t>10: The Jesuits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/>
              <a:t>6</a:t>
            </a:r>
            <a:r>
              <a:rPr lang="en-US" dirty="0" smtClean="0"/>
              <a:t> </a:t>
            </a:r>
            <a:r>
              <a:rPr lang="en-US" dirty="0"/>
              <a:t>February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Jesuits and the 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‘Hands’ approach to education extended to crafts and arts</a:t>
            </a:r>
          </a:p>
          <a:p>
            <a:r>
              <a:rPr lang="en-US" sz="2400" dirty="0" smtClean="0"/>
              <a:t>Jesuits become  intellectual sponsors of Baroque artistic movement</a:t>
            </a:r>
          </a:p>
          <a:p>
            <a:pPr lvl="1"/>
            <a:r>
              <a:rPr lang="en-US" sz="2000" dirty="0" smtClean="0"/>
              <a:t>Expressed in society</a:t>
            </a:r>
          </a:p>
          <a:p>
            <a:pPr lvl="1"/>
            <a:r>
              <a:rPr lang="en-US" sz="2000" dirty="0" smtClean="0"/>
              <a:t>Encouraged a heightening of religious feeling and </a:t>
            </a:r>
            <a:r>
              <a:rPr lang="en-US" sz="2000" dirty="0" smtClean="0"/>
              <a:t>sentiment</a:t>
            </a:r>
          </a:p>
          <a:p>
            <a:r>
              <a:rPr lang="en-US" sz="2400" dirty="0" smtClean="0"/>
              <a:t>Jesuit colleges important in performance arts, especially theater</a:t>
            </a:r>
          </a:p>
          <a:p>
            <a:pPr lvl="1"/>
            <a:r>
              <a:rPr lang="en-US" sz="2000" dirty="0" smtClean="0"/>
              <a:t>Opportunity for young students to learn poise, diction and how to ‘act’ in society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8809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Baroque Art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some ways fueled by Jesuit spirituality</a:t>
            </a:r>
          </a:p>
          <a:p>
            <a:pPr lvl="1"/>
            <a:r>
              <a:rPr lang="en-US" dirty="0"/>
              <a:t>Emphasis on emotions and physical</a:t>
            </a:r>
          </a:p>
          <a:p>
            <a:pPr lvl="1"/>
            <a:r>
              <a:rPr lang="en-US" dirty="0"/>
              <a:t>Church of </a:t>
            </a:r>
            <a:r>
              <a:rPr lang="en-US" dirty="0" err="1"/>
              <a:t>Gesu</a:t>
            </a:r>
            <a:r>
              <a:rPr lang="en-US" dirty="0"/>
              <a:t>, first Baroque Church</a:t>
            </a:r>
          </a:p>
          <a:p>
            <a:r>
              <a:rPr lang="en-US" dirty="0"/>
              <a:t>Also fueled by reaction against Protestant views</a:t>
            </a:r>
          </a:p>
          <a:p>
            <a:pPr lvl="1"/>
            <a:r>
              <a:rPr lang="en-US" dirty="0"/>
              <a:t>Importance of Saints</a:t>
            </a:r>
          </a:p>
          <a:p>
            <a:pPr lvl="1"/>
            <a:r>
              <a:rPr lang="en-US" dirty="0"/>
              <a:t>Importance of images </a:t>
            </a:r>
            <a:r>
              <a:rPr lang="en-US" dirty="0" smtClean="0"/>
              <a:t>for devotion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178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Church of the Gesu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200"/>
              <a:t>Located on site that Ignatius of Loyola selected for his Roman headquarters</a:t>
            </a:r>
          </a:p>
          <a:p>
            <a:r>
              <a:rPr lang="en-US" sz="2200"/>
              <a:t>Dedicated in 1584 after 40 years of construction and 6 architects including Michelangelo</a:t>
            </a:r>
          </a:p>
          <a:p>
            <a:r>
              <a:rPr lang="en-US" sz="2200"/>
              <a:t>Mother Church for Jesuits</a:t>
            </a:r>
          </a:p>
          <a:p>
            <a:r>
              <a:rPr lang="en-US" sz="2200"/>
              <a:t>Model for Jesuit churches throughout the world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US" sz="2200"/>
          </a:p>
        </p:txBody>
      </p:sp>
      <p:pic>
        <p:nvPicPr>
          <p:cNvPr id="21509" name="Picture 5" descr="033t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752600"/>
            <a:ext cx="3200400" cy="2651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415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Baroque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Massive urban renewal of Rome</a:t>
            </a:r>
          </a:p>
          <a:p>
            <a:r>
              <a:rPr lang="en-US"/>
              <a:t>Spectacular building projects, most of them religious</a:t>
            </a:r>
          </a:p>
          <a:p>
            <a:r>
              <a:rPr lang="en-US"/>
              <a:t>Primary artists</a:t>
            </a:r>
          </a:p>
          <a:p>
            <a:pPr lvl="1"/>
            <a:r>
              <a:rPr lang="en-US"/>
              <a:t>Francesco Borromini (1599-1667)</a:t>
            </a:r>
          </a:p>
          <a:p>
            <a:pPr lvl="1"/>
            <a:r>
              <a:rPr lang="en-US"/>
              <a:t>Gianlornezo Bernini (1598-1680)</a:t>
            </a:r>
          </a:p>
        </p:txBody>
      </p:sp>
    </p:spTree>
    <p:extLst>
      <p:ext uri="{BB962C8B-B14F-4D97-AF65-F5344CB8AC3E}">
        <p14:creationId xmlns:p14="http://schemas.microsoft.com/office/powerpoint/2010/main" val="158516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Borromini’s Rome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24580" name="Picture 4" descr="Borromini%20-%20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828800"/>
            <a:ext cx="2743200" cy="3657600"/>
          </a:xfrm>
          <a:prstGeom prst="rect">
            <a:avLst/>
          </a:prstGeom>
          <a:noFill/>
        </p:spPr>
      </p:pic>
      <p:pic>
        <p:nvPicPr>
          <p:cNvPr id="24581" name="Picture 5" descr="a_pro_borromin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524000"/>
            <a:ext cx="3325813" cy="4800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593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Bernini’s Rome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Fountains</a:t>
            </a:r>
          </a:p>
          <a:p>
            <a:r>
              <a:rPr lang="en-US"/>
              <a:t>Sculptures</a:t>
            </a:r>
          </a:p>
          <a:p>
            <a:r>
              <a:rPr lang="en-US"/>
              <a:t>Churches</a:t>
            </a:r>
          </a:p>
          <a:p>
            <a:pPr lvl="1"/>
            <a:endParaRPr lang="en-US"/>
          </a:p>
        </p:txBody>
      </p:sp>
      <p:pic>
        <p:nvPicPr>
          <p:cNvPr id="25604" name="Picture 4" descr="Gianlorenzo%20Bernini-Ecstasy%20of%20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143000"/>
            <a:ext cx="3589338" cy="5165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7902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The Ultimate Statement of Baroque: St. Peter’s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Note the list of great artists who worked on new St. Peter’s: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Alberti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err="1"/>
              <a:t>Bramanate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Della </a:t>
            </a:r>
            <a:r>
              <a:rPr lang="en-US"/>
              <a:t>Porta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Michelangelo</a:t>
            </a:r>
          </a:p>
          <a:p>
            <a:pPr>
              <a:lnSpc>
                <a:spcPct val="90000"/>
              </a:lnSpc>
            </a:pPr>
            <a:r>
              <a:rPr lang="en-US" dirty="0"/>
              <a:t>But the final driving force to bring the entire monumental work to completion: Bernini</a:t>
            </a:r>
          </a:p>
        </p:txBody>
      </p:sp>
    </p:spTree>
    <p:extLst>
      <p:ext uri="{BB962C8B-B14F-4D97-AF65-F5344CB8AC3E}">
        <p14:creationId xmlns:p14="http://schemas.microsoft.com/office/powerpoint/2010/main" val="232491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From Cupola Looking to </a:t>
            </a:r>
            <a:br>
              <a:rPr lang="en-US" sz="3800"/>
            </a:br>
            <a:r>
              <a:rPr lang="en-US" sz="3800"/>
              <a:t>Chair of St. Peter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7654" name="Picture 6" descr="CIMG06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752600"/>
            <a:ext cx="54864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1. Ignatius Loyola </a:t>
            </a:r>
            <a:r>
              <a:rPr lang="en-US" sz="2800" i="1" dirty="0"/>
              <a:t>Spiritual Exercises, Rules to Have True Sentiment in the Church</a:t>
            </a:r>
            <a:r>
              <a:rPr lang="en-US" sz="2800" dirty="0"/>
              <a:t> 	available at </a:t>
            </a:r>
            <a:r>
              <a:rPr lang="en-US" sz="2800" dirty="0">
                <a:hlinkClick r:id="rId2"/>
              </a:rPr>
              <a:t>http://www.fordham.edu/halsall/source/loyola-spirex.html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603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Ignatius Loyola</a:t>
            </a:r>
          </a:p>
          <a:p>
            <a:r>
              <a:rPr lang="en-US" dirty="0" smtClean="0"/>
              <a:t>Founding of Jesuits</a:t>
            </a:r>
          </a:p>
          <a:p>
            <a:r>
              <a:rPr lang="en-US" dirty="0" smtClean="0"/>
              <a:t>Relation to Papacy</a:t>
            </a:r>
          </a:p>
          <a:p>
            <a:r>
              <a:rPr lang="en-US" dirty="0" smtClean="0"/>
              <a:t>Education</a:t>
            </a:r>
          </a:p>
          <a:p>
            <a:r>
              <a:rPr lang="en-US" dirty="0" smtClean="0"/>
              <a:t>Arts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86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Ignatius Loyola (</a:t>
            </a:r>
            <a:r>
              <a:rPr lang="en-US" sz="3800" smtClean="0"/>
              <a:t>1491-1556</a:t>
            </a:r>
            <a:r>
              <a:rPr lang="en-US" sz="3800"/>
              <a:t>); Founder of a New Order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500"/>
              <a:t>Minor courtier and officer in army; 1521 severely wounded defending Pamplona from French</a:t>
            </a:r>
          </a:p>
          <a:p>
            <a:pPr>
              <a:lnSpc>
                <a:spcPct val="80000"/>
              </a:lnSpc>
            </a:pPr>
            <a:r>
              <a:rPr lang="en-US" sz="1500"/>
              <a:t>During recovery in Loyola started reading New Testament and </a:t>
            </a:r>
            <a:r>
              <a:rPr lang="en-US" sz="1500" i="1"/>
              <a:t>Lives of Saints</a:t>
            </a:r>
            <a:r>
              <a:rPr lang="en-US" sz="1500"/>
              <a:t> (nothing else to read!)</a:t>
            </a:r>
          </a:p>
          <a:p>
            <a:pPr lvl="1">
              <a:lnSpc>
                <a:spcPct val="80000"/>
              </a:lnSpc>
            </a:pPr>
            <a:r>
              <a:rPr lang="en-US" sz="1300"/>
              <a:t>Once recovered, traveled to Montserrat where he left his sword and gave away his clothes to poor</a:t>
            </a:r>
          </a:p>
          <a:p>
            <a:pPr lvl="1">
              <a:lnSpc>
                <a:spcPct val="80000"/>
              </a:lnSpc>
            </a:pPr>
            <a:r>
              <a:rPr lang="en-US" sz="1300"/>
              <a:t>Lived in a cave near Manresa; had a series of enlightening visions</a:t>
            </a:r>
          </a:p>
          <a:p>
            <a:pPr lvl="1">
              <a:lnSpc>
                <a:spcPct val="80000"/>
              </a:lnSpc>
            </a:pPr>
            <a:r>
              <a:rPr lang="en-US" sz="1300"/>
              <a:t>Briefly went to Holy Land</a:t>
            </a:r>
          </a:p>
          <a:p>
            <a:pPr>
              <a:lnSpc>
                <a:spcPct val="80000"/>
              </a:lnSpc>
            </a:pPr>
            <a:r>
              <a:rPr lang="en-US" sz="1500"/>
              <a:t>Decided to return to school, study for priesthood; first at Alcala then at Salamanca</a:t>
            </a:r>
          </a:p>
          <a:p>
            <a:pPr lvl="1">
              <a:lnSpc>
                <a:spcPct val="80000"/>
              </a:lnSpc>
            </a:pPr>
            <a:r>
              <a:rPr lang="en-US" sz="1300"/>
              <a:t>Imprisoned by Inquisition several times for teaching without being licensed</a:t>
            </a:r>
          </a:p>
          <a:p>
            <a:pPr>
              <a:lnSpc>
                <a:spcPct val="80000"/>
              </a:lnSpc>
            </a:pPr>
            <a:r>
              <a:rPr lang="en-US" sz="1500"/>
              <a:t>Traveled to University of Paris to continue studies</a:t>
            </a:r>
          </a:p>
          <a:p>
            <a:pPr lvl="1">
              <a:lnSpc>
                <a:spcPct val="80000"/>
              </a:lnSpc>
            </a:pPr>
            <a:r>
              <a:rPr lang="en-US" sz="1300"/>
              <a:t>Shared rooms with Francis Xavier, Peter Faber</a:t>
            </a:r>
          </a:p>
          <a:p>
            <a:pPr>
              <a:lnSpc>
                <a:spcPct val="80000"/>
              </a:lnSpc>
            </a:pPr>
            <a:r>
              <a:rPr lang="en-US" sz="1500"/>
              <a:t>Gathered a group of six, Company of Jesus, and Ignatius directed them in </a:t>
            </a:r>
            <a:r>
              <a:rPr lang="en-US" sz="1500" i="1"/>
              <a:t>Spiritual Exercises</a:t>
            </a:r>
            <a:endParaRPr lang="en-US" sz="1500"/>
          </a:p>
          <a:p>
            <a:pPr>
              <a:lnSpc>
                <a:spcPct val="80000"/>
              </a:lnSpc>
            </a:pPr>
            <a:r>
              <a:rPr lang="en-US" sz="1500"/>
              <a:t>Traveled to Rome and put themselves at disposal of Pope; approval of order given by Pope Paul III in 1540</a:t>
            </a:r>
          </a:p>
          <a:p>
            <a:pPr>
              <a:lnSpc>
                <a:spcPct val="80000"/>
              </a:lnSpc>
            </a:pPr>
            <a:r>
              <a:rPr lang="en-US" sz="1500"/>
              <a:t>Lived in Rome remainder of his life as Director General of Jesuits, by now a world-wide order</a:t>
            </a:r>
          </a:p>
          <a:p>
            <a:pPr>
              <a:lnSpc>
                <a:spcPct val="80000"/>
              </a:lnSpc>
            </a:pPr>
            <a:r>
              <a:rPr lang="en-US" sz="1500"/>
              <a:t>Canonized with Francis Xavier by Pope Gregory XV in 1622</a:t>
            </a:r>
          </a:p>
          <a:p>
            <a:pPr>
              <a:lnSpc>
                <a:spcPct val="80000"/>
              </a:lnSpc>
            </a:pPr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611642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Jesuit Spirituality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Like Luther, Ignatius was overwhelmed by the profound sense of his own sin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Like Luther, does not believe that being a monk is a guarantee </a:t>
            </a:r>
            <a:r>
              <a:rPr lang="en-US" sz="2600" dirty="0" smtClean="0"/>
              <a:t>of</a:t>
            </a:r>
            <a:r>
              <a:rPr lang="en-US" sz="2600" dirty="0" smtClean="0"/>
              <a:t> </a:t>
            </a:r>
            <a:r>
              <a:rPr lang="en-US" sz="2600" dirty="0"/>
              <a:t>salvation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But unlike Luther, believes that salvation is found by devotion to society of Church and her mission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Devotion includes attacking corruption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Society includes those below and saints above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Emphasis on engaging mind and emotions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Emphasis on critical self-analysis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Call to action and commitment </a:t>
            </a:r>
          </a:p>
        </p:txBody>
      </p:sp>
    </p:spTree>
    <p:extLst>
      <p:ext uri="{BB962C8B-B14F-4D97-AF65-F5344CB8AC3E}">
        <p14:creationId xmlns:p14="http://schemas.microsoft.com/office/powerpoint/2010/main" val="1897178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The Jesuits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500" b="1" dirty="0"/>
              <a:t>NOT founded to counter Reformation; but charter put Jesuits on front lines against Reformers</a:t>
            </a:r>
          </a:p>
          <a:p>
            <a:pPr lvl="1"/>
            <a:r>
              <a:rPr lang="en-US" sz="2100" b="1" dirty="0"/>
              <a:t>Initially sent to Palestine as missionaries</a:t>
            </a:r>
          </a:p>
          <a:p>
            <a:r>
              <a:rPr lang="en-US" sz="2500" b="1" dirty="0"/>
              <a:t>Education very important in Jesuit </a:t>
            </a:r>
            <a:r>
              <a:rPr lang="en-US" sz="2500" b="1" dirty="0" smtClean="0"/>
              <a:t>mission</a:t>
            </a:r>
            <a:endParaRPr lang="en-US" sz="2500" b="1" dirty="0"/>
          </a:p>
          <a:p>
            <a:pPr lvl="1"/>
            <a:r>
              <a:rPr lang="en-US" sz="2100" b="1" dirty="0"/>
              <a:t>Children and adults</a:t>
            </a:r>
          </a:p>
          <a:p>
            <a:r>
              <a:rPr lang="en-US" sz="2500" b="1" dirty="0"/>
              <a:t>Jesuits very focused on work among people</a:t>
            </a:r>
          </a:p>
          <a:p>
            <a:r>
              <a:rPr lang="en-US" sz="2500" b="1" dirty="0"/>
              <a:t>Jesuit life-style in many ways opposite that of a monastery</a:t>
            </a:r>
          </a:p>
          <a:p>
            <a:pPr lvl="1"/>
            <a:r>
              <a:rPr lang="en-US" sz="2100" b="1" dirty="0"/>
              <a:t>Focus on action in world, rather than contemplation in monastery</a:t>
            </a:r>
          </a:p>
        </p:txBody>
      </p:sp>
    </p:spTree>
    <p:extLst>
      <p:ext uri="{BB962C8B-B14F-4D97-AF65-F5344CB8AC3E}">
        <p14:creationId xmlns:p14="http://schemas.microsoft.com/office/powerpoint/2010/main" val="1761808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Key Points of Jesuit Charter (1541)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 b="1" dirty="0"/>
              <a:t>Vow not to accept ecclesiastical dignities; </a:t>
            </a:r>
          </a:p>
          <a:p>
            <a:pPr>
              <a:lnSpc>
                <a:spcPct val="80000"/>
              </a:lnSpc>
            </a:pPr>
            <a:r>
              <a:rPr lang="en-US" sz="2100" b="1" dirty="0"/>
              <a:t>Special relationship to Pope</a:t>
            </a:r>
          </a:p>
          <a:p>
            <a:pPr>
              <a:lnSpc>
                <a:spcPct val="80000"/>
              </a:lnSpc>
            </a:pPr>
            <a:r>
              <a:rPr lang="en-US" sz="2100" b="1" dirty="0"/>
              <a:t>Increased probations. </a:t>
            </a:r>
            <a:endParaRPr lang="en-US" sz="2100" b="1" dirty="0" smtClean="0"/>
          </a:p>
          <a:p>
            <a:pPr lvl="1">
              <a:lnSpc>
                <a:spcPct val="80000"/>
              </a:lnSpc>
            </a:pPr>
            <a:r>
              <a:rPr lang="en-US" sz="1700" b="1" dirty="0" smtClean="0"/>
              <a:t>The </a:t>
            </a:r>
            <a:r>
              <a:rPr lang="en-US" sz="1700" b="1" dirty="0"/>
              <a:t>novitiate is prolonged from one year to two, </a:t>
            </a:r>
            <a:endParaRPr lang="en-US" sz="1700" b="1" dirty="0" smtClean="0"/>
          </a:p>
          <a:p>
            <a:pPr lvl="1">
              <a:lnSpc>
                <a:spcPct val="80000"/>
              </a:lnSpc>
            </a:pPr>
            <a:r>
              <a:rPr lang="en-US" sz="1700" b="1" dirty="0" smtClean="0"/>
              <a:t>A </a:t>
            </a:r>
            <a:r>
              <a:rPr lang="en-US" sz="1700" b="1" dirty="0"/>
              <a:t>third year, which usually falls after </a:t>
            </a:r>
            <a:r>
              <a:rPr lang="en-US" sz="1700" b="1" dirty="0" smtClean="0"/>
              <a:t>priestly ordination. </a:t>
            </a:r>
          </a:p>
          <a:p>
            <a:pPr lvl="1">
              <a:lnSpc>
                <a:spcPct val="80000"/>
              </a:lnSpc>
            </a:pPr>
            <a:r>
              <a:rPr lang="en-US" sz="1700" b="1" dirty="0" smtClean="0"/>
              <a:t>Candidates at </a:t>
            </a:r>
            <a:r>
              <a:rPr lang="en-US" sz="1700" b="1" dirty="0"/>
              <a:t>first admitted to simple vows only, solemn vows coming much later on; </a:t>
            </a:r>
          </a:p>
          <a:p>
            <a:pPr>
              <a:lnSpc>
                <a:spcPct val="80000"/>
              </a:lnSpc>
            </a:pPr>
            <a:r>
              <a:rPr lang="en-US" sz="2100" b="1" dirty="0"/>
              <a:t>The Society does not keep choir; </a:t>
            </a:r>
          </a:p>
          <a:p>
            <a:pPr>
              <a:lnSpc>
                <a:spcPct val="80000"/>
              </a:lnSpc>
            </a:pPr>
            <a:r>
              <a:rPr lang="en-US" sz="2100" b="1" dirty="0"/>
              <a:t>It does not have a distinctive religious habit; </a:t>
            </a:r>
          </a:p>
          <a:p>
            <a:pPr>
              <a:lnSpc>
                <a:spcPct val="80000"/>
              </a:lnSpc>
            </a:pPr>
            <a:r>
              <a:rPr lang="en-US" sz="2100" b="1" dirty="0"/>
              <a:t>It is also said to have been the first order to undertake </a:t>
            </a:r>
            <a:r>
              <a:rPr lang="en-US" sz="2100" b="1" i="1" dirty="0"/>
              <a:t>officially</a:t>
            </a:r>
            <a:r>
              <a:rPr lang="en-US" sz="2100" b="1" dirty="0"/>
              <a:t> and </a:t>
            </a:r>
            <a:r>
              <a:rPr lang="en-US" sz="2100" b="1" i="1" dirty="0"/>
              <a:t>by virtue of its constitution</a:t>
            </a:r>
            <a:r>
              <a:rPr lang="en-US" sz="2100" b="1" dirty="0"/>
              <a:t> active works such as the following: </a:t>
            </a:r>
          </a:p>
          <a:p>
            <a:pPr lvl="2">
              <a:lnSpc>
                <a:spcPct val="80000"/>
              </a:lnSpc>
            </a:pPr>
            <a:r>
              <a:rPr lang="en-US" sz="1800" b="1" dirty="0"/>
              <a:t>foreign missions, at the pope's bidding; </a:t>
            </a:r>
          </a:p>
          <a:p>
            <a:pPr lvl="2">
              <a:lnSpc>
                <a:spcPct val="80000"/>
              </a:lnSpc>
            </a:pPr>
            <a:r>
              <a:rPr lang="en-US" sz="1800" b="1" dirty="0"/>
              <a:t>the education of youth of all classes; </a:t>
            </a:r>
          </a:p>
          <a:p>
            <a:pPr lvl="2">
              <a:lnSpc>
                <a:spcPct val="80000"/>
              </a:lnSpc>
            </a:pPr>
            <a:r>
              <a:rPr lang="en-US" sz="1800" b="1" dirty="0"/>
              <a:t>the instruction of the ignorant and the poor</a:t>
            </a:r>
            <a:r>
              <a:rPr lang="en-US" sz="1800" b="1"/>
              <a:t>; </a:t>
            </a:r>
            <a:endParaRPr lang="en-US" sz="1800" b="1" dirty="0"/>
          </a:p>
          <a:p>
            <a:pPr>
              <a:lnSpc>
                <a:spcPct val="80000"/>
              </a:lnSpc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230191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Jesuits and Papacy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Jesuits become the Pope’s ‘Marines’</a:t>
            </a:r>
          </a:p>
          <a:p>
            <a:pPr>
              <a:lnSpc>
                <a:spcPct val="90000"/>
              </a:lnSpc>
            </a:pPr>
            <a:r>
              <a:rPr lang="en-US" sz="2600"/>
              <a:t>Missionaries on voyages of discovery</a:t>
            </a:r>
          </a:p>
          <a:p>
            <a:pPr>
              <a:lnSpc>
                <a:spcPct val="90000"/>
              </a:lnSpc>
            </a:pPr>
            <a:r>
              <a:rPr lang="en-US" sz="2600"/>
              <a:t>Intellectual leaders in Vatican</a:t>
            </a:r>
          </a:p>
          <a:p>
            <a:pPr>
              <a:lnSpc>
                <a:spcPct val="90000"/>
              </a:lnSpc>
            </a:pPr>
            <a:r>
              <a:rPr lang="en-US" sz="2600"/>
              <a:t>Supported new learning, new artistic techniques, in service of renewed Catholic spirituality</a:t>
            </a:r>
          </a:p>
          <a:p>
            <a:pPr>
              <a:lnSpc>
                <a:spcPct val="90000"/>
              </a:lnSpc>
            </a:pPr>
            <a:r>
              <a:rPr lang="en-US" sz="2600"/>
              <a:t>Spearheaded a new Catholic confidence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Saints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Religious Art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Penance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Indulgences (properly understood)</a:t>
            </a:r>
          </a:p>
        </p:txBody>
      </p:sp>
    </p:spTree>
    <p:extLst>
      <p:ext uri="{BB962C8B-B14F-4D97-AF65-F5344CB8AC3E}">
        <p14:creationId xmlns:p14="http://schemas.microsoft.com/office/powerpoint/2010/main" val="118683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Jesuit Education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First school </a:t>
            </a:r>
            <a:r>
              <a:rPr lang="en-US" sz="2000" dirty="0" smtClean="0"/>
              <a:t>(college) opened </a:t>
            </a:r>
            <a:r>
              <a:rPr lang="en-US" sz="2000" dirty="0" smtClean="0"/>
              <a:t>in Messina, Sicily in 1548</a:t>
            </a:r>
          </a:p>
          <a:p>
            <a:r>
              <a:rPr lang="en-US" sz="2000" dirty="0" smtClean="0"/>
              <a:t>In Europe by 1560, Jesuits were running 30 primary schools and had established the Roman College (Gregorian)</a:t>
            </a:r>
          </a:p>
          <a:p>
            <a:r>
              <a:rPr lang="en-US" sz="2000" dirty="0" smtClean="0"/>
              <a:t>Jesuit educational mission</a:t>
            </a:r>
          </a:p>
          <a:p>
            <a:pPr lvl="1"/>
            <a:r>
              <a:rPr lang="en-US" sz="1800" dirty="0" smtClean="0"/>
              <a:t>Education, in broadest sense, becomes primary mission</a:t>
            </a:r>
          </a:p>
          <a:p>
            <a:pPr lvl="1"/>
            <a:r>
              <a:rPr lang="en-US" sz="1800" dirty="0" smtClean="0"/>
              <a:t>Established new educational institutions at all levels</a:t>
            </a:r>
          </a:p>
          <a:p>
            <a:pPr lvl="1"/>
            <a:r>
              <a:rPr lang="en-US" sz="1800" dirty="0" smtClean="0"/>
              <a:t>Purpose of these institutions was to train men for a career in the world</a:t>
            </a:r>
          </a:p>
          <a:p>
            <a:pPr lvl="1"/>
            <a:r>
              <a:rPr lang="en-US" sz="1800" dirty="0" smtClean="0"/>
              <a:t>Academic research was a hallmark of Jesuit education (e.g. St. Peter Clavier</a:t>
            </a:r>
            <a:r>
              <a:rPr lang="en-US" sz="1800" dirty="0" smtClean="0"/>
              <a:t>)</a:t>
            </a:r>
            <a:endParaRPr lang="en-US" sz="1800" dirty="0"/>
          </a:p>
          <a:p>
            <a:r>
              <a:rPr lang="en-US" sz="2000" dirty="0" smtClean="0"/>
              <a:t>Major Jesuit colleges have printing press and extensive library</a:t>
            </a:r>
          </a:p>
          <a:p>
            <a:pPr lvl="1"/>
            <a:r>
              <a:rPr lang="en-US" sz="1800" dirty="0" smtClean="0"/>
              <a:t>World-wide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173767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Parisian System of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System being developed in Paris, which Ignatius and other members of the Company experience</a:t>
            </a:r>
          </a:p>
          <a:p>
            <a:r>
              <a:rPr lang="en-US" sz="2400" dirty="0" smtClean="0"/>
              <a:t>But Jesuits make it their own and so completely propagate it around the word that ‘the Paris system’ formed the basis for modern education</a:t>
            </a:r>
          </a:p>
          <a:p>
            <a:r>
              <a:rPr lang="en-US" sz="2400" dirty="0" smtClean="0"/>
              <a:t>Elements of the Parisian system</a:t>
            </a:r>
          </a:p>
          <a:p>
            <a:pPr lvl="1"/>
            <a:r>
              <a:rPr lang="en-US" sz="2000" dirty="0" smtClean="0"/>
              <a:t>Students divided into classes</a:t>
            </a:r>
          </a:p>
          <a:p>
            <a:pPr lvl="1"/>
            <a:r>
              <a:rPr lang="en-US" sz="2000" dirty="0" smtClean="0"/>
              <a:t>Progress based on a graduated system</a:t>
            </a:r>
          </a:p>
          <a:p>
            <a:pPr lvl="1"/>
            <a:r>
              <a:rPr lang="en-US" sz="2000" dirty="0" smtClean="0"/>
              <a:t>Active learning: writing and speaking </a:t>
            </a:r>
          </a:p>
          <a:p>
            <a:pPr lvl="1"/>
            <a:r>
              <a:rPr lang="en-US" sz="2000" dirty="0" smtClean="0"/>
              <a:t>Standardized program of instruction</a:t>
            </a:r>
          </a:p>
          <a:p>
            <a:r>
              <a:rPr lang="en-US" sz="2400" dirty="0" smtClean="0"/>
              <a:t>See letter </a:t>
            </a:r>
            <a:r>
              <a:rPr lang="en-US" sz="2400" dirty="0" smtClean="0"/>
              <a:t>24 describing colleges to be established in Germany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7540641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1728</TotalTime>
  <Words>925</Words>
  <Application>Microsoft Office PowerPoint</Application>
  <PresentationFormat>On-screen Show (4:3)</PresentationFormat>
  <Paragraphs>123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Edge</vt:lpstr>
      <vt:lpstr>Class 10: The Jesuits</vt:lpstr>
      <vt:lpstr>Introduction</vt:lpstr>
      <vt:lpstr>Ignatius Loyola (1491-1556); Founder of a New Order</vt:lpstr>
      <vt:lpstr>Jesuit Spirituality</vt:lpstr>
      <vt:lpstr>The Jesuits</vt:lpstr>
      <vt:lpstr>Key Points of Jesuit Charter (1541)</vt:lpstr>
      <vt:lpstr>Jesuits and Papacy</vt:lpstr>
      <vt:lpstr>Jesuit Education</vt:lpstr>
      <vt:lpstr>The Parisian System of Education</vt:lpstr>
      <vt:lpstr>Jesuits and the Arts</vt:lpstr>
      <vt:lpstr>Baroque Art</vt:lpstr>
      <vt:lpstr>Church of the Gesu</vt:lpstr>
      <vt:lpstr>Baroque</vt:lpstr>
      <vt:lpstr>Borromini’s Rome</vt:lpstr>
      <vt:lpstr>Bernini’s Rome</vt:lpstr>
      <vt:lpstr>The Ultimate Statement of Baroque: St. Peter’s</vt:lpstr>
      <vt:lpstr>From Cupola Looking to  Chair of St. Peter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11: Theresa and Ignatius</dc:title>
  <dc:creator>ann orlando</dc:creator>
  <cp:lastModifiedBy>AOrlando</cp:lastModifiedBy>
  <cp:revision>88</cp:revision>
  <dcterms:created xsi:type="dcterms:W3CDTF">2005-11-30T18:40:02Z</dcterms:created>
  <dcterms:modified xsi:type="dcterms:W3CDTF">2019-01-31T12:31:59Z</dcterms:modified>
</cp:coreProperties>
</file>