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3" r:id="rId3"/>
    <p:sldId id="274" r:id="rId4"/>
    <p:sldId id="260" r:id="rId5"/>
    <p:sldId id="257" r:id="rId6"/>
    <p:sldId id="259" r:id="rId7"/>
    <p:sldId id="261" r:id="rId8"/>
    <p:sldId id="265" r:id="rId9"/>
    <p:sldId id="266" r:id="rId10"/>
    <p:sldId id="258" r:id="rId11"/>
    <p:sldId id="269" r:id="rId12"/>
    <p:sldId id="270" r:id="rId13"/>
    <p:sldId id="271" r:id="rId14"/>
    <p:sldId id="264" r:id="rId15"/>
    <p:sldId id="267" r:id="rId16"/>
    <p:sldId id="268" r:id="rId17"/>
    <p:sldId id="262" r:id="rId18"/>
    <p:sldId id="272" r:id="rId19"/>
    <p:sldId id="277" r:id="rId20"/>
    <p:sldId id="275" r:id="rId21"/>
    <p:sldId id="276" r:id="rId22"/>
    <p:sldId id="263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79266D9-1C3E-4946-BC74-190744DF724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DE2DB-52BB-466E-A4BC-01DD3E5AD9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C05FE-8E5B-4843-9302-C198E7B5DF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87FAD3-5008-4AA1-962B-3FFFE63221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84CF6-C5DD-472D-A3E7-8F87EFE84A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6DF55-84C4-4ED5-809E-91ECE843C7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81535-47B8-4E8C-AB20-84F68555337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8DE5F-D89B-46F1-A1E9-49FD4A7489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3407A-72F6-42BE-8FC0-1DABC73859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56DC9-1774-42F5-B496-A41F24775D4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442BE-D7F5-43CB-BD8C-842880ADBF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1C5D76E5-28A8-4DD9-8BB3-FC4B65F338D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el.org/ccel/desales/devout_life.toc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smtClean="0"/>
              <a:t>11 </a:t>
            </a:r>
            <a:r>
              <a:rPr lang="en-US" dirty="0"/>
              <a:t>: </a:t>
            </a:r>
            <a:r>
              <a:rPr lang="en-US" dirty="0" smtClean="0"/>
              <a:t>Trent, and Three </a:t>
            </a:r>
            <a:r>
              <a:rPr lang="en-US" dirty="0"/>
              <a:t>S</a:t>
            </a:r>
            <a:r>
              <a:rPr lang="en-US" dirty="0" smtClean="0"/>
              <a:t>ons and Two Daughters of Trent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</a:t>
            </a:r>
            <a:r>
              <a:rPr lang="en-US" dirty="0" smtClean="0"/>
              <a:t>Orlando</a:t>
            </a:r>
          </a:p>
          <a:p>
            <a:r>
              <a:rPr lang="en-US" dirty="0"/>
              <a:t>8</a:t>
            </a:r>
            <a:r>
              <a:rPr lang="en-US" dirty="0" smtClean="0"/>
              <a:t> February 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Key Theological Statements from Trent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Scripture and </a:t>
            </a:r>
            <a:r>
              <a:rPr lang="en-US" sz="2600" dirty="0" smtClean="0"/>
              <a:t>Tradition</a:t>
            </a:r>
            <a:endParaRPr lang="en-US" sz="2600" dirty="0"/>
          </a:p>
          <a:p>
            <a:r>
              <a:rPr lang="en-US" sz="2600" dirty="0"/>
              <a:t>Sacraments are </a:t>
            </a:r>
            <a:r>
              <a:rPr lang="en-US" sz="2600" dirty="0" smtClean="0"/>
              <a:t>effective </a:t>
            </a:r>
            <a:r>
              <a:rPr lang="en-US" sz="2600" dirty="0"/>
              <a:t>through performance of sacramental action, </a:t>
            </a:r>
            <a:r>
              <a:rPr lang="en-US" sz="2600" i="1" dirty="0" smtClean="0"/>
              <a:t>ex </a:t>
            </a:r>
            <a:r>
              <a:rPr lang="en-US" sz="2600" i="1" dirty="0" err="1"/>
              <a:t>opere</a:t>
            </a:r>
            <a:r>
              <a:rPr lang="en-US" sz="2600" i="1" dirty="0"/>
              <a:t> </a:t>
            </a:r>
            <a:r>
              <a:rPr lang="en-US" sz="2600" i="1" dirty="0" err="1" smtClean="0"/>
              <a:t>operato</a:t>
            </a:r>
            <a:r>
              <a:rPr lang="en-US" sz="2600" dirty="0" smtClean="0"/>
              <a:t> </a:t>
            </a:r>
            <a:endParaRPr lang="en-US" sz="2600" dirty="0"/>
          </a:p>
          <a:p>
            <a:r>
              <a:rPr lang="en-US" sz="2600" dirty="0"/>
              <a:t>Affirmed Mass as sacrifice and transubstantiation </a:t>
            </a:r>
          </a:p>
          <a:p>
            <a:r>
              <a:rPr lang="en-US" sz="2600" dirty="0"/>
              <a:t>Affirmed 7 sacraments</a:t>
            </a:r>
          </a:p>
          <a:p>
            <a:r>
              <a:rPr lang="en-US" sz="2600" dirty="0"/>
              <a:t>Good works together with faith brings about salvation</a:t>
            </a:r>
          </a:p>
          <a:p>
            <a:r>
              <a:rPr lang="en-US" sz="2600" dirty="0"/>
              <a:t>Affirmed indulgences and intercession of saints</a:t>
            </a:r>
          </a:p>
          <a:p>
            <a:endParaRPr lang="en-US" sz="2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Trent and Seminaries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Recall that universities had been the primary locus for clerical training</a:t>
            </a:r>
          </a:p>
          <a:p>
            <a:pPr lvl="1"/>
            <a:r>
              <a:rPr lang="en-US" sz="1800" dirty="0" smtClean="0"/>
              <a:t>By the 13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C, run by academics, not bishops</a:t>
            </a:r>
          </a:p>
          <a:p>
            <a:pPr lvl="1"/>
            <a:r>
              <a:rPr lang="en-US" sz="1800" dirty="0" smtClean="0"/>
              <a:t>Included a broad cross-section of students</a:t>
            </a:r>
          </a:p>
          <a:p>
            <a:pPr lvl="1"/>
            <a:r>
              <a:rPr lang="en-US" sz="1800" dirty="0" smtClean="0"/>
              <a:t>Emphasis increasingly on intellectual but not moral formation</a:t>
            </a:r>
          </a:p>
          <a:p>
            <a:pPr lvl="1"/>
            <a:r>
              <a:rPr lang="en-US" sz="1800" dirty="0" smtClean="0"/>
              <a:t>By 16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 increasingly tied to monarchies</a:t>
            </a:r>
          </a:p>
          <a:p>
            <a:r>
              <a:rPr lang="en-US" sz="2000" dirty="0" smtClean="0"/>
              <a:t>Trent Session 23 on Seminaries</a:t>
            </a:r>
          </a:p>
          <a:p>
            <a:pPr lvl="1"/>
            <a:r>
              <a:rPr lang="en-US" sz="1800" dirty="0" smtClean="0"/>
              <a:t>Every bishop should establish a seminary in his diocese; the bishop is directly responsible for the seminary</a:t>
            </a:r>
          </a:p>
          <a:p>
            <a:pPr lvl="1"/>
            <a:r>
              <a:rPr lang="en-US" sz="1800" dirty="0" smtClean="0"/>
              <a:t>Seminary dedicated to education of clerg</a:t>
            </a:r>
            <a:r>
              <a:rPr lang="en-US" sz="1600" dirty="0" smtClean="0"/>
              <a:t>y</a:t>
            </a:r>
          </a:p>
          <a:p>
            <a:pPr lvl="2"/>
            <a:endParaRPr lang="en-US" sz="1200" dirty="0" smtClean="0"/>
          </a:p>
          <a:p>
            <a:pPr lvl="1"/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Seminarian Formation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Seminarians should wear clerical dress at all times</a:t>
            </a:r>
          </a:p>
          <a:p>
            <a:pPr lvl="1"/>
            <a:r>
              <a:rPr lang="en-US" sz="1600" dirty="0" smtClean="0"/>
              <a:t>To keep always in mind that they are ecclesiastics</a:t>
            </a:r>
          </a:p>
          <a:p>
            <a:r>
              <a:rPr lang="en-US" sz="2000" dirty="0" smtClean="0"/>
              <a:t>Seminarians should study a range of skills including</a:t>
            </a:r>
          </a:p>
          <a:p>
            <a:pPr lvl="1"/>
            <a:r>
              <a:rPr lang="en-US" sz="1600" dirty="0" smtClean="0"/>
              <a:t>Biblical studies</a:t>
            </a:r>
          </a:p>
          <a:p>
            <a:pPr lvl="1"/>
            <a:r>
              <a:rPr lang="en-US" sz="1600" dirty="0" smtClean="0"/>
              <a:t>Philosophy and theology</a:t>
            </a:r>
          </a:p>
          <a:p>
            <a:pPr lvl="1"/>
            <a:r>
              <a:rPr lang="en-US" sz="1600" dirty="0" smtClean="0"/>
              <a:t>Homiletics, especially studying homilies of the Fathers</a:t>
            </a:r>
          </a:p>
          <a:p>
            <a:pPr lvl="1"/>
            <a:r>
              <a:rPr lang="en-US" sz="1600" dirty="0" smtClean="0"/>
              <a:t>Practical skills such as accounting</a:t>
            </a:r>
          </a:p>
          <a:p>
            <a:r>
              <a:rPr lang="en-US" sz="2000" dirty="0" smtClean="0"/>
              <a:t>Seminarians should develop a strong spiritual life</a:t>
            </a:r>
          </a:p>
          <a:p>
            <a:pPr lvl="1"/>
            <a:r>
              <a:rPr lang="en-US" sz="1600" dirty="0" smtClean="0"/>
              <a:t>Daily Mass</a:t>
            </a:r>
          </a:p>
          <a:p>
            <a:pPr lvl="1"/>
            <a:r>
              <a:rPr lang="en-US" sz="1600" dirty="0" smtClean="0"/>
              <a:t>Spiritual director and confessor</a:t>
            </a:r>
          </a:p>
          <a:p>
            <a:pPr lvl="1"/>
            <a:r>
              <a:rPr lang="en-US" sz="1600" dirty="0" smtClean="0"/>
              <a:t>Attend to parish or diocesan assignments on feast days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St. Charles Borromeo (1538-1584)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From northern Italy, parents placed him in a monastery school as a young boy</a:t>
            </a:r>
          </a:p>
          <a:p>
            <a:r>
              <a:rPr lang="en-US" sz="2000" dirty="0" smtClean="0"/>
              <a:t>Studied for priesthood at university in Pavia</a:t>
            </a:r>
          </a:p>
          <a:p>
            <a:r>
              <a:rPr lang="en-US" sz="2000" dirty="0" smtClean="0"/>
              <a:t>Quickly rose to be Archbishop of Milan and Secretary of State </a:t>
            </a:r>
          </a:p>
          <a:p>
            <a:pPr lvl="1"/>
            <a:r>
              <a:rPr lang="en-US" sz="1800" dirty="0" smtClean="0"/>
              <a:t>Charles was a key intermediary between Pius IV (Charles’ uncle) and the Council</a:t>
            </a:r>
          </a:p>
          <a:p>
            <a:pPr lvl="1"/>
            <a:r>
              <a:rPr lang="en-US" sz="1800" dirty="0" smtClean="0"/>
              <a:t>Significantly contributed to </a:t>
            </a:r>
            <a:r>
              <a:rPr lang="en-US" sz="1800" dirty="0" err="1" smtClean="0"/>
              <a:t>Tridentine</a:t>
            </a:r>
            <a:r>
              <a:rPr lang="en-US" sz="1800" dirty="0" smtClean="0"/>
              <a:t> catechism</a:t>
            </a:r>
          </a:p>
          <a:p>
            <a:r>
              <a:rPr lang="en-US" sz="2000" dirty="0" smtClean="0"/>
              <a:t>As Archbishop of Milan</a:t>
            </a:r>
          </a:p>
          <a:p>
            <a:pPr lvl="1"/>
            <a:r>
              <a:rPr lang="en-US" sz="1800" dirty="0" smtClean="0"/>
              <a:t>Instituted the seminary directives from Trent</a:t>
            </a:r>
          </a:p>
          <a:p>
            <a:pPr lvl="1"/>
            <a:r>
              <a:rPr lang="en-US" sz="1800" dirty="0" smtClean="0"/>
              <a:t>Encouraged lay spiritual formation</a:t>
            </a:r>
          </a:p>
          <a:p>
            <a:pPr lvl="1"/>
            <a:r>
              <a:rPr lang="en-US" sz="1800" dirty="0" smtClean="0"/>
              <a:t>Beloved in Milan for having personally cared for sick during a plague</a:t>
            </a:r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St. Robert Bellarmine (1542-1621)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Born in Italy; attended schools run by Jesuits</a:t>
            </a:r>
          </a:p>
          <a:p>
            <a:r>
              <a:rPr lang="en-US"/>
              <a:t>Entered Jesuit order 1560</a:t>
            </a:r>
          </a:p>
          <a:p>
            <a:r>
              <a:rPr lang="en-US"/>
              <a:t>Writes </a:t>
            </a:r>
            <a:r>
              <a:rPr lang="en-US" i="1"/>
              <a:t>De Controversiis </a:t>
            </a:r>
            <a:r>
              <a:rPr lang="en-US"/>
              <a:t>1576</a:t>
            </a:r>
          </a:p>
          <a:p>
            <a:pPr lvl="1"/>
            <a:r>
              <a:rPr lang="en-US"/>
              <a:t>Systematic work based on Council of Trent</a:t>
            </a:r>
          </a:p>
          <a:p>
            <a:r>
              <a:rPr lang="en-US"/>
              <a:t>As chief theologian in Curia, he was able to ensure degrees of Trent were implemented </a:t>
            </a:r>
          </a:p>
          <a:p>
            <a:r>
              <a:rPr lang="en-US"/>
              <a:t>Declared saint and doctor of Church in 1930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 Francis de Sales (1567-1622)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dirty="0"/>
              <a:t>Born in eastern France, educated by Jesuits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As a young man studying theology, </a:t>
            </a:r>
            <a:r>
              <a:rPr lang="en-US" sz="1900" dirty="0" smtClean="0"/>
              <a:t>was </a:t>
            </a:r>
            <a:r>
              <a:rPr lang="en-US" sz="1900" dirty="0"/>
              <a:t>very concerned about predestination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In prayer before a statue of Mary, his fears were relieved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Decided to lead a celibate life</a:t>
            </a:r>
          </a:p>
          <a:p>
            <a:pPr lvl="1">
              <a:lnSpc>
                <a:spcPct val="80000"/>
              </a:lnSpc>
            </a:pPr>
            <a:r>
              <a:rPr lang="en-US" sz="1500" dirty="0"/>
              <a:t>Over his father’s objection entered ecclesial life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As a priest he was known for the insight of his confessions, and the force of his preaching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He was named bishop of Geneva (in absentia) in 1602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Lived a very simple life as bishop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Great care for poor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Known for kindness 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Along with St, Jean de Chantal founded Visitation sisters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Started catechetical programs for lay people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Died praying “God’s will be done; Jesus my God and my all”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Canonized 1665; declared doctor of Church 1877</a:t>
            </a:r>
          </a:p>
          <a:p>
            <a:pPr>
              <a:lnSpc>
                <a:spcPct val="80000"/>
              </a:lnSpc>
            </a:pP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Introduction to the Devout Life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 smtClean="0"/>
              <a:t>Widely </a:t>
            </a:r>
            <a:r>
              <a:rPr lang="en-US" sz="2600" dirty="0"/>
              <a:t>influential in his own time</a:t>
            </a:r>
          </a:p>
          <a:p>
            <a:pPr>
              <a:lnSpc>
                <a:spcPct val="90000"/>
              </a:lnSpc>
            </a:pPr>
            <a:r>
              <a:rPr lang="en-US" sz="2600" i="1" dirty="0"/>
              <a:t>Introduction</a:t>
            </a:r>
            <a:r>
              <a:rPr lang="en-US" sz="2600" dirty="0"/>
              <a:t> was translated into every European language almost immediately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Why such an impact then (and now)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Written for layman (really woman)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Written in a spirit of understanding and gentleness with the human condition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Nothing really new, but repackaged in the light of Reformation and Trent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Emphasis on Confession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Emphasis on authority of Fathers</a:t>
            </a:r>
          </a:p>
          <a:p>
            <a:pPr lvl="1">
              <a:lnSpc>
                <a:spcPct val="90000"/>
              </a:lnSpc>
            </a:pP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of Trent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 smtClean="0"/>
              <a:t>Catholicism </a:t>
            </a:r>
            <a:r>
              <a:rPr lang="en-US" sz="2600" dirty="0"/>
              <a:t>in Early Modern World</a:t>
            </a:r>
          </a:p>
          <a:p>
            <a:pPr lvl="1"/>
            <a:r>
              <a:rPr lang="en-US" sz="2200" dirty="0"/>
              <a:t>Reiterated tradition</a:t>
            </a:r>
          </a:p>
          <a:p>
            <a:pPr lvl="1"/>
            <a:r>
              <a:rPr lang="en-US" sz="2200" dirty="0"/>
              <a:t>Defined Catholicism as opposed to Protestants</a:t>
            </a:r>
          </a:p>
          <a:p>
            <a:r>
              <a:rPr lang="en-US" sz="2600" dirty="0"/>
              <a:t>Gave the Church a unified teaching program against the Protestants</a:t>
            </a:r>
          </a:p>
          <a:p>
            <a:r>
              <a:rPr lang="en-US" sz="2600" dirty="0"/>
              <a:t>Made Jesuits the theologians of the Church at beginning of modern period</a:t>
            </a:r>
          </a:p>
          <a:p>
            <a:pPr lvl="1"/>
            <a:r>
              <a:rPr lang="en-US" sz="2200" dirty="0"/>
              <a:t>Note, Jesuits not tied to local </a:t>
            </a:r>
            <a:r>
              <a:rPr lang="en-US" sz="2200" dirty="0" smtClean="0"/>
              <a:t>bishops</a:t>
            </a:r>
          </a:p>
          <a:p>
            <a:pPr lvl="1"/>
            <a:r>
              <a:rPr lang="en-US" sz="2200" dirty="0" smtClean="0"/>
              <a:t>But don’t count the Dominicans out…</a:t>
            </a:r>
            <a:endParaRPr lang="en-US" sz="2200" dirty="0"/>
          </a:p>
          <a:p>
            <a:r>
              <a:rPr lang="en-US" sz="2600" dirty="0"/>
              <a:t>Relation between Trent and Vatican II still being worked out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But Theological Debates On Justification Within Church Continue: Dominicans and Jesuits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Luis de Molina (1535-1600)</a:t>
            </a:r>
          </a:p>
          <a:p>
            <a:pPr lvl="1"/>
            <a:r>
              <a:rPr lang="en-US" sz="1400" dirty="0" smtClean="0"/>
              <a:t>Wrote </a:t>
            </a:r>
            <a:r>
              <a:rPr lang="en-US" sz="1400" i="1" dirty="0" smtClean="0"/>
              <a:t>Concordia</a:t>
            </a:r>
            <a:r>
              <a:rPr lang="en-US" sz="1400" dirty="0" smtClean="0"/>
              <a:t> to substantiate Trent’s view of free will and grace</a:t>
            </a:r>
          </a:p>
          <a:p>
            <a:pPr lvl="1"/>
            <a:r>
              <a:rPr lang="en-US" sz="1400" dirty="0" smtClean="0"/>
              <a:t>A commentary on the Summa</a:t>
            </a:r>
          </a:p>
          <a:p>
            <a:pPr lvl="1"/>
            <a:r>
              <a:rPr lang="en-US" sz="1400" dirty="0" smtClean="0"/>
              <a:t>Denounced by Dominicans as a gross distortion of the Summa</a:t>
            </a:r>
          </a:p>
          <a:p>
            <a:r>
              <a:rPr lang="en-US" sz="1800" dirty="0" smtClean="0"/>
              <a:t>A continuing ‘discussion’ within the Church on grace and works</a:t>
            </a:r>
          </a:p>
          <a:p>
            <a:pPr lvl="1"/>
            <a:r>
              <a:rPr lang="en-US" sz="1400" dirty="0" smtClean="0"/>
              <a:t>Dominicans of 16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, 17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C tended more toward grace; interested in universals</a:t>
            </a:r>
          </a:p>
          <a:p>
            <a:pPr lvl="1"/>
            <a:r>
              <a:rPr lang="en-US" sz="1400" dirty="0" smtClean="0"/>
              <a:t>Jesuits toward works, interested in particulars</a:t>
            </a:r>
          </a:p>
          <a:p>
            <a:r>
              <a:rPr lang="en-US" sz="1800" dirty="0" smtClean="0"/>
              <a:t>Example</a:t>
            </a:r>
            <a:r>
              <a:rPr lang="en-US" sz="1800" i="1" dirty="0" smtClean="0"/>
              <a:t>: </a:t>
            </a:r>
            <a:r>
              <a:rPr lang="en-US" sz="1800" dirty="0" smtClean="0"/>
              <a:t>Jesuit </a:t>
            </a:r>
            <a:r>
              <a:rPr lang="en-US" sz="1800" dirty="0"/>
              <a:t>development of </a:t>
            </a:r>
            <a:r>
              <a:rPr lang="en-US" sz="1800" dirty="0" smtClean="0"/>
              <a:t>casuistry applied to Penance</a:t>
            </a:r>
            <a:endParaRPr lang="en-US" sz="1800" dirty="0"/>
          </a:p>
          <a:p>
            <a:pPr lvl="1"/>
            <a:r>
              <a:rPr lang="en-US" sz="1400" dirty="0"/>
              <a:t>De-emphasize universal moral principles</a:t>
            </a:r>
          </a:p>
          <a:p>
            <a:pPr lvl="1"/>
            <a:r>
              <a:rPr lang="en-US" sz="1400" dirty="0"/>
              <a:t>‘Sinfulness’ dependent on particulars of the agent and his </a:t>
            </a:r>
            <a:r>
              <a:rPr lang="en-US" sz="1400" dirty="0" smtClean="0"/>
              <a:t>circumstances</a:t>
            </a:r>
          </a:p>
          <a:p>
            <a:pPr lvl="1"/>
            <a:r>
              <a:rPr lang="en-US" sz="1400" dirty="0" smtClean="0"/>
              <a:t>Development of extensive manuals of cases (</a:t>
            </a:r>
            <a:r>
              <a:rPr lang="en-US" sz="1400" i="1" dirty="0" smtClean="0"/>
              <a:t>casus</a:t>
            </a:r>
            <a:r>
              <a:rPr lang="en-US" sz="1400" dirty="0" smtClean="0"/>
              <a:t>) leading to moral evaluations of confessor based on reasoning from given cases as applicable to a similar particular (penitent)</a:t>
            </a:r>
          </a:p>
          <a:p>
            <a:r>
              <a:rPr lang="en-US" sz="1800" i="1" dirty="0" err="1" smtClean="0"/>
              <a:t>Congregatio</a:t>
            </a:r>
            <a:r>
              <a:rPr lang="en-US" sz="1800" i="1" dirty="0" smtClean="0"/>
              <a:t> </a:t>
            </a:r>
            <a:r>
              <a:rPr lang="en-US" sz="1800" i="1" dirty="0"/>
              <a:t>de </a:t>
            </a:r>
            <a:r>
              <a:rPr lang="en-US" sz="1800" i="1" dirty="0" err="1" smtClean="0"/>
              <a:t>Auxiliis</a:t>
            </a:r>
            <a:r>
              <a:rPr lang="en-US" sz="1800" i="1" dirty="0" smtClean="0"/>
              <a:t> </a:t>
            </a:r>
            <a:r>
              <a:rPr lang="en-US" sz="1800" dirty="0" smtClean="0"/>
              <a:t>called by Clement VIII in 1598 to settle dispute</a:t>
            </a:r>
          </a:p>
          <a:p>
            <a:r>
              <a:rPr lang="en-US" sz="1800" dirty="0"/>
              <a:t>On the advice of St. Francis de Sales, </a:t>
            </a:r>
            <a:r>
              <a:rPr lang="en-US" sz="1800" dirty="0" smtClean="0"/>
              <a:t>in 1607 Pope </a:t>
            </a:r>
            <a:r>
              <a:rPr lang="en-US" sz="1800" dirty="0"/>
              <a:t>Paul V </a:t>
            </a:r>
            <a:r>
              <a:rPr lang="en-US" sz="1800" dirty="0" smtClean="0"/>
              <a:t>decreed </a:t>
            </a:r>
            <a:r>
              <a:rPr lang="en-US" sz="1800" dirty="0"/>
              <a:t>that the Jesuits could not call the Dominicans </a:t>
            </a:r>
            <a:r>
              <a:rPr lang="en-US" sz="1800" dirty="0" smtClean="0"/>
              <a:t>‘Calvinists’; </a:t>
            </a:r>
            <a:r>
              <a:rPr lang="en-US" sz="1800" dirty="0"/>
              <a:t>nor were the </a:t>
            </a:r>
            <a:r>
              <a:rPr lang="en-US" sz="1800" dirty="0" smtClean="0"/>
              <a:t>Dominicans </a:t>
            </a:r>
            <a:r>
              <a:rPr lang="en-US" sz="1800" dirty="0" smtClean="0"/>
              <a:t>allowed </a:t>
            </a:r>
            <a:r>
              <a:rPr lang="en-US" sz="1800" dirty="0"/>
              <a:t>to call the </a:t>
            </a:r>
            <a:r>
              <a:rPr lang="en-US" sz="1800" dirty="0" smtClean="0"/>
              <a:t>Jesuits ‘</a:t>
            </a:r>
            <a:r>
              <a:rPr lang="en-US" sz="1800" dirty="0" err="1" smtClean="0"/>
              <a:t>Pelagians</a:t>
            </a:r>
            <a:r>
              <a:rPr lang="en-US" sz="1800" dirty="0" smtClean="0"/>
              <a:t>’ </a:t>
            </a:r>
          </a:p>
        </p:txBody>
      </p:sp>
    </p:spTree>
    <p:extLst>
      <p:ext uri="{BB962C8B-B14F-4D97-AF65-F5344CB8AC3E}">
        <p14:creationId xmlns:p14="http://schemas.microsoft.com/office/powerpoint/2010/main" val="4238847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Jansenists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In early 17</a:t>
            </a:r>
            <a:r>
              <a:rPr lang="en-US" sz="1800" baseline="30000" dirty="0"/>
              <a:t>th</a:t>
            </a:r>
            <a:r>
              <a:rPr lang="en-US" sz="1800" dirty="0"/>
              <a:t> C Bishop of Ypres, Cornelius </a:t>
            </a:r>
            <a:r>
              <a:rPr lang="en-US" sz="1800" dirty="0" err="1"/>
              <a:t>Jansenius</a:t>
            </a:r>
            <a:r>
              <a:rPr lang="en-US" sz="1800" dirty="0"/>
              <a:t> (1583-1635) will write massive </a:t>
            </a:r>
            <a:r>
              <a:rPr lang="en-US" sz="1800" i="1" dirty="0" err="1"/>
              <a:t>Augustinus</a:t>
            </a:r>
            <a:r>
              <a:rPr lang="en-US" sz="1800" dirty="0"/>
              <a:t> published in </a:t>
            </a:r>
            <a:r>
              <a:rPr lang="en-US" sz="1800" dirty="0" smtClean="0"/>
              <a:t>1640</a:t>
            </a:r>
          </a:p>
          <a:p>
            <a:pPr lvl="1"/>
            <a:r>
              <a:rPr lang="en-US" sz="1600" dirty="0" smtClean="0"/>
              <a:t>He was always a loyal son of the Church; “</a:t>
            </a:r>
            <a:r>
              <a:rPr lang="en-US" sz="1600" dirty="0"/>
              <a:t>"If, however," he added, "</a:t>
            </a:r>
            <a:r>
              <a:rPr lang="en-US" sz="1600" dirty="0" smtClean="0"/>
              <a:t>the Holy See</a:t>
            </a:r>
            <a:r>
              <a:rPr lang="en-US" sz="1600" dirty="0"/>
              <a:t> wishes any change, I am an obedient son, and I submit to that Church in which I have lived to my dying hour. This is my last wish."</a:t>
            </a:r>
          </a:p>
          <a:p>
            <a:r>
              <a:rPr lang="en-US" sz="1800" dirty="0" smtClean="0"/>
              <a:t>Strongly </a:t>
            </a:r>
            <a:r>
              <a:rPr lang="en-US" sz="1800" dirty="0"/>
              <a:t>anti-</a:t>
            </a:r>
            <a:r>
              <a:rPr lang="en-US" sz="1800" dirty="0" err="1"/>
              <a:t>Pelagian</a:t>
            </a:r>
            <a:r>
              <a:rPr lang="en-US" sz="1800" dirty="0"/>
              <a:t>, but also questioned value of philosophy (</a:t>
            </a:r>
            <a:r>
              <a:rPr lang="en-US" sz="1800" dirty="0" smtClean="0"/>
              <a:t>Aristotelianism, scholasticism) </a:t>
            </a:r>
            <a:r>
              <a:rPr lang="en-US" sz="1800" dirty="0"/>
              <a:t>to lead to the truths of </a:t>
            </a:r>
            <a:r>
              <a:rPr lang="en-US" sz="1800" dirty="0" smtClean="0"/>
              <a:t>faith</a:t>
            </a:r>
          </a:p>
          <a:p>
            <a:r>
              <a:rPr lang="en-US" sz="1800" dirty="0"/>
              <a:t>Opposition to Jesuits (Molina in particular), but also some aspects of Dominican </a:t>
            </a:r>
            <a:r>
              <a:rPr lang="en-US" sz="1800" dirty="0" smtClean="0"/>
              <a:t>position</a:t>
            </a:r>
          </a:p>
          <a:p>
            <a:r>
              <a:rPr lang="en-US" sz="1800" dirty="0" smtClean="0"/>
              <a:t>Jansenism will be a potent theological and political force in France throughout the 17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and 18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 before it is formally condemned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6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</a:t>
            </a:r>
            <a:r>
              <a:rPr lang="en-US" baseline="30000" dirty="0" smtClean="0"/>
              <a:t>th</a:t>
            </a:r>
            <a:r>
              <a:rPr lang="en-US" dirty="0" smtClean="0"/>
              <a:t> C Rome</a:t>
            </a:r>
          </a:p>
          <a:p>
            <a:r>
              <a:rPr lang="en-US" dirty="0" smtClean="0"/>
              <a:t>Calling the Council</a:t>
            </a:r>
          </a:p>
          <a:p>
            <a:r>
              <a:rPr lang="en-US" dirty="0" smtClean="0"/>
              <a:t>Structure and Results</a:t>
            </a:r>
          </a:p>
          <a:p>
            <a:r>
              <a:rPr lang="en-US" dirty="0" smtClean="0"/>
              <a:t>Sons of Trent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39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Ursulines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Founded in Italy by St. Angela </a:t>
            </a:r>
            <a:r>
              <a:rPr lang="en-US" sz="2400" dirty="0" err="1" smtClean="0"/>
              <a:t>Merici</a:t>
            </a:r>
            <a:r>
              <a:rPr lang="en-US" sz="2400" dirty="0" smtClean="0"/>
              <a:t> (1474- 1540) in 1535</a:t>
            </a:r>
          </a:p>
          <a:p>
            <a:r>
              <a:rPr lang="en-US" sz="2400" dirty="0" smtClean="0"/>
              <a:t>Named for St. Ursula, 4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 martyr</a:t>
            </a:r>
          </a:p>
          <a:p>
            <a:r>
              <a:rPr lang="en-US" sz="2400" dirty="0" smtClean="0"/>
              <a:t>Original </a:t>
            </a:r>
            <a:r>
              <a:rPr lang="en-US" sz="2400" dirty="0" err="1" smtClean="0"/>
              <a:t>Ursulines</a:t>
            </a:r>
            <a:endParaRPr lang="en-US" sz="2400" dirty="0" smtClean="0"/>
          </a:p>
          <a:p>
            <a:pPr lvl="1"/>
            <a:r>
              <a:rPr lang="en-US" sz="2000" dirty="0" smtClean="0"/>
              <a:t>Lived with families</a:t>
            </a:r>
          </a:p>
          <a:p>
            <a:pPr lvl="1"/>
            <a:r>
              <a:rPr lang="en-US" sz="2000" dirty="0" smtClean="0"/>
              <a:t>Committed to various charitable activities, especially education of young girls</a:t>
            </a:r>
          </a:p>
          <a:p>
            <a:r>
              <a:rPr lang="en-US" sz="2400" dirty="0" smtClean="0"/>
              <a:t>St. Charles Borromeo encouraged </a:t>
            </a:r>
            <a:r>
              <a:rPr lang="en-US" sz="2400" dirty="0" err="1" smtClean="0"/>
              <a:t>Ursulines</a:t>
            </a:r>
            <a:r>
              <a:rPr lang="en-US" sz="2400" dirty="0" smtClean="0"/>
              <a:t> in Milan to live in community as a congregation</a:t>
            </a:r>
          </a:p>
          <a:p>
            <a:pPr lvl="1"/>
            <a:r>
              <a:rPr lang="en-US" sz="2000" dirty="0" smtClean="0"/>
              <a:t>Emphasis on education</a:t>
            </a:r>
          </a:p>
          <a:p>
            <a:r>
              <a:rPr lang="en-US" sz="2400" dirty="0" smtClean="0"/>
              <a:t>St. Angela </a:t>
            </a:r>
            <a:r>
              <a:rPr lang="en-US" sz="2400" dirty="0" err="1" smtClean="0"/>
              <a:t>Merici</a:t>
            </a:r>
            <a:r>
              <a:rPr lang="en-US" sz="2400" dirty="0" smtClean="0"/>
              <a:t> was canonized in 1807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33730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Congregation of the Visitation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Founded by St. Jean de Chantal (1572-1641)</a:t>
            </a:r>
          </a:p>
          <a:p>
            <a:pPr lvl="1"/>
            <a:r>
              <a:rPr lang="en-US" dirty="0" smtClean="0"/>
              <a:t>Married to a Baron and had 4 children; her husband </a:t>
            </a:r>
            <a:r>
              <a:rPr lang="en-US" dirty="0" smtClean="0"/>
              <a:t>and </a:t>
            </a:r>
            <a:r>
              <a:rPr lang="en-US" dirty="0" smtClean="0"/>
              <a:t>2 children died by 1601</a:t>
            </a:r>
          </a:p>
          <a:p>
            <a:pPr lvl="1"/>
            <a:r>
              <a:rPr lang="en-US" dirty="0" smtClean="0"/>
              <a:t>St. Jean dedicated herself to charitable works</a:t>
            </a:r>
          </a:p>
          <a:p>
            <a:r>
              <a:rPr lang="en-US" dirty="0" smtClean="0"/>
              <a:t>In 1604 she met St. Francis de Sales, who became her spiritual director</a:t>
            </a:r>
          </a:p>
          <a:p>
            <a:r>
              <a:rPr lang="en-US" dirty="0" smtClean="0"/>
              <a:t>Visitation Sisters established in 1610</a:t>
            </a:r>
          </a:p>
          <a:p>
            <a:pPr lvl="1"/>
            <a:r>
              <a:rPr lang="en-US" dirty="0" smtClean="0"/>
              <a:t>Focus on hospital work and education</a:t>
            </a:r>
          </a:p>
          <a:p>
            <a:r>
              <a:rPr lang="en-US" dirty="0" smtClean="0"/>
              <a:t>St. </a:t>
            </a:r>
            <a:r>
              <a:rPr lang="en-US" dirty="0" smtClean="0"/>
              <a:t>Jean </a:t>
            </a:r>
            <a:r>
              <a:rPr lang="en-US" dirty="0" smtClean="0"/>
              <a:t>de Chantal canonized in 1767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68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 smtClean="0"/>
              <a:t>1. </a:t>
            </a:r>
            <a:r>
              <a:rPr lang="en-US" sz="2100" i="1" dirty="0"/>
              <a:t>Trent Decrees on Scripture, Sacraments, Justification, Indulgences</a:t>
            </a:r>
            <a:r>
              <a:rPr lang="en-US" sz="2100" dirty="0"/>
              <a:t> in </a:t>
            </a:r>
            <a:r>
              <a:rPr lang="en-US" sz="2100" dirty="0" err="1"/>
              <a:t>Bettenson</a:t>
            </a:r>
            <a:r>
              <a:rPr lang="en-US" sz="2100" dirty="0"/>
              <a:t> ed. 	</a:t>
            </a:r>
            <a:r>
              <a:rPr lang="en-US" sz="2100" i="1" dirty="0"/>
              <a:t>Documents of the Christian Church</a:t>
            </a:r>
            <a:r>
              <a:rPr lang="en-US" sz="2100" dirty="0"/>
              <a:t> Third Edition. Oxford: Oxford University 	Press, 1999. 275-282.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2</a:t>
            </a:r>
            <a:r>
              <a:rPr lang="en-US" sz="2100" smtClean="0"/>
              <a:t>. </a:t>
            </a:r>
            <a:r>
              <a:rPr lang="en-US" sz="2100" dirty="0"/>
              <a:t>Francis De Sales </a:t>
            </a:r>
            <a:r>
              <a:rPr lang="en-US" sz="2100" i="1" dirty="0"/>
              <a:t>Devout Life</a:t>
            </a:r>
            <a:r>
              <a:rPr lang="en-US" sz="2100" dirty="0"/>
              <a:t>, Prayer, Preface and First Part of Introduction in </a:t>
            </a:r>
            <a:r>
              <a:rPr lang="en-US" sz="2100" i="1" dirty="0"/>
              <a:t>Introduction to the Devout Life,</a:t>
            </a:r>
            <a:r>
              <a:rPr lang="en-US" sz="2100" dirty="0"/>
              <a:t> available at </a:t>
            </a:r>
            <a:r>
              <a:rPr lang="en-US" sz="2100" dirty="0">
                <a:hlinkClick r:id="rId2"/>
              </a:rPr>
              <a:t>http://www.ccel.org/ccel/desales/devout_life.toc.html</a:t>
            </a:r>
            <a:r>
              <a:rPr lang="en-US" sz="21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Popes of Later 16</a:t>
            </a:r>
            <a:r>
              <a:rPr lang="en-US" baseline="30000"/>
              <a:t>th</a:t>
            </a:r>
            <a:r>
              <a:rPr lang="en-US"/>
              <a:t> Century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Paul III (1534-1549) called Council of Trent; approved Jesuit Charter, suspended council of Trent because of animosity with Charles V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Julius III (1550-1555) restarted, then suspended Council of Trent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Paul IV (1555-1559) opposed to Council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Pius IV (1559-1565) restarted Council of Trent; closes Council of Trent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St. Pius </a:t>
            </a:r>
            <a:r>
              <a:rPr lang="en-US" sz="2100" dirty="0"/>
              <a:t>V (1565-1572) published Catechism of Council of Trent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Gregory XIII (1572-1585); reformed calendar; Charles </a:t>
            </a:r>
            <a:r>
              <a:rPr lang="en-US" sz="2100" dirty="0" smtClean="0"/>
              <a:t>Borromeo </a:t>
            </a:r>
            <a:r>
              <a:rPr lang="en-US" sz="2100" dirty="0"/>
              <a:t>administrator</a:t>
            </a:r>
          </a:p>
          <a:p>
            <a:pPr>
              <a:lnSpc>
                <a:spcPct val="90000"/>
              </a:lnSpc>
            </a:pPr>
            <a:r>
              <a:rPr lang="en-US" sz="2100" dirty="0" err="1"/>
              <a:t>Sixtus</a:t>
            </a:r>
            <a:r>
              <a:rPr lang="en-US" sz="2100" dirty="0"/>
              <a:t> V (1585-1590)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Clement VIII (1592-1605) </a:t>
            </a:r>
          </a:p>
        </p:txBody>
      </p:sp>
    </p:spTree>
    <p:extLst>
      <p:ext uri="{BB962C8B-B14F-4D97-AF65-F5344CB8AC3E}">
        <p14:creationId xmlns:p14="http://schemas.microsoft.com/office/powerpoint/2010/main" val="2827409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Rome in Later 16</a:t>
            </a:r>
            <a:r>
              <a:rPr lang="en-US" baseline="30000"/>
              <a:t>th</a:t>
            </a:r>
            <a:r>
              <a:rPr lang="en-US"/>
              <a:t> C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Center of Catholic Spiritual Power</a:t>
            </a:r>
          </a:p>
          <a:p>
            <a:pPr>
              <a:lnSpc>
                <a:spcPct val="90000"/>
              </a:lnSpc>
            </a:pPr>
            <a:r>
              <a:rPr lang="en-US" dirty="0"/>
              <a:t>Combined with Spanish </a:t>
            </a:r>
            <a:r>
              <a:rPr lang="en-US" dirty="0" smtClean="0"/>
              <a:t>economic </a:t>
            </a:r>
            <a:r>
              <a:rPr lang="en-US" dirty="0"/>
              <a:t>might, world-wide reach</a:t>
            </a:r>
          </a:p>
          <a:p>
            <a:pPr>
              <a:lnSpc>
                <a:spcPct val="90000"/>
              </a:lnSpc>
            </a:pPr>
            <a:r>
              <a:rPr lang="en-US" dirty="0"/>
              <a:t>“Stubborn” emphasis on (reformed) discipline and doctrine rejected by Protestants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Sacraments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Tradition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Saints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Importance of Papacy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Art in service of religion: the Baroque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Catholic Response: </a:t>
            </a:r>
            <a:br>
              <a:rPr lang="en-US" sz="3800" b="1"/>
            </a:br>
            <a:r>
              <a:rPr lang="en-US" sz="3800" b="1"/>
              <a:t>Council of Trent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Called by Pope Paul III</a:t>
            </a:r>
          </a:p>
          <a:p>
            <a:r>
              <a:rPr lang="en-US" sz="2400" dirty="0"/>
              <a:t>Lengthy, intermittent (1545-1563)</a:t>
            </a:r>
          </a:p>
          <a:p>
            <a:pPr lvl="1"/>
            <a:r>
              <a:rPr lang="en-US" sz="2000" dirty="0"/>
              <a:t>Pope initially reluctant to call council because of bad experiences with councils (especially Council of Constance) in 15th C</a:t>
            </a:r>
          </a:p>
          <a:p>
            <a:pPr lvl="1"/>
            <a:r>
              <a:rPr lang="en-US" sz="2000" dirty="0"/>
              <a:t>Purpose was both to address reform of practice and to uphold Catholic doctrine</a:t>
            </a:r>
          </a:p>
          <a:p>
            <a:pPr lvl="1"/>
            <a:r>
              <a:rPr lang="en-US" sz="2000" dirty="0"/>
              <a:t>Developed in several sessions</a:t>
            </a:r>
          </a:p>
          <a:p>
            <a:r>
              <a:rPr lang="en-US" sz="2400" dirty="0"/>
              <a:t>Jesuits play a major theological role at Trent; encouraged explicit statement of Catholic doctrine in opposition to Protestant </a:t>
            </a:r>
            <a:r>
              <a:rPr lang="en-US" sz="2400" dirty="0" smtClean="0"/>
              <a:t>views</a:t>
            </a:r>
          </a:p>
          <a:p>
            <a:pPr lvl="1"/>
            <a:r>
              <a:rPr lang="en-US" sz="2000" dirty="0" smtClean="0"/>
              <a:t>Letter 14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Politics Behind Council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Charles V wanted control of Council; insisted that it occur in his territory, and control over bishops</a:t>
            </a:r>
          </a:p>
          <a:p>
            <a:pPr>
              <a:lnSpc>
                <a:spcPct val="90000"/>
              </a:lnSpc>
            </a:pPr>
            <a:r>
              <a:rPr lang="en-US" sz="2600"/>
              <a:t>Also, successors of Paul III, Julius III and Paul IV, not in favor of council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Limited control over French bishops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Not in favor of some reforms</a:t>
            </a:r>
          </a:p>
          <a:p>
            <a:pPr>
              <a:lnSpc>
                <a:spcPct val="90000"/>
              </a:lnSpc>
            </a:pPr>
            <a:r>
              <a:rPr lang="en-US" sz="2600"/>
              <a:t>Structure of Council in 25 Sessions scattered across 3 Periods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Period I (1545-1547)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Period II (1551-1552)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Period III (1562-1563)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200"/>
          </a:p>
          <a:p>
            <a:pPr>
              <a:lnSpc>
                <a:spcPct val="90000"/>
              </a:lnSpc>
            </a:pPr>
            <a:endParaRPr lang="en-US" sz="2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Period 1545-1547 Key Results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Includes Bull of Convocation, Sessions 1-10; Pope Paul III</a:t>
            </a:r>
          </a:p>
          <a:p>
            <a:pPr>
              <a:lnSpc>
                <a:spcPct val="90000"/>
              </a:lnSpc>
            </a:pPr>
            <a:r>
              <a:rPr lang="en-US"/>
              <a:t>Emphasis on Nicene Creed and Tradition</a:t>
            </a:r>
          </a:p>
          <a:p>
            <a:pPr>
              <a:lnSpc>
                <a:spcPct val="90000"/>
              </a:lnSpc>
            </a:pPr>
            <a:r>
              <a:rPr lang="en-US"/>
              <a:t>Definitive statement concerning books of NT and OT; Latin Vulgate declared adequate for doctrinal proofs</a:t>
            </a:r>
          </a:p>
          <a:p>
            <a:pPr>
              <a:lnSpc>
                <a:spcPct val="90000"/>
              </a:lnSpc>
            </a:pPr>
            <a:r>
              <a:rPr lang="en-US"/>
              <a:t>Number of sacraments fixed at 7</a:t>
            </a:r>
          </a:p>
          <a:p>
            <a:pPr>
              <a:lnSpc>
                <a:spcPct val="90000"/>
              </a:lnSpc>
            </a:pPr>
            <a:r>
              <a:rPr lang="en-US"/>
              <a:t>Justification: man cooperates with God’s grace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Second Period (1551-1552)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Includes Sessions 11-16; Pope Julius III</a:t>
            </a:r>
          </a:p>
          <a:p>
            <a:r>
              <a:rPr lang="en-US"/>
              <a:t>Degree on Eucharist that defined Real Presence; </a:t>
            </a:r>
          </a:p>
          <a:p>
            <a:pPr lvl="1"/>
            <a:r>
              <a:rPr lang="en-US"/>
              <a:t>Transubstantiation</a:t>
            </a:r>
          </a:p>
          <a:p>
            <a:r>
              <a:rPr lang="en-US"/>
              <a:t>Sacrament of Penance revised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Third Period (1562-1563)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Sessions 18-25; Pope Pius IV</a:t>
            </a:r>
          </a:p>
          <a:p>
            <a:r>
              <a:rPr lang="en-US"/>
              <a:t>Resolution that bishops should live in their diocese</a:t>
            </a:r>
          </a:p>
          <a:p>
            <a:r>
              <a:rPr lang="en-US"/>
              <a:t>Catechism of Trent</a:t>
            </a:r>
          </a:p>
          <a:p>
            <a:r>
              <a:rPr lang="en-US"/>
              <a:t>Revised missal and breviary</a:t>
            </a:r>
          </a:p>
          <a:p>
            <a:r>
              <a:rPr lang="en-US"/>
              <a:t>Mass as true sacrifice</a:t>
            </a:r>
          </a:p>
          <a:p>
            <a:r>
              <a:rPr lang="en-US"/>
              <a:t>Reform decrees on clerical behavior and revision of seminary rules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Words>1422</Words>
  <Application>Microsoft Office PowerPoint</Application>
  <PresentationFormat>On-screen Show (4:3)</PresentationFormat>
  <Paragraphs>179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Edge</vt:lpstr>
      <vt:lpstr>Class 11 : Trent, and Three Sons and Two Daughters of Trent</vt:lpstr>
      <vt:lpstr>Introduction </vt:lpstr>
      <vt:lpstr>Popes of Later 16th Century</vt:lpstr>
      <vt:lpstr>Rome in Later 16th C</vt:lpstr>
      <vt:lpstr>Catholic Response:  Council of Trent</vt:lpstr>
      <vt:lpstr>Politics Behind Council</vt:lpstr>
      <vt:lpstr>First Period 1545-1547 Key Results</vt:lpstr>
      <vt:lpstr>Second Period (1551-1552)</vt:lpstr>
      <vt:lpstr>Third Period (1562-1563)</vt:lpstr>
      <vt:lpstr>Key Theological Statements from Trent</vt:lpstr>
      <vt:lpstr>Trent and Seminaries</vt:lpstr>
      <vt:lpstr>Seminarian Formation </vt:lpstr>
      <vt:lpstr>St. Charles Borromeo (1538-1584)</vt:lpstr>
      <vt:lpstr>St. Robert Bellarmine (1542-1621)</vt:lpstr>
      <vt:lpstr>St Francis de Sales (1567-1622)</vt:lpstr>
      <vt:lpstr>Introduction to the Devout Life</vt:lpstr>
      <vt:lpstr>Impact of Trent</vt:lpstr>
      <vt:lpstr>But Theological Debates On Justification Within Church Continue: Dominicans and Jesuits</vt:lpstr>
      <vt:lpstr>Jansenists</vt:lpstr>
      <vt:lpstr>The Ursulines</vt:lpstr>
      <vt:lpstr>Congregation of the Visitation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12 : Trent</dc:title>
  <dc:creator>ann orlando</dc:creator>
  <cp:lastModifiedBy>AOrlando</cp:lastModifiedBy>
  <cp:revision>73</cp:revision>
  <dcterms:created xsi:type="dcterms:W3CDTF">2005-11-30T18:44:05Z</dcterms:created>
  <dcterms:modified xsi:type="dcterms:W3CDTF">2019-02-08T11:11:43Z</dcterms:modified>
</cp:coreProperties>
</file>