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9" r:id="rId4"/>
    <p:sldId id="258" r:id="rId5"/>
    <p:sldId id="260" r:id="rId6"/>
    <p:sldId id="272" r:id="rId7"/>
    <p:sldId id="275" r:id="rId8"/>
    <p:sldId id="261" r:id="rId9"/>
    <p:sldId id="262" r:id="rId10"/>
    <p:sldId id="270" r:id="rId11"/>
    <p:sldId id="269" r:id="rId12"/>
    <p:sldId id="263" r:id="rId13"/>
    <p:sldId id="276" r:id="rId14"/>
    <p:sldId id="273" r:id="rId15"/>
    <p:sldId id="274" r:id="rId16"/>
    <p:sldId id="264" r:id="rId17"/>
    <p:sldId id="265" r:id="rId18"/>
    <p:sldId id="266" r:id="rId19"/>
    <p:sldId id="267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90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491FCB-41F6-42DB-83B6-08EFD609BE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328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B6443D7-7383-4D4E-BAAA-21047B0C12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6945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DDA83EC-6C99-45C0-A9C0-C32E215547E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E77897-7F67-4579-95AB-874B259D51A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724B69-E66C-4406-9225-078371E8E0C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1EB6D7-5A1E-464D-92AD-74999A13826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335296-661A-4F29-AD0F-4BC71D1B260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B00987-53D9-488F-88D2-6BA960D2C93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5C669-EE82-480A-A59E-5AC0B591382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8C566D-76AB-47D2-B193-B766A22EDAE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613034-EBEE-4360-8790-4F0060E4AA9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282293-6D39-41B3-9D5C-C892181808B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6D3A3-B61F-4798-B76A-9C37B41CA00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A5AFC605-1DAB-4509-8097-7A1C9E4914D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Class </a:t>
            </a:r>
            <a:r>
              <a:rPr lang="en-US" dirty="0" smtClean="0"/>
              <a:t>12: </a:t>
            </a:r>
            <a:r>
              <a:rPr lang="en-US" dirty="0"/>
              <a:t>Voyages of </a:t>
            </a:r>
            <a:r>
              <a:rPr lang="en-US" dirty="0" smtClean="0"/>
              <a:t>Exploration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Ann T. Orlando</a:t>
            </a:r>
          </a:p>
          <a:p>
            <a:r>
              <a:rPr lang="en-US" dirty="0" smtClean="0"/>
              <a:t>13 </a:t>
            </a:r>
            <a:r>
              <a:rPr lang="en-US" dirty="0"/>
              <a:t>February </a:t>
            </a:r>
            <a:r>
              <a:rPr lang="en-US" dirty="0" smtClean="0"/>
              <a:t>2019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945FE-47E6-4B90-8B16-46DF4FF87259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Role of Church: Pope Alexander VI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Pope Alexander VI (Borgia)</a:t>
            </a:r>
          </a:p>
          <a:p>
            <a:pPr lvl="1"/>
            <a:r>
              <a:rPr lang="en-US" sz="2200"/>
              <a:t>Divides ‘world’ between Spain and Portugal down Atlantic in 1493</a:t>
            </a:r>
          </a:p>
          <a:p>
            <a:pPr lvl="1"/>
            <a:r>
              <a:rPr lang="en-US" sz="2200"/>
              <a:t>Known as Line of Demarcation</a:t>
            </a:r>
          </a:p>
          <a:p>
            <a:pPr lvl="1"/>
            <a:endParaRPr lang="en-US"/>
          </a:p>
        </p:txBody>
      </p:sp>
      <p:pic>
        <p:nvPicPr>
          <p:cNvPr id="19460" name="Picture 4" descr="Medin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352800"/>
            <a:ext cx="4762500" cy="2895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EB5B9-E203-4EFB-9331-788F8DB61340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Voyage of Ferdinand Magellan 1519-1522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/>
              <a:t>Magellan, although Portuguese, surmised that the Line of Demarcation if completed around the world meant that most of the Spice Islands would belong to Spain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Charles V eager to claim these lands for Spain</a:t>
            </a:r>
          </a:p>
          <a:p>
            <a:pPr>
              <a:lnSpc>
                <a:spcPct val="80000"/>
              </a:lnSpc>
            </a:pPr>
            <a:r>
              <a:rPr lang="en-US" sz="2600"/>
              <a:t>Entered into Spanish service to claim lands in the East (i.e. Spice Islands and Philippines) for Spain</a:t>
            </a:r>
          </a:p>
          <a:p>
            <a:pPr>
              <a:lnSpc>
                <a:spcPct val="80000"/>
              </a:lnSpc>
            </a:pPr>
            <a:r>
              <a:rPr lang="en-US" sz="2600"/>
              <a:t>Magellan killed in Philippines during the voyage</a:t>
            </a:r>
          </a:p>
          <a:p>
            <a:pPr>
              <a:lnSpc>
                <a:spcPct val="80000"/>
              </a:lnSpc>
            </a:pPr>
            <a:r>
              <a:rPr lang="en-US" sz="2600"/>
              <a:t>Comparable to Apollo program in 1960s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Tremendous national pride in being the first to circumnavigate the globe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Something that only the wealthiest country could reasonable undertake</a:t>
            </a:r>
          </a:p>
          <a:p>
            <a:pPr>
              <a:lnSpc>
                <a:spcPct val="80000"/>
              </a:lnSpc>
            </a:pPr>
            <a:endParaRPr lang="en-US" sz="2600"/>
          </a:p>
          <a:p>
            <a:pPr>
              <a:lnSpc>
                <a:spcPct val="80000"/>
              </a:lnSpc>
            </a:pPr>
            <a:endParaRPr lang="en-US" sz="2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0DA7-5A49-42B5-9CEB-F8729F2F47C2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Economics </a:t>
            </a:r>
            <a:r>
              <a:rPr lang="en-US" sz="3800" dirty="0" smtClean="0"/>
              <a:t>of World Trade</a:t>
            </a:r>
            <a:endParaRPr lang="en-US" sz="3800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With discovery of new lands, original motivation of spice trade with China and India start to take second </a:t>
            </a:r>
            <a:r>
              <a:rPr lang="en-US" sz="2400" dirty="0" smtClean="0"/>
              <a:t>place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Replaced by silver trade with China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400" dirty="0"/>
              <a:t>Western Hemisphere filled with untapped natural resources and very sparsely populated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Unlike Asia or Africa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Spanish (and Portuguese in Brazil) start to colonize Western Hemisphere in order to develop economic resources, not as trading posts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Resources from Western Hemisphere make Spain the wealthiest country 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Most Important Cash Crops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Sugarcane</a:t>
            </a:r>
          </a:p>
          <a:p>
            <a:pPr lvl="1"/>
            <a:r>
              <a:rPr lang="en-US" sz="2000" dirty="0" smtClean="0"/>
              <a:t>Native to Southeast Asia</a:t>
            </a:r>
          </a:p>
          <a:p>
            <a:pPr lvl="1"/>
            <a:r>
              <a:rPr lang="en-US" sz="2000" dirty="0" smtClean="0"/>
              <a:t>Imported and cultivated by Muslims in 7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 to Middle East </a:t>
            </a:r>
          </a:p>
          <a:p>
            <a:pPr lvl="1"/>
            <a:r>
              <a:rPr lang="en-US" sz="2000" dirty="0" smtClean="0"/>
              <a:t>Quickly transplanted to Caribbean and Brazil in 16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</a:t>
            </a:r>
            <a:r>
              <a:rPr lang="en-US" sz="2000" dirty="0" smtClean="0"/>
              <a:t>C, especially by Jesuits</a:t>
            </a:r>
            <a:endParaRPr lang="en-US" sz="2000" dirty="0" smtClean="0"/>
          </a:p>
          <a:p>
            <a:r>
              <a:rPr lang="en-US" sz="2400" dirty="0" smtClean="0"/>
              <a:t>Cotton</a:t>
            </a:r>
          </a:p>
          <a:p>
            <a:pPr lvl="1"/>
            <a:r>
              <a:rPr lang="en-US" sz="2000" dirty="0" smtClean="0"/>
              <a:t>Various types of cotton are present world-wide</a:t>
            </a:r>
          </a:p>
          <a:p>
            <a:pPr lvl="1"/>
            <a:r>
              <a:rPr lang="en-US" sz="2000" dirty="0" smtClean="0"/>
              <a:t>India seems to be the first place to process cotton for thread</a:t>
            </a:r>
          </a:p>
          <a:p>
            <a:r>
              <a:rPr lang="en-US" sz="2400" dirty="0" smtClean="0"/>
              <a:t>Both Sugarcane and Cotton require extensive unskilled manual labor</a:t>
            </a:r>
          </a:p>
          <a:p>
            <a:pPr marL="344487" lvl="1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B6D7-5A1E-464D-92AD-74999A138266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9479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7D07-5653-4D26-AE53-89BD4A62B3B8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African Slave Trade</a:t>
            </a: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200" dirty="0" smtClean="0"/>
              <a:t>When Portuguese establish trading colonies in Africa, discover that </a:t>
            </a:r>
            <a:r>
              <a:rPr lang="en-US" sz="2200" dirty="0" smtClean="0"/>
              <a:t>African slavery </a:t>
            </a:r>
            <a:r>
              <a:rPr lang="en-US" sz="2200" dirty="0" smtClean="0"/>
              <a:t>is, and has been for centuries, a business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Arab slavery of sub Sahara Africans since 7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C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Tribal ‘slavery’ among African groups</a:t>
            </a:r>
          </a:p>
          <a:p>
            <a:pPr>
              <a:lnSpc>
                <a:spcPct val="90000"/>
              </a:lnSpc>
            </a:pPr>
            <a:r>
              <a:rPr lang="en-US" sz="2200" dirty="0" smtClean="0"/>
              <a:t>Portuguese develop sugar plantations off coast of Africa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Very labor intensive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Use African slaves to work the plantation</a:t>
            </a:r>
          </a:p>
          <a:p>
            <a:pPr>
              <a:lnSpc>
                <a:spcPct val="90000"/>
              </a:lnSpc>
            </a:pPr>
            <a:r>
              <a:rPr lang="en-US" sz="2200" dirty="0" smtClean="0"/>
              <a:t>System quickly exported to Brazil (16</a:t>
            </a:r>
            <a:r>
              <a:rPr lang="en-US" sz="2200" baseline="30000" dirty="0" smtClean="0"/>
              <a:t>th</a:t>
            </a:r>
            <a:r>
              <a:rPr lang="en-US" sz="2200" dirty="0" smtClean="0"/>
              <a:t> C)</a:t>
            </a:r>
          </a:p>
          <a:p>
            <a:pPr>
              <a:lnSpc>
                <a:spcPct val="90000"/>
              </a:lnSpc>
            </a:pPr>
            <a:r>
              <a:rPr lang="en-US" sz="2200" dirty="0" smtClean="0"/>
              <a:t>Spanish buy slaves from Portuguese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Large sugar and banana plantations in Cuba, Hispaniola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Mines in Mexico and Peru </a:t>
            </a:r>
          </a:p>
          <a:p>
            <a:pPr>
              <a:lnSpc>
                <a:spcPct val="90000"/>
              </a:lnSpc>
            </a:pPr>
            <a:r>
              <a:rPr lang="en-US" sz="2200" dirty="0" smtClean="0"/>
              <a:t>Slavery attractive because Latin America sparsely populated, and many natives die very quickly from European diseases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95400"/>
          </a:xfrm>
        </p:spPr>
        <p:txBody>
          <a:bodyPr/>
          <a:lstStyle/>
          <a:p>
            <a:r>
              <a:rPr lang="en-US" dirty="0" smtClean="0"/>
              <a:t>World Trade Routes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1800" dirty="0" smtClean="0"/>
              <a:t>http://people.hofstra.edu/geotrans/eng/ch5en/conc5en/tradeflows14001800.html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B6D7-5A1E-464D-92AD-74999A138266}" type="slidenum">
              <a:rPr lang="en-US" altLang="en-US" smtClean="0"/>
              <a:pPr/>
              <a:t>15</a:t>
            </a:fld>
            <a:endParaRPr lang="en-US" altLang="en-US"/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362200"/>
            <a:ext cx="7391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E973B-E197-474D-B58D-302EA65E1211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Impact on Science and Technology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Better navigation </a:t>
            </a:r>
            <a:r>
              <a:rPr lang="en-US" sz="2400" dirty="0"/>
              <a:t>and mapping technologies needed to be developed</a:t>
            </a:r>
          </a:p>
          <a:p>
            <a:pPr lvl="1"/>
            <a:r>
              <a:rPr lang="en-US" sz="2000" dirty="0"/>
              <a:t>Know Latitude by Stars; advances in astronomy</a:t>
            </a:r>
          </a:p>
          <a:p>
            <a:pPr lvl="1"/>
            <a:r>
              <a:rPr lang="en-US" sz="2000" dirty="0"/>
              <a:t>Know Longitude by what time it is; but how do you accurately know what time it </a:t>
            </a:r>
            <a:r>
              <a:rPr lang="en-US" sz="2000" dirty="0" smtClean="0"/>
              <a:t>is</a:t>
            </a:r>
          </a:p>
          <a:p>
            <a:pPr lvl="1"/>
            <a:r>
              <a:rPr lang="en-US" sz="2000" dirty="0" smtClean="0"/>
              <a:t>Thus being near coastline; surveying and maps very important</a:t>
            </a:r>
            <a:endParaRPr lang="en-US" sz="2000" dirty="0"/>
          </a:p>
          <a:p>
            <a:r>
              <a:rPr lang="en-US" sz="2400" dirty="0"/>
              <a:t>Astronomy becomes very important practical science</a:t>
            </a:r>
          </a:p>
          <a:p>
            <a:r>
              <a:rPr lang="en-US" sz="2400" dirty="0"/>
              <a:t>Mathematicians devote themselves to more precise models of celestial </a:t>
            </a:r>
            <a:r>
              <a:rPr lang="en-US" sz="2400" dirty="0" smtClean="0"/>
              <a:t>movements</a:t>
            </a:r>
          </a:p>
          <a:p>
            <a:pPr lvl="1"/>
            <a:r>
              <a:rPr lang="en-US" sz="2000" dirty="0" smtClean="0"/>
              <a:t>Copernicus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9D8D-6C9C-479D-B8C2-F35B73459A05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Copernicus (1473-1543)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Born in Poland, studied mathematics</a:t>
            </a:r>
          </a:p>
          <a:p>
            <a:r>
              <a:rPr lang="en-US"/>
              <a:t>Attended University of Bologna where he became interested in astronomy</a:t>
            </a:r>
          </a:p>
          <a:p>
            <a:r>
              <a:rPr lang="en-US"/>
              <a:t>Astronomy was vitally important because it was key technology for navigation</a:t>
            </a:r>
          </a:p>
          <a:p>
            <a:r>
              <a:rPr lang="en-US"/>
              <a:t>By trying to make epicycles more precise, Copernicus came to believe that a simpler mathematical model put the sun at center of solar system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83709-CAF8-43F8-9EA7-5AD74791E735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Copernicus’ </a:t>
            </a:r>
            <a:r>
              <a:rPr lang="en-US" i="1"/>
              <a:t>Little Commentary 1514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>
              <a:lnSpc>
                <a:spcPct val="80000"/>
              </a:lnSpc>
            </a:pPr>
            <a:r>
              <a:rPr lang="en-US" sz="2100" i="1"/>
              <a:t>There is no one centre in the universe.</a:t>
            </a:r>
            <a:r>
              <a:rPr lang="en-US" sz="2100"/>
              <a:t/>
            </a:r>
            <a:br>
              <a:rPr lang="en-US" sz="2100"/>
            </a:br>
            <a:endParaRPr lang="en-US" sz="2100"/>
          </a:p>
          <a:p>
            <a:pPr marL="571500" indent="-571500">
              <a:lnSpc>
                <a:spcPct val="80000"/>
              </a:lnSpc>
            </a:pPr>
            <a:r>
              <a:rPr lang="en-US" sz="2100" i="1"/>
              <a:t>The Earth's centre is not the centre of the universe.</a:t>
            </a:r>
            <a:r>
              <a:rPr lang="en-US" sz="2100"/>
              <a:t/>
            </a:r>
            <a:br>
              <a:rPr lang="en-US" sz="2100"/>
            </a:br>
            <a:endParaRPr lang="en-US" sz="2100"/>
          </a:p>
          <a:p>
            <a:pPr marL="571500" indent="-571500">
              <a:lnSpc>
                <a:spcPct val="80000"/>
              </a:lnSpc>
            </a:pPr>
            <a:r>
              <a:rPr lang="en-US" sz="2100" i="1"/>
              <a:t>The distance from the Earth to the sun is imperceptible compared with the distance to the stars.</a:t>
            </a:r>
            <a:r>
              <a:rPr lang="en-US" sz="2100"/>
              <a:t/>
            </a:r>
            <a:br>
              <a:rPr lang="en-US" sz="2100"/>
            </a:br>
            <a:endParaRPr lang="en-US" sz="2100"/>
          </a:p>
          <a:p>
            <a:pPr marL="571500" indent="-571500">
              <a:lnSpc>
                <a:spcPct val="80000"/>
              </a:lnSpc>
            </a:pPr>
            <a:r>
              <a:rPr lang="en-US" sz="2100" i="1"/>
              <a:t>The rotation of the Earth accounts for the apparent daily rotation of the stars.</a:t>
            </a:r>
            <a:r>
              <a:rPr lang="en-US" sz="2100"/>
              <a:t/>
            </a:r>
            <a:br>
              <a:rPr lang="en-US" sz="2100"/>
            </a:br>
            <a:endParaRPr lang="en-US" sz="2100"/>
          </a:p>
          <a:p>
            <a:pPr marL="571500" indent="-571500">
              <a:lnSpc>
                <a:spcPct val="80000"/>
              </a:lnSpc>
            </a:pPr>
            <a:r>
              <a:rPr lang="en-US" sz="2100" i="1"/>
              <a:t>The apparent annual cycle of movements of the sun is caused by the Earth revolving round it.</a:t>
            </a:r>
            <a:r>
              <a:rPr lang="en-US" sz="2100"/>
              <a:t/>
            </a:r>
            <a:br>
              <a:rPr lang="en-US" sz="2100"/>
            </a:br>
            <a:endParaRPr lang="en-US" sz="2100"/>
          </a:p>
          <a:p>
            <a:pPr marL="571500" indent="-571500">
              <a:lnSpc>
                <a:spcPct val="80000"/>
              </a:lnSpc>
            </a:pPr>
            <a:r>
              <a:rPr lang="en-US" sz="2100" i="1"/>
              <a:t>The apparent retrograde motion of the planets is caused by the motion of the Earth from which one observes.</a:t>
            </a:r>
            <a:endParaRPr lang="en-US" sz="21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0C39-7197-4EBD-8529-D1E2F796C88F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Another Impact on Science by Voyages of Discovery: New Plants, Animals, Geology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Sciences of zoology, botany and geology must rethink and expand its classification systems</a:t>
            </a:r>
          </a:p>
          <a:p>
            <a:r>
              <a:rPr lang="en-US" sz="2600"/>
              <a:t>Voyages are launched with the purpose of scientific exploration; mapping and collecting specimens for study in Europe</a:t>
            </a:r>
          </a:p>
          <a:p>
            <a:pPr lvl="1"/>
            <a:r>
              <a:rPr lang="en-US" sz="2200" dirty="0"/>
              <a:t>Partly to see if some benefit from new species (medicine)</a:t>
            </a:r>
          </a:p>
          <a:p>
            <a:pPr lvl="1"/>
            <a:r>
              <a:rPr lang="en-US" sz="2200" dirty="0"/>
              <a:t>Partly from national pride</a:t>
            </a:r>
          </a:p>
          <a:p>
            <a:pPr lvl="1"/>
            <a:r>
              <a:rPr lang="en-US" sz="2200" dirty="0"/>
              <a:t>Partly for joy of discovery</a:t>
            </a:r>
          </a:p>
          <a:p>
            <a:r>
              <a:rPr lang="en-US" sz="2600" dirty="0"/>
              <a:t>Note: most famous such voyage was Voyage of Beagle, 1831</a:t>
            </a:r>
          </a:p>
          <a:p>
            <a:endParaRPr lang="en-US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91FAE-5996-4A0D-AB37-64AA6111CEAC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	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still can’t get out of 16</a:t>
            </a:r>
            <a:r>
              <a:rPr lang="en-US" baseline="30000" dirty="0"/>
              <a:t>th</a:t>
            </a:r>
            <a:r>
              <a:rPr lang="en-US" dirty="0"/>
              <a:t> C</a:t>
            </a:r>
          </a:p>
          <a:p>
            <a:r>
              <a:rPr lang="en-US" dirty="0" smtClean="0"/>
              <a:t>Portuguese and Spanish </a:t>
            </a:r>
            <a:r>
              <a:rPr lang="en-US" dirty="0"/>
              <a:t>Voyages of Discovery</a:t>
            </a:r>
          </a:p>
          <a:p>
            <a:r>
              <a:rPr lang="en-US" dirty="0"/>
              <a:t>Economic and Scientific Impact</a:t>
            </a:r>
          </a:p>
          <a:p>
            <a:r>
              <a:rPr lang="en-US" dirty="0" smtClean="0"/>
              <a:t>The ‘Black Legend’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8CBD1-AD2C-4FFB-9C5A-137608A472F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European </a:t>
            </a:r>
            <a:r>
              <a:rPr lang="en-US" b="1" dirty="0" smtClean="0"/>
              <a:t>(Iberian) Voyages </a:t>
            </a:r>
            <a:r>
              <a:rPr lang="en-US" b="1" dirty="0"/>
              <a:t>of Discovery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1600" dirty="0" smtClean="0"/>
              <a:t>“The </a:t>
            </a:r>
            <a:r>
              <a:rPr lang="en-US" sz="1600" dirty="0"/>
              <a:t>discovery of America, and that of a passage to the East Indies by the Cape of Good Hope, are the two greatest and most important events recorded in the history of mankind</a:t>
            </a:r>
            <a:r>
              <a:rPr lang="en-US" sz="1600" dirty="0" smtClean="0"/>
              <a:t>.”</a:t>
            </a:r>
            <a:r>
              <a:rPr lang="en-US" sz="1600" dirty="0"/>
              <a:t> </a:t>
            </a:r>
            <a:r>
              <a:rPr lang="en-US" sz="1600" dirty="0" smtClean="0"/>
              <a:t>Adam Smith, </a:t>
            </a:r>
            <a:r>
              <a:rPr lang="en-US" sz="1600" i="1" dirty="0" smtClean="0"/>
              <a:t>Wealth of Nations,</a:t>
            </a:r>
            <a:r>
              <a:rPr lang="en-US" sz="1600" dirty="0" smtClean="0"/>
              <a:t> 1776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Driven </a:t>
            </a:r>
            <a:r>
              <a:rPr lang="en-US" sz="2000" dirty="0"/>
              <a:t>by economics,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Reduce time and cost of overland spice trade with Orient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Reduce interactions with Ottoman Turks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In </a:t>
            </a:r>
            <a:r>
              <a:rPr lang="en-US" sz="2000" dirty="0"/>
              <a:t>16</a:t>
            </a:r>
            <a:r>
              <a:rPr lang="en-US" sz="2000" baseline="30000" dirty="0"/>
              <a:t>th</a:t>
            </a:r>
            <a:r>
              <a:rPr lang="en-US" sz="2000" dirty="0"/>
              <a:t> C Spain and Portugal leading European </a:t>
            </a:r>
            <a:r>
              <a:rPr lang="en-US" sz="2000" dirty="0" smtClean="0"/>
              <a:t>naval ‘super </a:t>
            </a:r>
            <a:r>
              <a:rPr lang="en-US" sz="2000" dirty="0"/>
              <a:t>powers’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Most other Western European countries preoccupied with wars and Reformation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Renewed strength after expulsion of Muslims from Portugal and Spain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Spanish dominance </a:t>
            </a:r>
            <a:r>
              <a:rPr lang="en-US" sz="1800" dirty="0" smtClean="0"/>
              <a:t>starts to wane with </a:t>
            </a:r>
            <a:r>
              <a:rPr lang="en-US" sz="1800" dirty="0"/>
              <a:t>defeat of Spanish Armada, 1588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Real economic driver was how to sail all the way to China from Europe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1D00-DECA-4FB5-A72F-1A78D1239863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Spice Trade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Recall that spice and silk road from Mediterranean to China had been important economic route since Roman Empire </a:t>
            </a:r>
          </a:p>
          <a:p>
            <a:pPr lvl="1"/>
            <a:r>
              <a:rPr lang="en-US" dirty="0" smtClean="0"/>
              <a:t>Traditional terminus at Antioch</a:t>
            </a:r>
          </a:p>
          <a:p>
            <a:pPr lvl="1"/>
            <a:r>
              <a:rPr lang="en-US" dirty="0" err="1"/>
              <a:t>P</a:t>
            </a:r>
            <a:r>
              <a:rPr lang="en-US" dirty="0" err="1" smtClean="0"/>
              <a:t>ax</a:t>
            </a:r>
            <a:r>
              <a:rPr lang="en-US" dirty="0" smtClean="0"/>
              <a:t> Mongolia and Marco Polo</a:t>
            </a:r>
          </a:p>
          <a:p>
            <a:r>
              <a:rPr lang="en-US" dirty="0" smtClean="0"/>
              <a:t>Early reason for voyages: by-pass Turkish control of trade routes to China; spice road completely dominated by Ottomans</a:t>
            </a:r>
          </a:p>
          <a:p>
            <a:pPr lvl="1"/>
            <a:r>
              <a:rPr lang="en-US" dirty="0" smtClean="0"/>
              <a:t>And their European allies, Venice and Genoa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7B630-9E2E-450E-8747-0B12D2477167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Portuguese Voyages of Discovery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Prince Henry the Navigator </a:t>
            </a:r>
            <a:r>
              <a:rPr lang="en-US" sz="2600" dirty="0" smtClean="0"/>
              <a:t>(1394 - 1460</a:t>
            </a:r>
            <a:r>
              <a:rPr lang="en-US" sz="2600" dirty="0"/>
              <a:t>)</a:t>
            </a:r>
          </a:p>
          <a:p>
            <a:pPr lvl="1"/>
            <a:r>
              <a:rPr lang="en-US" sz="2200" dirty="0" smtClean="0"/>
              <a:t>Encouraged </a:t>
            </a:r>
            <a:r>
              <a:rPr lang="en-US" sz="2200" dirty="0"/>
              <a:t>exploration of West Africa</a:t>
            </a:r>
          </a:p>
          <a:p>
            <a:pPr lvl="1"/>
            <a:r>
              <a:rPr lang="en-US" sz="2200" dirty="0"/>
              <a:t>Significantly </a:t>
            </a:r>
            <a:r>
              <a:rPr lang="en-US" sz="2200" dirty="0" smtClean="0"/>
              <a:t>improved </a:t>
            </a:r>
            <a:r>
              <a:rPr lang="en-US" sz="2200" dirty="0"/>
              <a:t>navigation </a:t>
            </a:r>
            <a:r>
              <a:rPr lang="en-US" sz="2200" dirty="0" smtClean="0"/>
              <a:t>instruments</a:t>
            </a:r>
          </a:p>
          <a:p>
            <a:pPr lvl="1"/>
            <a:r>
              <a:rPr lang="en-US" sz="2400" dirty="0" smtClean="0"/>
              <a:t>Established school of maritime studies</a:t>
            </a:r>
            <a:endParaRPr lang="en-US" sz="2200" dirty="0"/>
          </a:p>
          <a:p>
            <a:r>
              <a:rPr lang="en-US" sz="2600" dirty="0"/>
              <a:t>Vasco de Gama rounds Cape of Good Hope 1487</a:t>
            </a:r>
          </a:p>
          <a:p>
            <a:pPr lvl="1"/>
            <a:r>
              <a:rPr lang="en-US" sz="2200" dirty="0"/>
              <a:t>Portuguese explore much of southern Africa, especially Congo and Angola</a:t>
            </a:r>
          </a:p>
          <a:p>
            <a:r>
              <a:rPr lang="en-US" sz="2600" dirty="0"/>
              <a:t>Early 16</a:t>
            </a:r>
            <a:r>
              <a:rPr lang="en-US" sz="2600" baseline="30000" dirty="0"/>
              <a:t>th</a:t>
            </a:r>
            <a:r>
              <a:rPr lang="en-US" sz="2600" dirty="0"/>
              <a:t> C Portuguese voyages to India, Japan China</a:t>
            </a:r>
          </a:p>
          <a:p>
            <a:r>
              <a:rPr lang="en-US" sz="2600" dirty="0"/>
              <a:t>Magellan’s expedition circumnavigates globe 1519 - 1522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6907-C570-4F21-9DC4-9B0D99210055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Christopher Columbus (1465 – 1506)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1800" dirty="0"/>
              <a:t>No educated person since antiquity thought the earth was flat (see ST </a:t>
            </a:r>
            <a:r>
              <a:rPr lang="en-US" sz="1800" dirty="0" err="1"/>
              <a:t>Ia</a:t>
            </a:r>
            <a:r>
              <a:rPr lang="en-US" sz="1800" dirty="0"/>
              <a:t> Q1  a1)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Further, people from antiquity knew precisely the circumference of the earth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Problem: 16</a:t>
            </a:r>
            <a:r>
              <a:rPr lang="en-US" sz="2000" baseline="30000" dirty="0"/>
              <a:t>th</a:t>
            </a:r>
            <a:r>
              <a:rPr lang="en-US" sz="2000" dirty="0"/>
              <a:t> C ships did not have the technology to make the voyage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Columbus erroneously thinks he gets the advantage of prevailing winds and currents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“To this land I gave the name </a:t>
            </a:r>
            <a:r>
              <a:rPr lang="en-US" sz="2100" i="1" dirty="0"/>
              <a:t>San Salvador</a:t>
            </a:r>
            <a:r>
              <a:rPr lang="en-US" sz="2100" dirty="0"/>
              <a:t>, in honor of our Blessed Lord." Christopher Columbus, 12 October 1492</a:t>
            </a:r>
          </a:p>
          <a:p>
            <a:pPr>
              <a:lnSpc>
                <a:spcPct val="90000"/>
              </a:lnSpc>
            </a:pPr>
            <a:r>
              <a:rPr lang="en-US" sz="2100" dirty="0" smtClean="0"/>
              <a:t>Makes </a:t>
            </a:r>
            <a:r>
              <a:rPr lang="en-US" sz="2100" dirty="0" smtClean="0"/>
              <a:t>four </a:t>
            </a:r>
            <a:r>
              <a:rPr lang="en-US" sz="2100" dirty="0"/>
              <a:t>voyages, erroneously thinking he was in </a:t>
            </a:r>
            <a:r>
              <a:rPr lang="en-US" sz="2100" dirty="0" smtClean="0"/>
              <a:t>India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Thought he was in India because he knew latitude, but had no way to know longitude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Brings missionaries on second voyage to convert the ‘Indians’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Black Legend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Why are most people taught that ‘everyone’ thought the world was flat until Columbus’?</a:t>
            </a:r>
          </a:p>
          <a:p>
            <a:r>
              <a:rPr lang="en-US" sz="1800" dirty="0" smtClean="0"/>
              <a:t>Because English-speaking propagandists (American and British) engaged in a systematic campaign to vilify Spain and the Catholic Church</a:t>
            </a:r>
          </a:p>
          <a:p>
            <a:pPr lvl="1"/>
            <a:r>
              <a:rPr lang="en-US" sz="1600" dirty="0" smtClean="0"/>
              <a:t>Washington Irving’s story of Columbus</a:t>
            </a:r>
          </a:p>
          <a:p>
            <a:pPr lvl="1"/>
            <a:r>
              <a:rPr lang="en-US" sz="1600" dirty="0" smtClean="0"/>
              <a:t>British global dominance replaces Spain in 18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C</a:t>
            </a:r>
          </a:p>
          <a:p>
            <a:pPr lvl="1"/>
            <a:r>
              <a:rPr lang="en-US" sz="1600" dirty="0" smtClean="0"/>
              <a:t>American wars against Spain and Mexico in 19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C</a:t>
            </a:r>
          </a:p>
          <a:p>
            <a:r>
              <a:rPr lang="en-US" sz="1800" dirty="0" smtClean="0"/>
              <a:t>Other components of the Black </a:t>
            </a:r>
            <a:r>
              <a:rPr lang="en-US" sz="1800" dirty="0"/>
              <a:t>L</a:t>
            </a:r>
            <a:r>
              <a:rPr lang="en-US" sz="1800" dirty="0" smtClean="0"/>
              <a:t>egend propaganda</a:t>
            </a:r>
          </a:p>
          <a:p>
            <a:pPr lvl="1"/>
            <a:r>
              <a:rPr lang="en-US" sz="1600" dirty="0" smtClean="0"/>
              <a:t>The Spanish inquisition was the most barbarous political/religious evil in history</a:t>
            </a:r>
          </a:p>
          <a:p>
            <a:pPr lvl="1"/>
            <a:r>
              <a:rPr lang="en-US" sz="1600" dirty="0" smtClean="0"/>
              <a:t>Spanish horribly mistreated Indians and black slaves</a:t>
            </a:r>
          </a:p>
          <a:p>
            <a:pPr lvl="1"/>
            <a:r>
              <a:rPr lang="en-US" sz="1600" dirty="0" smtClean="0"/>
              <a:t>Spaniards are stupid and lazy; it took an Italian to actually make the voyage </a:t>
            </a:r>
          </a:p>
          <a:p>
            <a:r>
              <a:rPr lang="en-US" sz="2000" dirty="0" smtClean="0"/>
              <a:t>NB this propaganda continues to support an English-speaking agenda, and many aspects of ‘the Black Legend’ continue to be taught in schools and repeated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B6D7-5A1E-464D-92AD-74999A138266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36335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77471-1209-44CC-95F2-5C223F24CFEC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Spanish Voyages of Discovery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100"/>
              <a:t>Cortez conquers Mexico, 1519-1521</a:t>
            </a:r>
          </a:p>
          <a:p>
            <a:pPr>
              <a:lnSpc>
                <a:spcPct val="80000"/>
              </a:lnSpc>
            </a:pPr>
            <a:r>
              <a:rPr lang="en-US" sz="2100"/>
              <a:t>Pizarro conquers Peru, 1532</a:t>
            </a:r>
          </a:p>
          <a:p>
            <a:pPr>
              <a:lnSpc>
                <a:spcPct val="80000"/>
              </a:lnSpc>
            </a:pPr>
            <a:r>
              <a:rPr lang="en-US" sz="2100"/>
              <a:t>By 1600 Spanish had 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Thriving large communities throughout Mexico, Central and South America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Mexican Royal and Pontifical University founded in 1551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Established footholds in much of North America (California, Arizona, New Mexico, Texas, Florida)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Santa Fe NM established 1598</a:t>
            </a:r>
          </a:p>
          <a:p>
            <a:pPr>
              <a:lnSpc>
                <a:spcPct val="80000"/>
              </a:lnSpc>
            </a:pPr>
            <a:r>
              <a:rPr lang="en-US" sz="2100"/>
              <a:t>By comparison, 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Jamestown founded 1607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Quebec founded 1608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Plymouth founded 1620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Montreal founded 1642</a:t>
            </a:r>
          </a:p>
          <a:p>
            <a:pPr>
              <a:lnSpc>
                <a:spcPct val="80000"/>
              </a:lnSpc>
            </a:pPr>
            <a:endParaRPr lang="en-US" sz="21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8982A-2B84-4F6C-AF1E-6D1EA6C91EFD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/>
              <a:t>Map of Voyages 1340-1600</a:t>
            </a:r>
            <a:br>
              <a:rPr lang="en-US" sz="3800" b="1"/>
            </a:br>
            <a:r>
              <a:rPr lang="en-US" sz="2200" b="1"/>
              <a:t>www.jcg.jersey.sch.uk/subjects/history/discovery.html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70" name="Picture 6" descr="ma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371600"/>
            <a:ext cx="7467600" cy="4692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3263</TotalTime>
  <Words>1090</Words>
  <Application>Microsoft Office PowerPoint</Application>
  <PresentationFormat>On-screen Show (4:3)</PresentationFormat>
  <Paragraphs>153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Edge</vt:lpstr>
      <vt:lpstr>Class 12: Voyages of Exploration </vt:lpstr>
      <vt:lpstr>Introduction </vt:lpstr>
      <vt:lpstr>European (Iberian) Voyages of Discovery </vt:lpstr>
      <vt:lpstr>History of Spice Trade</vt:lpstr>
      <vt:lpstr>Portuguese Voyages of Discovery</vt:lpstr>
      <vt:lpstr>Christopher Columbus (1465 – 1506)</vt:lpstr>
      <vt:lpstr>The Black Legend</vt:lpstr>
      <vt:lpstr>Spanish Voyages of Discovery</vt:lpstr>
      <vt:lpstr>Map of Voyages 1340-1600 www.jcg.jersey.sch.uk/subjects/history/discovery.html</vt:lpstr>
      <vt:lpstr>Role of Church: Pope Alexander VI</vt:lpstr>
      <vt:lpstr>Voyage of Ferdinand Magellan 1519-1522</vt:lpstr>
      <vt:lpstr>Economics of World Trade</vt:lpstr>
      <vt:lpstr>Two Most Important Cash Crops</vt:lpstr>
      <vt:lpstr>African Slave Trade</vt:lpstr>
      <vt:lpstr>World Trade Routes  http://people.hofstra.edu/geotrans/eng/ch5en/conc5en/tradeflows14001800.html</vt:lpstr>
      <vt:lpstr>Impact on Science and Technology</vt:lpstr>
      <vt:lpstr>Copernicus (1473-1543)</vt:lpstr>
      <vt:lpstr>Copernicus’ Little Commentary 1514</vt:lpstr>
      <vt:lpstr>Another Impact on Science by Voyages of Discovery: New Plants, Animals, Geology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14: Voyages of Exploration</dc:title>
  <dc:creator>ann orlando</dc:creator>
  <cp:lastModifiedBy>AOrlando</cp:lastModifiedBy>
  <cp:revision>84</cp:revision>
  <dcterms:created xsi:type="dcterms:W3CDTF">2005-12-23T12:50:26Z</dcterms:created>
  <dcterms:modified xsi:type="dcterms:W3CDTF">2019-01-31T12:57:07Z</dcterms:modified>
</cp:coreProperties>
</file>