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0"/>
  </p:notesMasterIdLst>
  <p:sldIdLst>
    <p:sldId id="256" r:id="rId2"/>
    <p:sldId id="277" r:id="rId3"/>
    <p:sldId id="258" r:id="rId4"/>
    <p:sldId id="259" r:id="rId5"/>
    <p:sldId id="262" r:id="rId6"/>
    <p:sldId id="264" r:id="rId7"/>
    <p:sldId id="287" r:id="rId8"/>
    <p:sldId id="263" r:id="rId9"/>
    <p:sldId id="278" r:id="rId10"/>
    <p:sldId id="265" r:id="rId11"/>
    <p:sldId id="284" r:id="rId12"/>
    <p:sldId id="285" r:id="rId13"/>
    <p:sldId id="279" r:id="rId14"/>
    <p:sldId id="283" r:id="rId15"/>
    <p:sldId id="280" r:id="rId16"/>
    <p:sldId id="286" r:id="rId17"/>
    <p:sldId id="276" r:id="rId18"/>
    <p:sldId id="282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D4CBACA-00D0-4C1F-891A-3AF0B9E9C8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452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916442E-99B6-4DD2-A962-7C61E684E5D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175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5B8DD-D93D-442B-980E-DBFE22AB999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EA5F6-CD06-4D75-8DEB-2DF9C6A7894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F6234-6A9A-4D05-BAAB-A5BD73F0732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B2187-0DDB-4644-843E-78ECB939CB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C140F-A038-40BA-9DFB-6DDC5E4B930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CFE34-E6D9-4446-B8BF-B4FAD742BCD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33DA2-6E31-48D0-8996-847E51B27FF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8F033-C2A0-46E8-84BB-EB880E48219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798CC-00C7-4D2A-B894-DC9BE469810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CED75-3401-42C8-910D-D07E5DEDC43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4F35C544-C6A6-4F1B-B970-EAFF8737684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15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CB36FF9E-F953-4D63-A25C-5720099C2B74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Class 13: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Missionary Activities, Western Hemisphere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Ann </a:t>
            </a:r>
            <a:r>
              <a:rPr lang="en-US" dirty="0"/>
              <a:t>T. Orlando</a:t>
            </a:r>
          </a:p>
          <a:p>
            <a:r>
              <a:rPr lang="en-US" dirty="0" smtClean="0"/>
              <a:t>13 </a:t>
            </a:r>
            <a:r>
              <a:rPr lang="en-US" dirty="0"/>
              <a:t>February </a:t>
            </a:r>
            <a:r>
              <a:rPr lang="en-US" dirty="0" smtClean="0"/>
              <a:t>2019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Development of Uniquely Latin Style of Catholicism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876800" cy="4530725"/>
          </a:xfrm>
        </p:spPr>
        <p:txBody>
          <a:bodyPr/>
          <a:lstStyle/>
          <a:p>
            <a:r>
              <a:rPr lang="en-US" sz="2000" dirty="0"/>
              <a:t>Early missionaries recognized the importance of elaborate ceremonies to Aztecs</a:t>
            </a:r>
          </a:p>
          <a:p>
            <a:pPr lvl="1"/>
            <a:r>
              <a:rPr lang="en-US" sz="1800" dirty="0"/>
              <a:t>Developed liturgy with very colorful ceremonies</a:t>
            </a:r>
          </a:p>
          <a:p>
            <a:r>
              <a:rPr lang="en-US" sz="2000" dirty="0"/>
              <a:t>Incorporated Indian artistic styles into Church decorations</a:t>
            </a:r>
          </a:p>
          <a:p>
            <a:pPr lvl="1"/>
            <a:r>
              <a:rPr lang="en-US" sz="1800" dirty="0"/>
              <a:t>Example: Cusco Cathedral in Peru, painting of Last Supper</a:t>
            </a:r>
          </a:p>
          <a:p>
            <a:r>
              <a:rPr lang="en-US" sz="2000" dirty="0"/>
              <a:t>By 1600 estimated to be 7,000,000 Indians who were calling themselves </a:t>
            </a:r>
            <a:r>
              <a:rPr lang="en-US" sz="2000" dirty="0" smtClean="0"/>
              <a:t>Catholic Christian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6DD7-241C-4F2A-B7AF-1A3C163565E7}" type="slidenum">
              <a:rPr lang="en-US" altLang="en-US"/>
              <a:pPr/>
              <a:t>10</a:t>
            </a:fld>
            <a:endParaRPr lang="en-US" altLang="en-US"/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9050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Africans in Latin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Predominantly ‘imported’ by Portuguese to work in Brazilian farms and mines</a:t>
            </a:r>
          </a:p>
          <a:p>
            <a:r>
              <a:rPr lang="en-US" dirty="0" smtClean="0"/>
              <a:t>Portuguese traders in Africa served as merchants to slave trade</a:t>
            </a:r>
          </a:p>
          <a:p>
            <a:r>
              <a:rPr lang="en-US" dirty="0" smtClean="0"/>
              <a:t>Spanish bought African slaves from Portuguese</a:t>
            </a:r>
          </a:p>
          <a:p>
            <a:r>
              <a:rPr lang="en-US" dirty="0" smtClean="0"/>
              <a:t>NB Pope Paul III issued </a:t>
            </a:r>
            <a:r>
              <a:rPr lang="en-US" i="1" dirty="0" err="1" smtClean="0"/>
              <a:t>Sublimis</a:t>
            </a:r>
            <a:r>
              <a:rPr lang="en-US" i="1" dirty="0" smtClean="0"/>
              <a:t> Deus</a:t>
            </a:r>
            <a:r>
              <a:rPr lang="en-US" dirty="0" smtClean="0"/>
              <a:t>, 1537 condemning slavery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6234-6A9A-4D05-BAAB-A5BD73F07323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796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 Laws Governing 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Owner cannot abuse slaves</a:t>
            </a:r>
          </a:p>
          <a:p>
            <a:r>
              <a:rPr lang="en-US" dirty="0" smtClean="0"/>
              <a:t>Family members cannot be sold separately</a:t>
            </a:r>
          </a:p>
          <a:p>
            <a:r>
              <a:rPr lang="en-US" dirty="0" smtClean="0"/>
              <a:t>Slaves to be given one-day a week off </a:t>
            </a:r>
          </a:p>
          <a:p>
            <a:pPr lvl="1"/>
            <a:r>
              <a:rPr lang="en-US" dirty="0" smtClean="0"/>
              <a:t>Allowed slaves to work for themselves </a:t>
            </a:r>
          </a:p>
          <a:p>
            <a:pPr lvl="1"/>
            <a:r>
              <a:rPr lang="en-US" dirty="0" smtClean="0"/>
              <a:t>Thus slaves had some limited ability to earn money toward buying their freedom</a:t>
            </a:r>
          </a:p>
          <a:p>
            <a:r>
              <a:rPr lang="en-US" dirty="0" smtClean="0"/>
              <a:t>NB None of these rules applied in English dominated North America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6234-6A9A-4D05-BAAB-A5BD73F07323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998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Latin American Social Developments: </a:t>
            </a:r>
            <a:r>
              <a:rPr lang="en-US" dirty="0" err="1" smtClean="0"/>
              <a:t>Castas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Society divides along class lines based on race</a:t>
            </a:r>
          </a:p>
          <a:p>
            <a:pPr lvl="1"/>
            <a:r>
              <a:rPr lang="en-US" sz="2000" dirty="0" err="1" smtClean="0"/>
              <a:t>Peninsulares</a:t>
            </a:r>
            <a:r>
              <a:rPr lang="en-US" sz="2000" dirty="0" smtClean="0"/>
              <a:t> are the men born in Spain and were the highest class and held the most powerful ecclesial and political positions </a:t>
            </a:r>
          </a:p>
          <a:p>
            <a:pPr lvl="1"/>
            <a:r>
              <a:rPr lang="en-US" sz="2000" dirty="0" smtClean="0"/>
              <a:t>Creoles are Spaniards born in Latin America and often were army officers and mid-level ecclesial officials</a:t>
            </a:r>
          </a:p>
          <a:p>
            <a:pPr lvl="1"/>
            <a:r>
              <a:rPr lang="en-US" sz="2000" dirty="0" smtClean="0"/>
              <a:t>Mestizos are mixed Spanish and Indian ancestry </a:t>
            </a:r>
          </a:p>
          <a:p>
            <a:pPr lvl="1"/>
            <a:r>
              <a:rPr lang="en-US" sz="2000" dirty="0" smtClean="0"/>
              <a:t>Mulattos are people of mixed Spanish and African ancestry </a:t>
            </a:r>
          </a:p>
          <a:p>
            <a:pPr lvl="1"/>
            <a:r>
              <a:rPr lang="en-US" sz="2000" dirty="0" smtClean="0"/>
              <a:t>Indians </a:t>
            </a:r>
          </a:p>
          <a:p>
            <a:pPr lvl="1"/>
            <a:r>
              <a:rPr lang="en-US" sz="2000" dirty="0" smtClean="0"/>
              <a:t>Africans </a:t>
            </a:r>
          </a:p>
          <a:p>
            <a:r>
              <a:rPr lang="en-US" sz="2400" dirty="0" smtClean="0"/>
              <a:t>Church hierarchy comes from </a:t>
            </a:r>
            <a:r>
              <a:rPr lang="en-US" sz="2400" dirty="0" err="1" smtClean="0"/>
              <a:t>Peninsulares</a:t>
            </a:r>
            <a:r>
              <a:rPr lang="en-US" sz="2400" dirty="0" smtClean="0"/>
              <a:t> and Creoles</a:t>
            </a:r>
            <a:endParaRPr lang="en-US" dirty="0"/>
          </a:p>
          <a:p>
            <a:pPr lvl="1"/>
            <a:r>
              <a:rPr lang="en-US" sz="2000" dirty="0" smtClean="0"/>
              <a:t>In other words, Church hierarchy in colonial Spanish America implicitly supports these racial divisions and class structures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140F-A038-40BA-9DFB-6DDC5E4B9303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 C Painting of </a:t>
            </a:r>
            <a:r>
              <a:rPr lang="en-US" dirty="0" err="1" smtClean="0"/>
              <a:t>Casta</a:t>
            </a:r>
            <a:r>
              <a:rPr lang="en-US" dirty="0" smtClean="0"/>
              <a:t> or Cast System in Latin America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6234-6A9A-4D05-BAAB-A5BD73F07323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927" y="1600200"/>
            <a:ext cx="2772145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042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 Latin American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Wars of Independence from Spain across Latin America in early 19</a:t>
            </a:r>
            <a:r>
              <a:rPr lang="en-US" baseline="30000" dirty="0" smtClean="0"/>
              <a:t>th</a:t>
            </a:r>
            <a:r>
              <a:rPr lang="en-US" dirty="0" smtClean="0"/>
              <a:t> C</a:t>
            </a:r>
          </a:p>
          <a:p>
            <a:pPr lvl="1"/>
            <a:r>
              <a:rPr lang="en-US" dirty="0" smtClean="0"/>
              <a:t>Example of American and French Revolutions</a:t>
            </a:r>
          </a:p>
          <a:p>
            <a:pPr lvl="1"/>
            <a:r>
              <a:rPr lang="en-US" dirty="0" smtClean="0"/>
              <a:t>Napoleon’s conquest of Spain</a:t>
            </a:r>
          </a:p>
          <a:p>
            <a:r>
              <a:rPr lang="en-US" dirty="0" smtClean="0"/>
              <a:t>Church hierarchy often allied with dominant political and economic powers</a:t>
            </a:r>
          </a:p>
          <a:p>
            <a:pPr lvl="1"/>
            <a:r>
              <a:rPr lang="en-US" dirty="0" smtClean="0"/>
              <a:t>Liberation Theology in 20</a:t>
            </a:r>
            <a:r>
              <a:rPr lang="en-US" baseline="30000" dirty="0" smtClean="0"/>
              <a:t>th</a:t>
            </a:r>
            <a:r>
              <a:rPr lang="en-US" dirty="0" smtClean="0"/>
              <a:t> C is reaction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6234-6A9A-4D05-BAAB-A5BD73F07323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Haiti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First colonized by Columbus, given the name Hispaniola (The Spanish Island)</a:t>
            </a:r>
          </a:p>
          <a:p>
            <a:r>
              <a:rPr lang="en-US" sz="1800" dirty="0" smtClean="0"/>
              <a:t>Later, taken over by French</a:t>
            </a:r>
          </a:p>
          <a:p>
            <a:r>
              <a:rPr lang="en-US" sz="1800" dirty="0" smtClean="0"/>
              <a:t>Between 1791-1804 a series of revolts among various groups</a:t>
            </a:r>
          </a:p>
          <a:p>
            <a:pPr lvl="1"/>
            <a:r>
              <a:rPr lang="en-US" sz="1600" dirty="0" smtClean="0"/>
              <a:t>Mulatto (many of whom owned slaves) against Europeans</a:t>
            </a:r>
          </a:p>
          <a:p>
            <a:pPr lvl="1"/>
            <a:r>
              <a:rPr lang="en-US" sz="1600" dirty="0" smtClean="0"/>
              <a:t>Africans against mulattos</a:t>
            </a:r>
          </a:p>
          <a:p>
            <a:r>
              <a:rPr lang="en-US" sz="1800" dirty="0" smtClean="0"/>
              <a:t>Success of African slave army led to withdrawal of wealthy </a:t>
            </a:r>
            <a:r>
              <a:rPr lang="en-US" sz="1800" dirty="0" err="1" smtClean="0"/>
              <a:t>castas</a:t>
            </a:r>
            <a:r>
              <a:rPr lang="en-US" sz="1800" dirty="0" smtClean="0"/>
              <a:t> from Haiti</a:t>
            </a:r>
          </a:p>
          <a:p>
            <a:pPr lvl="1"/>
            <a:r>
              <a:rPr lang="en-US" sz="1600" dirty="0" smtClean="0"/>
              <a:t>Haitian economy has yet to recover</a:t>
            </a:r>
          </a:p>
          <a:p>
            <a:r>
              <a:rPr lang="en-US" sz="1800" dirty="0" smtClean="0"/>
              <a:t>Clergy’s role in revolution split along hierarchical lines</a:t>
            </a:r>
          </a:p>
          <a:p>
            <a:pPr lvl="1"/>
            <a:r>
              <a:rPr lang="en-US" sz="1600" dirty="0" smtClean="0"/>
              <a:t>Bishop supported Europeans</a:t>
            </a:r>
          </a:p>
          <a:p>
            <a:pPr lvl="1"/>
            <a:r>
              <a:rPr lang="en-US" sz="1600" dirty="0" smtClean="0"/>
              <a:t>Missionaries and lower clergy tended to support revolutionaries</a:t>
            </a:r>
          </a:p>
          <a:p>
            <a:pPr lvl="1"/>
            <a:r>
              <a:rPr lang="en-US" sz="1600" dirty="0" smtClean="0"/>
              <a:t>As an example, Capuchin, Fr, Philemon, worked with insurgents, was captured and hung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6234-6A9A-4D05-BAAB-A5BD73F07323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399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Catholic (French) Missions to North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24400" cy="4530725"/>
          </a:xfrm>
        </p:spPr>
        <p:txBody>
          <a:bodyPr/>
          <a:lstStyle/>
          <a:p>
            <a:r>
              <a:rPr lang="en-US" sz="2400" dirty="0" smtClean="0"/>
              <a:t>French establish trading colony in Nova Scotia (Acadia)</a:t>
            </a:r>
          </a:p>
          <a:p>
            <a:r>
              <a:rPr lang="en-US" sz="2400" dirty="0" smtClean="0"/>
              <a:t>Jesuit missionaries arrive in 1620s to preach to Indians</a:t>
            </a:r>
          </a:p>
          <a:p>
            <a:r>
              <a:rPr lang="en-US" sz="2400" dirty="0" smtClean="0"/>
              <a:t>Jesuit missionaries accompany French explorers down St. Lawrence and the Mississippi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6234-6A9A-4D05-BAAB-A5BD73F07323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143000"/>
            <a:ext cx="3446462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/>
              <a:t>Hitchcock, Chapter 12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Juan </a:t>
            </a:r>
            <a:r>
              <a:rPr lang="en-US" sz="3200" dirty="0" err="1"/>
              <a:t>Gines</a:t>
            </a:r>
            <a:r>
              <a:rPr lang="en-US" sz="3200" dirty="0"/>
              <a:t> de Sepulveda and Bartolome de </a:t>
            </a:r>
            <a:r>
              <a:rPr lang="en-US" sz="3200" dirty="0" err="1"/>
              <a:t>las</a:t>
            </a:r>
            <a:r>
              <a:rPr lang="en-US" sz="3200" dirty="0"/>
              <a:t> Casas. </a:t>
            </a:r>
            <a:r>
              <a:rPr lang="en-US" sz="3200" i="1" dirty="0"/>
              <a:t>On the Indians. </a:t>
            </a:r>
            <a:r>
              <a:rPr lang="en-US" sz="3200" dirty="0"/>
              <a:t>in </a:t>
            </a:r>
            <a:r>
              <a:rPr lang="en-US" sz="3200" i="1" dirty="0"/>
              <a:t>The European Sourcebook</a:t>
            </a:r>
            <a:r>
              <a:rPr lang="en-US" sz="3200" dirty="0"/>
              <a:t>. </a:t>
            </a:r>
            <a:r>
              <a:rPr lang="en-US" sz="3200" dirty="0" err="1"/>
              <a:t>ed</a:t>
            </a:r>
            <a:r>
              <a:rPr lang="en-US" sz="3200" dirty="0"/>
              <a:t> Carter Lindberg. Malden: Blackwell, 2000. </a:t>
            </a:r>
            <a:r>
              <a:rPr lang="en-US" sz="3200"/>
              <a:t>279-281. 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6234-6A9A-4D05-BAAB-A5BD73F07323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721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Pre-Colombian Latin America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6234-6A9A-4D05-BAAB-A5BD73F07323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2986" y="1600200"/>
            <a:ext cx="381802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31E8-435F-4CCC-80B2-D8E60DD45050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/>
              <a:t>Expansion of European Culture</a:t>
            </a:r>
            <a:br>
              <a:rPr lang="en-US" sz="3800" b="1"/>
            </a:br>
            <a:r>
              <a:rPr lang="en-US" sz="3800" b="1"/>
              <a:t>16</a:t>
            </a:r>
            <a:r>
              <a:rPr lang="en-US" sz="3800" b="1" baseline="30000"/>
              <a:t>th</a:t>
            </a:r>
            <a:r>
              <a:rPr lang="en-US" sz="3800" b="1"/>
              <a:t> C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Really expansion of Spain and Portugal</a:t>
            </a:r>
          </a:p>
          <a:p>
            <a:r>
              <a:rPr lang="en-US"/>
              <a:t>Role of Papacy</a:t>
            </a:r>
          </a:p>
          <a:p>
            <a:r>
              <a:rPr lang="en-US"/>
              <a:t>Spanish Missions (Western Hemisphere, Philippines)</a:t>
            </a:r>
          </a:p>
          <a:p>
            <a:r>
              <a:rPr lang="en-US"/>
              <a:t>Portuguese Missions (East: Brazil, Africa, Asia)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0B7A-A632-4C31-B75F-F5D3F50FBDA4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of Papacy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Recall Pope Alexander VI and Line of Demarcation, but he </a:t>
            </a:r>
            <a:r>
              <a:rPr lang="en-US" sz="2000" dirty="0" smtClean="0"/>
              <a:t>also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Granted Kings of Spain and Portugal extensive rights in Church affairs in newly discovered lands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Encouraged </a:t>
            </a:r>
            <a:r>
              <a:rPr lang="en-US" sz="2000" dirty="0"/>
              <a:t>them </a:t>
            </a:r>
            <a:r>
              <a:rPr lang="en-US" sz="2000" dirty="0" smtClean="0"/>
              <a:t>to </a:t>
            </a:r>
            <a:r>
              <a:rPr lang="en-US" sz="2000" dirty="0"/>
              <a:t>include missionaries in earliest voyages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Pope Paul III in 1537 </a:t>
            </a:r>
            <a:r>
              <a:rPr lang="en-US" sz="2000" dirty="0" smtClean="0"/>
              <a:t>affirmed </a:t>
            </a:r>
            <a:r>
              <a:rPr lang="en-US" sz="2000" dirty="0"/>
              <a:t>the right of Indians to liberty and </a:t>
            </a:r>
            <a:r>
              <a:rPr lang="en-US" sz="2000" dirty="0" smtClean="0"/>
              <a:t>property and condemned slavery in general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Pope Gregory XIV encouraged ordination of native sons in 1576; even if illegitimate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Pope Gregory XV established Congregation of Faith in 1622 to encourage missions, especially process of enculturation as Spanish and Portuguese power waned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073-330C-40D8-A8ED-2AA577E182E7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/>
              <a:t>Beginning of Missions in Latin America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Spanish (and Portuguese in Brazil) subdue Indian cities; establish strong military presence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Western Hemisphere not densely populated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Major civilizations in decline before Spanish arrived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Spanish had superior technology (navigation, </a:t>
            </a:r>
            <a:r>
              <a:rPr lang="en-US" sz="1900" dirty="0" smtClean="0"/>
              <a:t>weapons, horses)</a:t>
            </a:r>
            <a:endParaRPr lang="en-US" sz="1900" dirty="0"/>
          </a:p>
          <a:p>
            <a:pPr>
              <a:lnSpc>
                <a:spcPct val="90000"/>
              </a:lnSpc>
            </a:pPr>
            <a:r>
              <a:rPr lang="en-US" sz="2000" dirty="0"/>
              <a:t>Official policy of Spanish crown (under pressure from Rome) put conversion as top priority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Letter from Crown to Cortez in 1523 encouraged conversion by kindness rather than force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During early Spanish exploration, </a:t>
            </a:r>
            <a:r>
              <a:rPr lang="en-US" sz="2000" dirty="0" smtClean="0"/>
              <a:t>Carmelites, Dominicans </a:t>
            </a:r>
            <a:r>
              <a:rPr lang="en-US" sz="2000" dirty="0"/>
              <a:t>and Franciscans follow Spanish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Missionaries were products of the reforms of </a:t>
            </a:r>
            <a:r>
              <a:rPr lang="en-US" sz="2200" dirty="0" err="1"/>
              <a:t>Ximenez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Dedicated to evangelization and dignity of potential new converts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BFC8-B4DC-4075-BAF3-9FC86185B39E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Development of Missions in Western Hemisphere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As ‘easy money’ quickly removed from Latin America, conquistadors start to oppress Indians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Required cheap labor for farms and mines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Developed the encomienda system that forced Indian households to render service to individuals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One step away from slavery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In 1511 Dominican Antonio </a:t>
            </a:r>
            <a:r>
              <a:rPr lang="en-US" sz="2600" dirty="0" err="1"/>
              <a:t>Montesinos</a:t>
            </a:r>
            <a:r>
              <a:rPr lang="en-US" sz="2600" dirty="0"/>
              <a:t> protested against this practice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Result was that the Spanish government issued a law in 1512 that described Indians as free men, not slaves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To further protect the Indians, missionaries started to settle Indians around churches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Jesuit Reductions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Missions with extensive local autonomy from local Spanish or Portuguese officials</a:t>
            </a:r>
          </a:p>
          <a:p>
            <a:pPr lvl="1"/>
            <a:r>
              <a:rPr lang="en-US" sz="2000" dirty="0" smtClean="0"/>
              <a:t>Many Indians sought out reductions so as not to forced into </a:t>
            </a:r>
            <a:r>
              <a:rPr lang="en-US" sz="2000" dirty="0" err="1" smtClean="0"/>
              <a:t>encomiendas</a:t>
            </a:r>
            <a:endParaRPr lang="en-US" sz="2000" dirty="0" smtClean="0"/>
          </a:p>
          <a:p>
            <a:pPr lvl="1"/>
            <a:r>
              <a:rPr lang="en-US" sz="2000" dirty="0" smtClean="0"/>
              <a:t>Developed throughout South and North America</a:t>
            </a:r>
          </a:p>
          <a:p>
            <a:r>
              <a:rPr lang="en-US" sz="2400" dirty="0" smtClean="0"/>
              <a:t>Most extensive Brazil, Paraguay and Argentina, known as the Paraguay reduction</a:t>
            </a:r>
          </a:p>
          <a:p>
            <a:pPr lvl="1"/>
            <a:r>
              <a:rPr lang="en-US" sz="2000" dirty="0" smtClean="0"/>
              <a:t>Really a separate kingdom</a:t>
            </a:r>
          </a:p>
          <a:p>
            <a:pPr lvl="1"/>
            <a:r>
              <a:rPr lang="en-US" sz="2000" dirty="0" smtClean="0"/>
              <a:t>Indians given political and economic control, with Jesuit protection</a:t>
            </a:r>
          </a:p>
          <a:p>
            <a:pPr lvl="1"/>
            <a:r>
              <a:rPr lang="en-US" sz="2000" dirty="0" smtClean="0"/>
              <a:t>In early 17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C, destroyed by Portuguese and Spanish colonial forces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6234-6A9A-4D05-BAAB-A5BD73F0732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250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01CC-0BF3-46D5-8F90-A89D2F36EC40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/>
              <a:t>Important Church Leaders in Latin America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 err="1"/>
              <a:t>Bartolome</a:t>
            </a:r>
            <a:r>
              <a:rPr lang="en-US" sz="2600" dirty="0"/>
              <a:t> de </a:t>
            </a:r>
            <a:r>
              <a:rPr lang="en-US" sz="2600" dirty="0" err="1"/>
              <a:t>las</a:t>
            </a:r>
            <a:r>
              <a:rPr lang="en-US" sz="2600" dirty="0"/>
              <a:t> Casa (1474–1566)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Dominican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Fought for just treatment of Indians in Caribbean and Mexico</a:t>
            </a:r>
          </a:p>
          <a:p>
            <a:pPr>
              <a:lnSpc>
                <a:spcPct val="80000"/>
              </a:lnSpc>
            </a:pPr>
            <a:r>
              <a:rPr lang="en-US" sz="2600" dirty="0" smtClean="0"/>
              <a:t>St</a:t>
            </a:r>
            <a:r>
              <a:rPr lang="en-US" sz="2600" dirty="0"/>
              <a:t>. Peter Claver (1580–1654) Jesuit in Columbia; ministry to slaves from Africa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St. Rose of Lima (1586-1617) and St. Martin de </a:t>
            </a:r>
            <a:r>
              <a:rPr lang="en-US" sz="2600" dirty="0" err="1"/>
              <a:t>Porres</a:t>
            </a:r>
            <a:r>
              <a:rPr lang="en-US" sz="2600" dirty="0"/>
              <a:t> (1579-1639) in Peru</a:t>
            </a:r>
          </a:p>
          <a:p>
            <a:pPr>
              <a:lnSpc>
                <a:spcPct val="80000"/>
              </a:lnSpc>
            </a:pPr>
            <a:r>
              <a:rPr lang="en-US" sz="2600" dirty="0" smtClean="0"/>
              <a:t>St.</a:t>
            </a:r>
            <a:r>
              <a:rPr lang="en-US" sz="2600" dirty="0" smtClean="0"/>
              <a:t> </a:t>
            </a:r>
            <a:r>
              <a:rPr lang="en-US" sz="2600" dirty="0" err="1"/>
              <a:t>Junipero</a:t>
            </a:r>
            <a:r>
              <a:rPr lang="en-US" sz="2600" dirty="0"/>
              <a:t> Serra (1713-1784) Franciscan, established California missions</a:t>
            </a:r>
          </a:p>
          <a:p>
            <a:pPr>
              <a:lnSpc>
                <a:spcPct val="80000"/>
              </a:lnSpc>
            </a:pPr>
            <a:endParaRPr lang="en-US"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Apparition of Mary to St. Juan Diego at Guadalupe Mexico, 1531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4530725"/>
          </a:xfrm>
        </p:spPr>
        <p:txBody>
          <a:bodyPr/>
          <a:lstStyle/>
          <a:p>
            <a:r>
              <a:rPr lang="en-US" sz="2400" dirty="0" smtClean="0"/>
              <a:t>St. Juan Diego was an Indian, new convert</a:t>
            </a:r>
          </a:p>
          <a:p>
            <a:r>
              <a:rPr lang="en-US" sz="2400" dirty="0" smtClean="0"/>
              <a:t>In a series of apparitions, Virgin Mother asks for a shrine </a:t>
            </a:r>
          </a:p>
          <a:p>
            <a:r>
              <a:rPr lang="en-US" sz="2400" dirty="0" smtClean="0"/>
              <a:t>1946, Our Lady of Guadeloupe declared Patroness of Americas by Pope Pius XII</a:t>
            </a:r>
          </a:p>
          <a:p>
            <a:r>
              <a:rPr lang="en-US" sz="2400" dirty="0" smtClean="0"/>
              <a:t>2002, Juan Diego canonized by Pope John </a:t>
            </a:r>
            <a:r>
              <a:rPr lang="en-US" sz="2400" dirty="0"/>
              <a:t>P</a:t>
            </a:r>
            <a:r>
              <a:rPr lang="en-US" sz="2400" dirty="0" smtClean="0"/>
              <a:t>aul II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6234-6A9A-4D05-BAAB-A5BD73F07323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2726" y="1600200"/>
            <a:ext cx="264954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2296</TotalTime>
  <Words>1025</Words>
  <Application>Microsoft Office PowerPoint</Application>
  <PresentationFormat>On-screen Show (4:3)</PresentationFormat>
  <Paragraphs>126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Edge</vt:lpstr>
      <vt:lpstr>Class 13:  Missionary Activities, Western Hemisphere</vt:lpstr>
      <vt:lpstr>Pre-Colombian Latin America </vt:lpstr>
      <vt:lpstr>Expansion of European Culture 16th C</vt:lpstr>
      <vt:lpstr>Role of Papacy</vt:lpstr>
      <vt:lpstr>Beginning of Missions in Latin America</vt:lpstr>
      <vt:lpstr>Development of Missions in Western Hemisphere</vt:lpstr>
      <vt:lpstr>Jesuit Reductions</vt:lpstr>
      <vt:lpstr>Important Church Leaders in Latin America</vt:lpstr>
      <vt:lpstr>Apparition of Mary to St. Juan Diego at Guadalupe Mexico, 1531 </vt:lpstr>
      <vt:lpstr>Development of Uniquely Latin Style of Catholicism</vt:lpstr>
      <vt:lpstr>Africans in Latin America</vt:lpstr>
      <vt:lpstr>Spanish Laws Governing Slavery</vt:lpstr>
      <vt:lpstr>Latin American Social Developments: Castas</vt:lpstr>
      <vt:lpstr>18th C Painting of Casta or Cast System in Latin America</vt:lpstr>
      <vt:lpstr>Later Latin American History</vt:lpstr>
      <vt:lpstr>Example: Haiti</vt:lpstr>
      <vt:lpstr>Catholic (French) Missions to North America</vt:lpstr>
      <vt:lpstr>Assignments</vt:lpstr>
    </vt:vector>
  </TitlesOfParts>
  <Company>self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Missionary Activities</dc:title>
  <dc:creator>ann orlando</dc:creator>
  <cp:lastModifiedBy>AOrlando</cp:lastModifiedBy>
  <cp:revision>119</cp:revision>
  <dcterms:created xsi:type="dcterms:W3CDTF">2005-12-23T13:06:21Z</dcterms:created>
  <dcterms:modified xsi:type="dcterms:W3CDTF">2019-02-12T18:42:02Z</dcterms:modified>
</cp:coreProperties>
</file>