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2"/>
  </p:notesMasterIdLst>
  <p:sldIdLst>
    <p:sldId id="256" r:id="rId2"/>
    <p:sldId id="289" r:id="rId3"/>
    <p:sldId id="284" r:id="rId4"/>
    <p:sldId id="285" r:id="rId5"/>
    <p:sldId id="286" r:id="rId6"/>
    <p:sldId id="273" r:id="rId7"/>
    <p:sldId id="274" r:id="rId8"/>
    <p:sldId id="275" r:id="rId9"/>
    <p:sldId id="276" r:id="rId10"/>
    <p:sldId id="277" r:id="rId11"/>
    <p:sldId id="278" r:id="rId12"/>
    <p:sldId id="287" r:id="rId13"/>
    <p:sldId id="270" r:id="rId14"/>
    <p:sldId id="288" r:id="rId15"/>
    <p:sldId id="271" r:id="rId16"/>
    <p:sldId id="290" r:id="rId17"/>
    <p:sldId id="281" r:id="rId18"/>
    <p:sldId id="282" r:id="rId19"/>
    <p:sldId id="283" r:id="rId20"/>
    <p:sldId id="27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88841" autoAdjust="0"/>
  </p:normalViewPr>
  <p:slideViewPr>
    <p:cSldViewPr>
      <p:cViewPr varScale="1">
        <p:scale>
          <a:sx n="57" d="100"/>
          <a:sy n="57" d="100"/>
        </p:scale>
        <p:origin x="-90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210B9CC-A3C2-47D2-8E63-CD941D0FF0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0B9CC-A3C2-47D2-8E63-CD941D0FF0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96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97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97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48CBF5-485F-4664-A45E-964B8FA00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43599-856C-48AE-9D9E-E7AC23744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6EE14-0A6B-4DB2-9AD4-E75A0BF1F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09D65-7CB6-4F4F-BE20-5405176F6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298CE-D989-4DB0-9535-7A60D911C3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6798F-233A-4A8F-99D4-8575D649C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D90D2-749E-4913-9A60-85CBC0D0F1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AF6DF-37CA-433A-AD18-9837CD2F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FA88F-ADB0-43BE-B46B-BFF197328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C4C0B-B920-40CE-8CE1-59000FD2A3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7B2CC-A9D8-4A65-981F-72032581A8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1301E6D-7438-4538-8C0C-B5D06C6106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uratlas.com/big/big1500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2: 15</a:t>
            </a:r>
            <a:r>
              <a:rPr lang="en-US" baseline="30000" dirty="0" smtClean="0"/>
              <a:t>th</a:t>
            </a:r>
            <a:r>
              <a:rPr lang="en-US" dirty="0" smtClean="0"/>
              <a:t> C Review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16 </a:t>
            </a:r>
            <a:r>
              <a:rPr lang="en-US" dirty="0"/>
              <a:t>January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Medici Family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600" dirty="0"/>
              <a:t>Powerful Florentine family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Power based on banking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Subterfuge to evade usury laws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Adroitly developed ‘banks’ managed by family members throughout much of Europe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Usually managed to back the ‘winning’ side in Papal-Imperial-French-Italian city state rivalries</a:t>
            </a:r>
          </a:p>
          <a:p>
            <a:pPr>
              <a:lnSpc>
                <a:spcPct val="80000"/>
              </a:lnSpc>
            </a:pPr>
            <a:r>
              <a:rPr lang="en-US" sz="1600" dirty="0" err="1"/>
              <a:t>Cosimo</a:t>
            </a:r>
            <a:r>
              <a:rPr lang="en-US" sz="1600" dirty="0"/>
              <a:t> the Elder (1389-1464)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Established Medici family as economic and political powers in Florence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Humanist, patron of arts</a:t>
            </a:r>
          </a:p>
          <a:p>
            <a:pPr>
              <a:lnSpc>
                <a:spcPct val="80000"/>
              </a:lnSpc>
            </a:pPr>
            <a:r>
              <a:rPr lang="en-US" sz="1600" dirty="0"/>
              <a:t>Lorenzo the Magnificent (1449 – 1492)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Grandson of </a:t>
            </a:r>
            <a:r>
              <a:rPr lang="en-US" sz="1400" dirty="0" err="1"/>
              <a:t>Cosimo</a:t>
            </a:r>
            <a:r>
              <a:rPr lang="en-US" sz="1400" dirty="0"/>
              <a:t> the </a:t>
            </a:r>
            <a:r>
              <a:rPr lang="en-US" sz="1400" dirty="0" smtClean="0"/>
              <a:t>Elder</a:t>
            </a: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Brother </a:t>
            </a:r>
            <a:r>
              <a:rPr lang="en-US" sz="1400" dirty="0" err="1"/>
              <a:t>Giuliano</a:t>
            </a:r>
            <a:r>
              <a:rPr lang="en-US" sz="1400" dirty="0"/>
              <a:t> assassinated </a:t>
            </a:r>
            <a:r>
              <a:rPr lang="en-US" sz="1400" dirty="0" smtClean="0"/>
              <a:t>on Easter in </a:t>
            </a:r>
            <a:r>
              <a:rPr lang="en-US" sz="1400" dirty="0"/>
              <a:t>1478 in </a:t>
            </a:r>
            <a:r>
              <a:rPr lang="en-US" sz="1400" dirty="0" err="1"/>
              <a:t>Pazzi</a:t>
            </a:r>
            <a:r>
              <a:rPr lang="en-US" sz="1400" dirty="0"/>
              <a:t> Chapel; </a:t>
            </a:r>
            <a:r>
              <a:rPr lang="en-US" sz="1400" dirty="0" smtClean="0"/>
              <a:t>Archbishop of Pisa (present at the time) complicit in the assignation (executed in his Easter vestments)</a:t>
            </a: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Lorenzo went to war with Pope </a:t>
            </a:r>
            <a:r>
              <a:rPr lang="en-US" sz="1400" dirty="0" err="1"/>
              <a:t>Sextus</a:t>
            </a:r>
            <a:r>
              <a:rPr lang="en-US" sz="1400" dirty="0"/>
              <a:t> IV; </a:t>
            </a:r>
            <a:r>
              <a:rPr lang="en-US" sz="1400" dirty="0" smtClean="0"/>
              <a:t>ends with an uneasy peace between Medici and papacy</a:t>
            </a:r>
            <a:endParaRPr lang="en-US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Lorenzo’s son Giovanni became Pope Leo X (r. 1513-1521)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Lorenzo educated </a:t>
            </a:r>
            <a:r>
              <a:rPr lang="en-US" sz="1400" dirty="0" err="1"/>
              <a:t>Giuliano’s</a:t>
            </a:r>
            <a:r>
              <a:rPr lang="en-US" sz="1400" dirty="0"/>
              <a:t> son, who later became Pope Clement VII (r. 1523-1534)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…and his granddaughter, Catherine (1519-1589) becomes Queen of France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52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FEFA6C-944B-4D3F-B95F-37D4084D6AA4}" type="slidenum">
              <a:rPr lang="en-US"/>
              <a:pPr/>
              <a:t>11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Europe 1500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9" name="Picture 5" descr="big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43050"/>
            <a:ext cx="666115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6697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Very Strong ‘National’ Rulers Early 16</a:t>
            </a:r>
            <a:r>
              <a:rPr lang="en-US" sz="4000" baseline="30000"/>
              <a:t>th</a:t>
            </a:r>
            <a:r>
              <a:rPr lang="en-US" sz="4000"/>
              <a:t> C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400"/>
              <a:t>Francois I of France </a:t>
            </a:r>
          </a:p>
          <a:p>
            <a:r>
              <a:rPr lang="en-US" sz="3400"/>
              <a:t>Charles V HRE (Spain, Germany, Netherlands)</a:t>
            </a:r>
          </a:p>
          <a:p>
            <a:r>
              <a:rPr lang="en-US" sz="3400"/>
              <a:t>Henry VIII in England</a:t>
            </a:r>
          </a:p>
          <a:p>
            <a:r>
              <a:rPr lang="en-US" sz="3400"/>
              <a:t>Sulyman the Magnificent in Ottoman Empire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79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r>
              <a:rPr lang="en-US" sz="4000" dirty="0" smtClean="0"/>
              <a:t>Estates: The Structure of Society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303713"/>
          </a:xfrm>
        </p:spPr>
        <p:txBody>
          <a:bodyPr/>
          <a:lstStyle/>
          <a:p>
            <a:r>
              <a:rPr lang="en-US" sz="2400" dirty="0" smtClean="0"/>
              <a:t>An ‘estate’ was a broad grouping of interests within society</a:t>
            </a:r>
          </a:p>
          <a:p>
            <a:pPr lvl="1"/>
            <a:r>
              <a:rPr lang="en-US" sz="2000" dirty="0" smtClean="0"/>
              <a:t>Structure in most ‘nations’ in 15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–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</a:p>
          <a:p>
            <a:pPr lvl="1"/>
            <a:r>
              <a:rPr lang="en-US" sz="2000" dirty="0" smtClean="0"/>
              <a:t>Based on land ownership</a:t>
            </a:r>
          </a:p>
          <a:p>
            <a:pPr lvl="1"/>
            <a:r>
              <a:rPr lang="en-US" sz="2000" dirty="0" smtClean="0"/>
              <a:t>The interest of an estate during the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17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will cause complex alliances beyond simple confessional interests</a:t>
            </a:r>
          </a:p>
          <a:p>
            <a:r>
              <a:rPr lang="en-US" sz="2400" dirty="0" smtClean="0"/>
              <a:t>First estate: clergy</a:t>
            </a:r>
          </a:p>
          <a:p>
            <a:r>
              <a:rPr lang="en-US" sz="2400" dirty="0" smtClean="0"/>
              <a:t>Second estate: nobility, aristocracy large land owners</a:t>
            </a:r>
          </a:p>
          <a:p>
            <a:r>
              <a:rPr lang="en-US" sz="2400" dirty="0" smtClean="0"/>
              <a:t>Third estate: peasants</a:t>
            </a:r>
          </a:p>
          <a:p>
            <a:r>
              <a:rPr lang="en-US" sz="2400" dirty="0" smtClean="0"/>
              <a:t>Peculiar position of cities</a:t>
            </a:r>
          </a:p>
          <a:p>
            <a:pPr lvl="1"/>
            <a:r>
              <a:rPr lang="en-US" sz="2000" dirty="0" smtClean="0"/>
              <a:t>Rising middle class not based on land (Italian city-states)</a:t>
            </a:r>
          </a:p>
          <a:p>
            <a:pPr lvl="1"/>
            <a:r>
              <a:rPr lang="en-US" sz="2000" dirty="0" smtClean="0"/>
              <a:t>In most nations considered part of estate of monarchy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6153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C Papacy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After Council of Constance (1414-1418), Martin V elected Pope (r. 1417-1431)</a:t>
            </a:r>
          </a:p>
          <a:p>
            <a:pPr lvl="1"/>
            <a:r>
              <a:rPr lang="en-US" sz="1200" dirty="0" smtClean="0"/>
              <a:t>End of Great Schism </a:t>
            </a:r>
          </a:p>
          <a:p>
            <a:pPr lvl="1"/>
            <a:r>
              <a:rPr lang="en-US" sz="1200" dirty="0" smtClean="0"/>
              <a:t>Called Council of Basel-Ferrara-Florence (1431-1439)</a:t>
            </a:r>
          </a:p>
          <a:p>
            <a:pPr lvl="1"/>
            <a:r>
              <a:rPr lang="en-US" sz="1200" dirty="0" smtClean="0"/>
              <a:t>Allowed payment of annuities (a way around usury)</a:t>
            </a:r>
          </a:p>
          <a:p>
            <a:pPr lvl="1"/>
            <a:r>
              <a:rPr lang="en-US" sz="1200" dirty="0" smtClean="0"/>
              <a:t>Tried to end Christian traffic in slavery</a:t>
            </a:r>
          </a:p>
          <a:p>
            <a:r>
              <a:rPr lang="en-US" sz="1400" dirty="0" smtClean="0"/>
              <a:t>Eugene IV (r. 1431-1447)</a:t>
            </a:r>
          </a:p>
          <a:p>
            <a:pPr lvl="1"/>
            <a:r>
              <a:rPr lang="en-US" sz="1200" dirty="0" smtClean="0"/>
              <a:t>Concluded Council of Florence with reunion of Eastern Orthodoxy in return for sending troops to defend Byzantines from Ottoman Turks</a:t>
            </a:r>
          </a:p>
          <a:p>
            <a:pPr lvl="1"/>
            <a:r>
              <a:rPr lang="en-US" sz="1200" dirty="0" smtClean="0"/>
              <a:t>Greatly enhanced prestige of Papacy</a:t>
            </a:r>
          </a:p>
          <a:p>
            <a:r>
              <a:rPr lang="en-US" sz="1400" dirty="0" smtClean="0"/>
              <a:t>Nicholas V (r. 1447-1455)</a:t>
            </a:r>
          </a:p>
          <a:p>
            <a:pPr lvl="1"/>
            <a:r>
              <a:rPr lang="en-US" sz="1200" dirty="0" smtClean="0"/>
              <a:t>Reworks and strengthens much of infrastructure of Rome: water, sewer, fortifications</a:t>
            </a:r>
          </a:p>
          <a:p>
            <a:pPr lvl="1"/>
            <a:r>
              <a:rPr lang="en-US" sz="1200" dirty="0" smtClean="0"/>
              <a:t>Starts Vatican Library</a:t>
            </a:r>
          </a:p>
          <a:p>
            <a:pPr lvl="1"/>
            <a:r>
              <a:rPr lang="en-US" sz="1200" dirty="0" smtClean="0"/>
              <a:t>Plans to pull down and rebuild St. Peters after loss of </a:t>
            </a:r>
            <a:r>
              <a:rPr lang="en-US" sz="1200" dirty="0" err="1" smtClean="0"/>
              <a:t>Hagia</a:t>
            </a:r>
            <a:r>
              <a:rPr lang="en-US" sz="1200" dirty="0" smtClean="0"/>
              <a:t> Sophia in Constantinople</a:t>
            </a:r>
            <a:endParaRPr lang="en-US" sz="1100" dirty="0" smtClean="0"/>
          </a:p>
          <a:p>
            <a:r>
              <a:rPr lang="en-US" sz="1400" dirty="0" smtClean="0"/>
              <a:t>Pius II (r. 1458-1464) issues </a:t>
            </a:r>
            <a:r>
              <a:rPr lang="en-US" sz="1400" i="1" dirty="0" err="1" smtClean="0"/>
              <a:t>Execrabilis</a:t>
            </a:r>
            <a:r>
              <a:rPr lang="en-US" sz="1400" dirty="0" smtClean="0"/>
              <a:t>, that no council is over the Pope, repudiates Council of Constance</a:t>
            </a:r>
          </a:p>
          <a:p>
            <a:r>
              <a:rPr lang="en-US" sz="1400" dirty="0" err="1" smtClean="0"/>
              <a:t>Sixtus</a:t>
            </a:r>
            <a:r>
              <a:rPr lang="en-US" sz="1400" dirty="0" smtClean="0"/>
              <a:t> IV (r. 1471-1484) known for nepotism; leads to his nephew becoming Pope Julius II</a:t>
            </a:r>
          </a:p>
          <a:p>
            <a:r>
              <a:rPr lang="en-US" sz="1400" dirty="0" smtClean="0"/>
              <a:t>Alexander VI (Borgia) (r. 1492-1503)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88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Popes of Early 16</a:t>
            </a:r>
            <a:r>
              <a:rPr lang="en-US" b="1" baseline="30000"/>
              <a:t>th</a:t>
            </a:r>
            <a:r>
              <a:rPr lang="en-US" b="1"/>
              <a:t> Century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600"/>
              <a:t>Alexander VI (r. 1492-1503), most notorious Borgia Pope</a:t>
            </a:r>
          </a:p>
          <a:p>
            <a:pPr>
              <a:lnSpc>
                <a:spcPct val="80000"/>
              </a:lnSpc>
            </a:pPr>
            <a:r>
              <a:rPr lang="en-US" sz="1600"/>
              <a:t>Julius II (r. 1503-1513), leads armies in battle to solidify Papal States, decides to rebuild St. Peter’s Basilica; 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Old St Peter’s built by Constantine in very bad condition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What had been largest church in Christendom now a mosque</a:t>
            </a:r>
          </a:p>
          <a:p>
            <a:pPr lvl="1">
              <a:lnSpc>
                <a:spcPct val="80000"/>
              </a:lnSpc>
            </a:pPr>
            <a:r>
              <a:rPr lang="en-US" sz="1300" i="1"/>
              <a:t>Donation of Constantine</a:t>
            </a:r>
            <a:r>
              <a:rPr lang="en-US" sz="1300"/>
              <a:t> accepted as a forgery</a:t>
            </a:r>
          </a:p>
          <a:p>
            <a:pPr>
              <a:lnSpc>
                <a:spcPct val="80000"/>
              </a:lnSpc>
            </a:pPr>
            <a:r>
              <a:rPr lang="en-US" sz="1600"/>
              <a:t>Leo X (Medici, r. 1513-1521), “Now that God has given us the Papacy, let us enjoy it.”</a:t>
            </a:r>
          </a:p>
          <a:p>
            <a:pPr>
              <a:lnSpc>
                <a:spcPct val="80000"/>
              </a:lnSpc>
            </a:pPr>
            <a:r>
              <a:rPr lang="en-US" sz="1600"/>
              <a:t>Hadrian VI (r. 1522 – 1523), Born in Utrecht; scholarly, humble, honest Pope; last </a:t>
            </a:r>
            <a:r>
              <a:rPr lang="en-US" sz="1600" i="1"/>
              <a:t>pontefice barbaro </a:t>
            </a:r>
            <a:r>
              <a:rPr lang="en-US" sz="1600"/>
              <a:t>until….John Paul II</a:t>
            </a:r>
            <a:endParaRPr lang="en-US" sz="1600" i="1"/>
          </a:p>
          <a:p>
            <a:pPr>
              <a:lnSpc>
                <a:spcPct val="80000"/>
              </a:lnSpc>
            </a:pPr>
            <a:r>
              <a:rPr lang="en-US" sz="1600"/>
              <a:t>Clement VII (Medici, r. 1523-1534)</a:t>
            </a:r>
          </a:p>
          <a:p>
            <a:pPr>
              <a:lnSpc>
                <a:spcPct val="80000"/>
              </a:lnSpc>
            </a:pPr>
            <a:r>
              <a:rPr lang="en-US" sz="1600"/>
              <a:t>Popular joke is ROMA = </a:t>
            </a:r>
            <a:r>
              <a:rPr lang="en-US" sz="1600" i="1"/>
              <a:t>Radix Omnia Malorum Avaritia</a:t>
            </a:r>
            <a:r>
              <a:rPr lang="en-US" sz="1600"/>
              <a:t> (Avarice the Root of All Evil)</a:t>
            </a:r>
          </a:p>
          <a:p>
            <a:pPr>
              <a:lnSpc>
                <a:spcPct val="80000"/>
              </a:lnSpc>
            </a:pPr>
            <a:r>
              <a:rPr lang="en-US" sz="1600"/>
              <a:t>N.B., these same Popes were also patrons for some of the most important artists of Renaissance and early Baroque</a:t>
            </a:r>
          </a:p>
          <a:p>
            <a:pPr>
              <a:lnSpc>
                <a:spcPct val="80000"/>
              </a:lnSpc>
            </a:pPr>
            <a:r>
              <a:rPr lang="en-US" sz="1600"/>
              <a:t>These same Popes were champions of learning and encouraged establishment of major libraries, including Vatican library</a:t>
            </a:r>
          </a:p>
        </p:txBody>
      </p:sp>
    </p:spTree>
    <p:extLst>
      <p:ext uri="{BB962C8B-B14F-4D97-AF65-F5344CB8AC3E}">
        <p14:creationId xmlns:p14="http://schemas.microsoft.com/office/powerpoint/2010/main" val="2745224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Situation Early 16</a:t>
            </a:r>
            <a:r>
              <a:rPr lang="en-US" b="1" baseline="30000"/>
              <a:t>th</a:t>
            </a:r>
            <a:r>
              <a:rPr lang="en-US" b="1"/>
              <a:t> C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Byzantine Empire destroyed; </a:t>
            </a:r>
          </a:p>
          <a:p>
            <a:pPr>
              <a:lnSpc>
                <a:spcPct val="90000"/>
              </a:lnSpc>
            </a:pPr>
            <a:r>
              <a:rPr lang="en-US" sz="2700"/>
              <a:t>Powerful Ottoman Turks in control of Eastern and Southern Mediterranean</a:t>
            </a:r>
          </a:p>
          <a:p>
            <a:pPr>
              <a:lnSpc>
                <a:spcPct val="90000"/>
              </a:lnSpc>
            </a:pPr>
            <a:r>
              <a:rPr lang="en-US" sz="2700"/>
              <a:t>Spain newly unified after expulsion of Muslims</a:t>
            </a:r>
          </a:p>
          <a:p>
            <a:pPr>
              <a:lnSpc>
                <a:spcPct val="90000"/>
              </a:lnSpc>
            </a:pPr>
            <a:r>
              <a:rPr lang="en-US" sz="2700"/>
              <a:t>France and England in uneasy truce</a:t>
            </a:r>
          </a:p>
          <a:p>
            <a:pPr>
              <a:lnSpc>
                <a:spcPct val="90000"/>
              </a:lnSpc>
            </a:pPr>
            <a:r>
              <a:rPr lang="en-US" sz="2700"/>
              <a:t>France and HRE in occasional battles over eastern France</a:t>
            </a:r>
          </a:p>
          <a:p>
            <a:pPr>
              <a:lnSpc>
                <a:spcPct val="90000"/>
              </a:lnSpc>
            </a:pPr>
            <a:r>
              <a:rPr lang="en-US" sz="2700"/>
              <a:t>Popes in very weakened political situation after Avignon papacy; reliant on sale of indulgences and simony for funds</a:t>
            </a:r>
          </a:p>
        </p:txBody>
      </p:sp>
    </p:spTree>
    <p:extLst>
      <p:ext uri="{BB962C8B-B14F-4D97-AF65-F5344CB8AC3E}">
        <p14:creationId xmlns:p14="http://schemas.microsoft.com/office/powerpoint/2010/main" val="615549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Migration of Greek Clerics and Scholars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Migration from 14</a:t>
            </a:r>
            <a:r>
              <a:rPr lang="en-US" baseline="30000" dirty="0" smtClean="0"/>
              <a:t>th</a:t>
            </a:r>
            <a:r>
              <a:rPr lang="en-US" dirty="0" smtClean="0"/>
              <a:t> – 15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East to Moscow; after the Fall, Moscow refers to itself as ‘Third Rome’</a:t>
            </a:r>
          </a:p>
          <a:p>
            <a:r>
              <a:rPr lang="en-US" dirty="0" smtClean="0"/>
              <a:t>West to Italy</a:t>
            </a:r>
          </a:p>
          <a:p>
            <a:pPr lvl="1"/>
            <a:r>
              <a:rPr lang="en-US" dirty="0" smtClean="0"/>
              <a:t>Welcomed at flourishing city-state courts of </a:t>
            </a:r>
            <a:r>
              <a:rPr lang="en-US" dirty="0" err="1" smtClean="0"/>
              <a:t>Urbino</a:t>
            </a:r>
            <a:r>
              <a:rPr lang="en-US" dirty="0" smtClean="0"/>
              <a:t>, Venice, Florence, Naples, Rome</a:t>
            </a:r>
          </a:p>
          <a:p>
            <a:pPr lvl="1"/>
            <a:r>
              <a:rPr lang="en-US" dirty="0" smtClean="0"/>
              <a:t>Fuel Western scholarship outside of university system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7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Renaissance = Rebirth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Name given by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 historians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Begins </a:t>
            </a:r>
            <a:r>
              <a:rPr lang="en-US" sz="2400" dirty="0"/>
              <a:t>in Italy in 14</a:t>
            </a:r>
            <a:r>
              <a:rPr lang="en-US" sz="2400" baseline="30000" dirty="0"/>
              <a:t>th</a:t>
            </a:r>
            <a:r>
              <a:rPr lang="en-US" sz="2400" dirty="0"/>
              <a:t> C, extends to mid-16</a:t>
            </a:r>
            <a:r>
              <a:rPr lang="en-US" sz="2400" baseline="30000" dirty="0"/>
              <a:t>th</a:t>
            </a:r>
            <a:r>
              <a:rPr lang="en-US" sz="2400" dirty="0"/>
              <a:t> C when it becomes Baroque  </a:t>
            </a:r>
          </a:p>
          <a:p>
            <a:pPr lvl="1">
              <a:lnSpc>
                <a:spcPct val="80000"/>
              </a:lnSpc>
            </a:pPr>
            <a:r>
              <a:rPr lang="en-US" sz="2100" dirty="0"/>
              <a:t>Renaissance is said to begin when Petrarch reads </a:t>
            </a:r>
            <a:r>
              <a:rPr lang="en-US" sz="2100" i="1" dirty="0"/>
              <a:t>Confessions</a:t>
            </a:r>
            <a:r>
              <a:rPr lang="en-US" sz="2100" dirty="0"/>
              <a:t> when he ascends Mt. </a:t>
            </a:r>
            <a:r>
              <a:rPr lang="en-US" sz="2100" dirty="0" err="1"/>
              <a:t>Ventoux</a:t>
            </a:r>
            <a:r>
              <a:rPr lang="en-US" sz="2100" dirty="0"/>
              <a:t>, April 26, in 1336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Catholic Intellectual and artistic movement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Michelangelo (1475-1564) is usually considered both a Renaissance and a Baroque artist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Rejects the Aristotle </a:t>
            </a:r>
            <a:r>
              <a:rPr lang="en-US" sz="2400" dirty="0" smtClean="0"/>
              <a:t>of the </a:t>
            </a:r>
            <a:r>
              <a:rPr lang="en-US" sz="2400" dirty="0"/>
              <a:t>schoolmen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Embraces rhetoric and language over philosophy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Embraces a certain pragmatism about human life and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86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Humanism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Starts in Italy as part of Italian Renaissance</a:t>
            </a:r>
          </a:p>
          <a:p>
            <a:pPr>
              <a:lnSpc>
                <a:spcPct val="80000"/>
              </a:lnSpc>
            </a:pPr>
            <a:r>
              <a:rPr lang="en-US" sz="2100"/>
              <a:t>Although outside universities, very much a Catholic-oriented intellectual movement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Therefore, not to be confused with later atheistic humanism</a:t>
            </a:r>
          </a:p>
          <a:p>
            <a:pPr>
              <a:lnSpc>
                <a:spcPct val="80000"/>
              </a:lnSpc>
            </a:pPr>
            <a:r>
              <a:rPr lang="en-US" sz="2100"/>
              <a:t>Wants to get back to the original religious and classical sources, </a:t>
            </a:r>
            <a:r>
              <a:rPr lang="en-US" sz="2100" i="1"/>
              <a:t>ad fontes</a:t>
            </a:r>
          </a:p>
          <a:p>
            <a:pPr>
              <a:lnSpc>
                <a:spcPct val="80000"/>
              </a:lnSpc>
            </a:pPr>
            <a:r>
              <a:rPr lang="en-US" sz="2100"/>
              <a:t>Funding for intellectuals, scholars, artists comes from wealthy princes, merchants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Medici’s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Popes</a:t>
            </a:r>
          </a:p>
          <a:p>
            <a:pPr>
              <a:lnSpc>
                <a:spcPct val="80000"/>
              </a:lnSpc>
            </a:pPr>
            <a:r>
              <a:rPr lang="en-US" sz="2100"/>
              <a:t>In art, man becomes the ‘measure of all things’ </a:t>
            </a:r>
            <a:r>
              <a:rPr lang="en-US" sz="1800"/>
              <a:t>Protagoras of Abdera ( c. 480-410 B.C.)</a:t>
            </a:r>
            <a:r>
              <a:rPr lang="en-US"/>
              <a:t>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Examples in architecture</a:t>
            </a:r>
          </a:p>
          <a:p>
            <a:pPr>
              <a:lnSpc>
                <a:spcPct val="80000"/>
              </a:lnSpc>
            </a:pPr>
            <a:endParaRPr lang="en-US" sz="1700"/>
          </a:p>
          <a:p>
            <a:pPr>
              <a:lnSpc>
                <a:spcPct val="80000"/>
              </a:lnSpc>
            </a:pPr>
            <a:endParaRPr lang="en-US" sz="21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C38E1-0238-4A50-B0A4-41A9933F9D1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6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Situation</a:t>
            </a:r>
          </a:p>
          <a:p>
            <a:r>
              <a:rPr lang="en-US" dirty="0" smtClean="0"/>
              <a:t>Papacy</a:t>
            </a:r>
          </a:p>
          <a:p>
            <a:r>
              <a:rPr lang="en-US" dirty="0" smtClean="0"/>
              <a:t>Intellectual developments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1266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Renaissance and Early Reformation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Simultaneous movements with many points of similarity and departure</a:t>
            </a:r>
          </a:p>
          <a:p>
            <a:pPr>
              <a:lnSpc>
                <a:spcPct val="80000"/>
              </a:lnSpc>
            </a:pPr>
            <a:r>
              <a:rPr lang="en-US" sz="1800"/>
              <a:t>Similarities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Intellectual movements outside university system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Rejection of Aristotle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Disgust with corruption in Church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Emphasis on language over philosophy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Critical study of Scripture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‘Rediscovery’ of Augustine and Church Fathers</a:t>
            </a:r>
          </a:p>
          <a:p>
            <a:pPr>
              <a:lnSpc>
                <a:spcPct val="80000"/>
              </a:lnSpc>
            </a:pPr>
            <a:r>
              <a:rPr lang="en-US" sz="1800"/>
              <a:t>Points of departure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Human nature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Relation between Divine and physical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Importance of art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Importance of ancient works (pagan and Christian) in conjunction with Scripture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Reform Church from within or revolt</a:t>
            </a:r>
          </a:p>
        </p:txBody>
      </p:sp>
    </p:spTree>
    <p:extLst>
      <p:ext uri="{BB962C8B-B14F-4D97-AF65-F5344CB8AC3E}">
        <p14:creationId xmlns:p14="http://schemas.microsoft.com/office/powerpoint/2010/main" val="308291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1341A8-7529-4B9F-B39F-4E57EE68E336}" type="slidenum">
              <a:rPr lang="en-US"/>
              <a:pPr/>
              <a:t>3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France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Philip IV (Fair) 1285-1314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Enemy of Boniface VIII, Jews, </a:t>
            </a:r>
            <a:r>
              <a:rPr lang="en-US" sz="2400" dirty="0" err="1" smtClean="0"/>
              <a:t>Templars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Strengthen French throne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Philip IV son, Charles IV, succeeds to throne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Continuation of </a:t>
            </a:r>
            <a:r>
              <a:rPr lang="en-US" sz="2400" dirty="0" err="1" smtClean="0"/>
              <a:t>Capetian</a:t>
            </a:r>
            <a:r>
              <a:rPr lang="en-US" sz="2400" dirty="0" smtClean="0"/>
              <a:t> line disputed after Charles IV dies (1328) without heir,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Most direct successor in </a:t>
            </a:r>
            <a:r>
              <a:rPr lang="en-US" sz="2400" dirty="0" err="1" smtClean="0"/>
              <a:t>Capetian</a:t>
            </a:r>
            <a:r>
              <a:rPr lang="en-US" sz="2400" dirty="0" smtClean="0"/>
              <a:t> line in King Edward III of England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French Barons instead look to Philip VI and beginning of Valois line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Caused 100 Year’s War</a:t>
            </a:r>
          </a:p>
        </p:txBody>
      </p:sp>
    </p:spTree>
    <p:extLst>
      <p:ext uri="{BB962C8B-B14F-4D97-AF65-F5344CB8AC3E}">
        <p14:creationId xmlns:p14="http://schemas.microsoft.com/office/powerpoint/2010/main" val="184931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 Years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Hundred’s Year War Between England and France 1339-1453 over rights of succession to French Throne</a:t>
            </a:r>
          </a:p>
          <a:p>
            <a:pPr lvl="1"/>
            <a:r>
              <a:rPr lang="en-US" sz="1800" dirty="0" smtClean="0"/>
              <a:t>Strong overtones of French nationalism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St. Joan of Arc, 1412-1431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Rallied French behind Charles VII (Valois line); crowned in Rheims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Captured and burned  as a heretic by English Inquisition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French kings ultimately prevailed, final battle at </a:t>
            </a:r>
            <a:r>
              <a:rPr lang="en-US" sz="2000" dirty="0" err="1" smtClean="0"/>
              <a:t>Castillon</a:t>
            </a:r>
            <a:r>
              <a:rPr lang="en-US" sz="2000" dirty="0" smtClean="0"/>
              <a:t> in 1453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Finally broke the link between English (Norman) and French thrones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28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8DCFF3-CE59-45A9-8D35-AB113849C521}" type="slidenum">
              <a:rPr lang="en-US"/>
              <a:pPr/>
              <a:t>5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England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Edward I 1272-1307</a:t>
            </a:r>
          </a:p>
          <a:p>
            <a:pPr lvl="1" eaLnBrk="1" hangingPunct="1"/>
            <a:r>
              <a:rPr lang="en-US" sz="2400" dirty="0" smtClean="0"/>
              <a:t>Annexed Wales and Scotland</a:t>
            </a:r>
          </a:p>
          <a:p>
            <a:pPr eaLnBrk="1" hangingPunct="1"/>
            <a:r>
              <a:rPr lang="en-US" sz="2800" dirty="0" smtClean="0"/>
              <a:t>Edward III 1327-1377</a:t>
            </a:r>
          </a:p>
          <a:p>
            <a:pPr lvl="1" eaLnBrk="1" hangingPunct="1"/>
            <a:r>
              <a:rPr lang="en-US" sz="2400" dirty="0" smtClean="0"/>
              <a:t>Sees himself as proper successor to French throne</a:t>
            </a:r>
          </a:p>
          <a:p>
            <a:pPr lvl="1" eaLnBrk="1" hangingPunct="1"/>
            <a:r>
              <a:rPr lang="en-US" sz="2400" dirty="0" smtClean="0"/>
              <a:t>Starts 100 Years War with France</a:t>
            </a:r>
          </a:p>
          <a:p>
            <a:pPr eaLnBrk="1" hangingPunct="1"/>
            <a:r>
              <a:rPr lang="en-US" sz="2800" dirty="0" smtClean="0"/>
              <a:t>Henry V, Battle of Agincourt 1415</a:t>
            </a:r>
          </a:p>
          <a:p>
            <a:pPr eaLnBrk="1" hangingPunct="1"/>
            <a:r>
              <a:rPr lang="en-US" sz="2800" dirty="0" smtClean="0"/>
              <a:t>War of Roses (civil war) 1455-1485</a:t>
            </a:r>
          </a:p>
          <a:p>
            <a:pPr lvl="1" eaLnBrk="1" hangingPunct="1"/>
            <a:r>
              <a:rPr lang="en-US" sz="2400" dirty="0" smtClean="0"/>
              <a:t>Henry VII and House of Tudor finally successful</a:t>
            </a:r>
          </a:p>
        </p:txBody>
      </p:sp>
    </p:spTree>
    <p:extLst>
      <p:ext uri="{BB962C8B-B14F-4D97-AF65-F5344CB8AC3E}">
        <p14:creationId xmlns:p14="http://schemas.microsoft.com/office/powerpoint/2010/main" val="183685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D51AF-82E6-4B4C-AA99-F47912580FC2}" type="slidenum">
              <a:rPr lang="en-US"/>
              <a:pPr/>
              <a:t>6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Political Situation: </a:t>
            </a:r>
            <a:br>
              <a:rPr lang="en-US" sz="4000" b="1" smtClean="0"/>
            </a:br>
            <a:r>
              <a:rPr lang="en-US" sz="4000" b="1" smtClean="0"/>
              <a:t>Holy Roman Empire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14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period of weakened HRE (German monarchy), elected by duchies (Bohemia, Saxony, Luxemburg, Bavaria, Moravia, Austria)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Three families vie for power: Bohemia, Luxemburg, Hapsburg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Sigismund last of Luxemburg’s to rule all of Germany; called Council of Constance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Eventually Hapsburg rule dominates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Maximilian I (Hapsburg) 1493-1519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Son marries Spanish heiress (Joanna the Mad, daughter of Ferdinand and Isabella)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Their son in Charles V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631665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DE8669-E422-4E97-A754-0B551FB42D27}" type="slidenum">
              <a:rPr lang="en-US"/>
              <a:pPr/>
              <a:t>7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Political Situation: Spain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Throughout 14</a:t>
            </a:r>
            <a:r>
              <a:rPr lang="en-US" baseline="30000" smtClean="0"/>
              <a:t>th</a:t>
            </a:r>
            <a:r>
              <a:rPr lang="en-US" smtClean="0"/>
              <a:t> C and 15</a:t>
            </a:r>
            <a:r>
              <a:rPr lang="en-US" baseline="30000" smtClean="0"/>
              <a:t>th</a:t>
            </a:r>
            <a:r>
              <a:rPr lang="en-US" smtClean="0"/>
              <a:t> C Christian kingdoms of northern Spain fight against Muslims</a:t>
            </a:r>
          </a:p>
          <a:p>
            <a:pPr eaLnBrk="1" hangingPunct="1"/>
            <a:r>
              <a:rPr lang="en-US" smtClean="0"/>
              <a:t>Queen Isabel of Castile and King Ferdinand of Aragon succeed in expelling Muslims from Spain in 1492</a:t>
            </a:r>
          </a:p>
          <a:p>
            <a:pPr lvl="1" eaLnBrk="1" hangingPunct="1"/>
            <a:r>
              <a:rPr lang="en-US" smtClean="0"/>
              <a:t>Charles V (their grandson) becomes king of Spain in 1516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1586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7ED77A-8DF3-42A3-ACFB-1DBB592142CE}" type="slidenum">
              <a:rPr lang="en-US"/>
              <a:pPr/>
              <a:t>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Political Situation: Eastern Mediterranean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Mongol expansion 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14th C in Asia pushes </a:t>
            </a:r>
            <a:r>
              <a:rPr lang="en-US" sz="2000" dirty="0" err="1" smtClean="0"/>
              <a:t>Ottomon</a:t>
            </a:r>
            <a:r>
              <a:rPr lang="en-US" sz="2000" dirty="0" smtClean="0"/>
              <a:t> Turks Westward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Ottomon</a:t>
            </a:r>
            <a:r>
              <a:rPr lang="en-US" sz="2000" dirty="0" smtClean="0"/>
              <a:t> Turks succeed Seljuk Turks for control of Persia and Syria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Mehmed</a:t>
            </a:r>
            <a:r>
              <a:rPr lang="en-US" sz="2000" dirty="0" smtClean="0"/>
              <a:t> II captures Constantinople 1453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Other than a few priests, West sent no aid to Constantinople after Council of Florence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Day before final battle, Eastern Church repudiates Council of Florence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Hagia</a:t>
            </a:r>
            <a:r>
              <a:rPr lang="en-US" sz="2000" dirty="0" smtClean="0"/>
              <a:t> Sophia becomes a mosque when </a:t>
            </a:r>
            <a:r>
              <a:rPr lang="en-US" sz="2000" dirty="0" err="1" smtClean="0"/>
              <a:t>Mehmed</a:t>
            </a:r>
            <a:r>
              <a:rPr lang="en-US" sz="2000" dirty="0" smtClean="0"/>
              <a:t> II enters and prays toward Mecca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Suleyman</a:t>
            </a:r>
            <a:r>
              <a:rPr lang="en-US" sz="2000" dirty="0" smtClean="0"/>
              <a:t> Magnificent becomes sultan 1520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Ottoman expansion is checked by Austrians at Battle of Vienna 1533 and by Spanish at Battle of Lepanto 1571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7537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Situation: </a:t>
            </a:r>
            <a:br>
              <a:rPr lang="en-US" dirty="0" smtClean="0"/>
            </a:br>
            <a:r>
              <a:rPr lang="en-US" dirty="0" smtClean="0"/>
              <a:t>Italian City-States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most important cities were Venice and Genoa</a:t>
            </a:r>
          </a:p>
          <a:p>
            <a:pPr lvl="1"/>
            <a:r>
              <a:rPr lang="en-US" sz="1800" dirty="0" smtClean="0"/>
              <a:t>Navy</a:t>
            </a:r>
          </a:p>
          <a:p>
            <a:pPr lvl="1"/>
            <a:r>
              <a:rPr lang="en-US" sz="1800" dirty="0" smtClean="0"/>
              <a:t>Trade</a:t>
            </a:r>
          </a:p>
          <a:p>
            <a:r>
              <a:rPr lang="en-US" sz="2000" dirty="0" smtClean="0"/>
              <a:t>In 14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and 15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other powerful city-states rise: Florence</a:t>
            </a:r>
          </a:p>
          <a:p>
            <a:pPr lvl="1"/>
            <a:r>
              <a:rPr lang="en-US" sz="1800" dirty="0" smtClean="0"/>
              <a:t>Banking to replace infrastructure of international banking and credit run by the Church</a:t>
            </a:r>
          </a:p>
          <a:p>
            <a:pPr lvl="1"/>
            <a:r>
              <a:rPr lang="en-US" sz="1800" dirty="0" smtClean="0"/>
              <a:t>Deep animosity between the papacy and some Florentines (especially the Medici family)</a:t>
            </a:r>
          </a:p>
          <a:p>
            <a:r>
              <a:rPr lang="en-US" sz="2000" dirty="0" smtClean="0"/>
              <a:t>NB ‘Italy’ is a geographic entity, but not a unified political entity until late 19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D354A-3F60-490D-8E5D-12B38483350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14961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2651</TotalTime>
  <Words>1537</Words>
  <Application>Microsoft Office PowerPoint</Application>
  <PresentationFormat>On-screen Show (4:3)</PresentationFormat>
  <Paragraphs>184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Blends</vt:lpstr>
      <vt:lpstr>Class 2: 15th C Review</vt:lpstr>
      <vt:lpstr>Outline</vt:lpstr>
      <vt:lpstr>Political Situation: France</vt:lpstr>
      <vt:lpstr>100 Years War</vt:lpstr>
      <vt:lpstr>Political Situation: England</vt:lpstr>
      <vt:lpstr>Political Situation:  Holy Roman Empire</vt:lpstr>
      <vt:lpstr>Political Situation: Spain</vt:lpstr>
      <vt:lpstr>Political Situation: Eastern Mediterranean</vt:lpstr>
      <vt:lpstr>Political Situation:  Italian City-States</vt:lpstr>
      <vt:lpstr>The Medici Family</vt:lpstr>
      <vt:lpstr>Europe 1500</vt:lpstr>
      <vt:lpstr>Very Strong ‘National’ Rulers Early 16th C </vt:lpstr>
      <vt:lpstr>Estates: The Structure of Society</vt:lpstr>
      <vt:lpstr>15th C Papacy</vt:lpstr>
      <vt:lpstr>Popes of Early 16th Century</vt:lpstr>
      <vt:lpstr>Situation Early 16th C</vt:lpstr>
      <vt:lpstr>Migration of Greek Clerics and Scholars</vt:lpstr>
      <vt:lpstr>Renaissance = Rebirth</vt:lpstr>
      <vt:lpstr>Humanism </vt:lpstr>
      <vt:lpstr>Renaissance and Early Reformation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1: Introduction</dc:title>
  <dc:creator>ann orlando</dc:creator>
  <cp:lastModifiedBy>AOrlando</cp:lastModifiedBy>
  <cp:revision>57</cp:revision>
  <dcterms:created xsi:type="dcterms:W3CDTF">2006-01-16T21:13:45Z</dcterms:created>
  <dcterms:modified xsi:type="dcterms:W3CDTF">2019-01-16T11:02:17Z</dcterms:modified>
</cp:coreProperties>
</file>