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74" r:id="rId4"/>
    <p:sldId id="273" r:id="rId5"/>
    <p:sldId id="257" r:id="rId6"/>
    <p:sldId id="258" r:id="rId7"/>
    <p:sldId id="278" r:id="rId8"/>
    <p:sldId id="276" r:id="rId9"/>
    <p:sldId id="279" r:id="rId10"/>
    <p:sldId id="277" r:id="rId11"/>
    <p:sldId id="260" r:id="rId12"/>
    <p:sldId id="271" r:id="rId13"/>
    <p:sldId id="272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B7FC9BD-AAF9-48B6-858F-6A3EB78EA6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B391B-3A9A-4454-A1CD-36605B03D5D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F003D-E5B7-4220-ADDA-1B7B3B82B7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8C7BC-5CDA-4A93-B2B3-ACE3BB4C8EE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24A24-DD59-4314-A8D9-E76D79E545D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10C2A-ADC1-49BB-93DE-B860FCB118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AAD2D-0E5D-4FAD-BC53-6EF6D0A831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41E71-55B5-4876-9B1A-828CE11789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A816E-E4B3-45DB-80ED-6167D5C2EB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16649-5866-419B-813A-452A698AF9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CB935-C5D5-4110-90B0-F42FA24285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3CDD76DB-066D-4554-8CED-16E3CDB8222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assicallibrary.org/pascal/pensees/pensees03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smtClean="0"/>
              <a:t>21</a:t>
            </a:r>
            <a:r>
              <a:rPr lang="en-US" dirty="0" smtClean="0"/>
              <a:t>: </a:t>
            </a:r>
            <a:r>
              <a:rPr lang="en-US" dirty="0" smtClean="0"/>
              <a:t>Early Modern Metaphysics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</a:t>
            </a:r>
            <a:r>
              <a:rPr lang="en-US" dirty="0"/>
              <a:t>T. Orlando</a:t>
            </a:r>
          </a:p>
          <a:p>
            <a:r>
              <a:rPr lang="en-US" dirty="0" smtClean="0"/>
              <a:t>15 </a:t>
            </a:r>
            <a:r>
              <a:rPr lang="en-US" dirty="0" smtClean="0"/>
              <a:t>March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Blaise Pascal (1623-1662)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Born in France, spent his life in France</a:t>
            </a:r>
          </a:p>
          <a:p>
            <a:r>
              <a:rPr lang="en-US" sz="2400" dirty="0" smtClean="0"/>
              <a:t>Father was a minor aristocrat; family deeply religious</a:t>
            </a:r>
          </a:p>
          <a:p>
            <a:pPr lvl="1"/>
            <a:r>
              <a:rPr lang="en-US" sz="2000" dirty="0" smtClean="0"/>
              <a:t>Attracted to </a:t>
            </a:r>
            <a:r>
              <a:rPr lang="en-US" sz="2000" dirty="0" smtClean="0"/>
              <a:t>Jansenism</a:t>
            </a:r>
          </a:p>
          <a:p>
            <a:pPr lvl="1"/>
            <a:r>
              <a:rPr lang="en-US" sz="2000" dirty="0" smtClean="0"/>
              <a:t>Opposed to strong French monarchy; opposed to Jesuits</a:t>
            </a:r>
            <a:endParaRPr lang="en-US" sz="2000" dirty="0" smtClean="0"/>
          </a:p>
          <a:p>
            <a:r>
              <a:rPr lang="en-US" sz="2400" dirty="0" smtClean="0"/>
              <a:t>Pascal was an important experimental physicists </a:t>
            </a:r>
          </a:p>
          <a:p>
            <a:pPr lvl="1"/>
            <a:r>
              <a:rPr lang="en-US" sz="2000" dirty="0" smtClean="0"/>
              <a:t>Existence of vacuums by experiments with </a:t>
            </a:r>
            <a:r>
              <a:rPr lang="en-US" sz="2000" dirty="0" smtClean="0"/>
              <a:t>barometers</a:t>
            </a:r>
          </a:p>
          <a:p>
            <a:pPr lvl="1"/>
            <a:r>
              <a:rPr lang="en-US" sz="2000" dirty="0" smtClean="0"/>
              <a:t>Pascal’s Law in fluid mechanics</a:t>
            </a:r>
            <a:endParaRPr lang="en-US" sz="2000" dirty="0" smtClean="0"/>
          </a:p>
          <a:p>
            <a:r>
              <a:rPr lang="en-US" sz="2400" dirty="0" smtClean="0"/>
              <a:t>Pascal even more important as mathematician</a:t>
            </a:r>
          </a:p>
          <a:p>
            <a:pPr lvl="1"/>
            <a:r>
              <a:rPr lang="en-US" sz="2000" dirty="0" smtClean="0"/>
              <a:t>Probability theory </a:t>
            </a:r>
            <a:r>
              <a:rPr lang="en-US" sz="2000" dirty="0" smtClean="0"/>
              <a:t>(basis of statistics, gambling)</a:t>
            </a:r>
          </a:p>
          <a:p>
            <a:pPr lvl="1"/>
            <a:r>
              <a:rPr lang="en-US" sz="2000" dirty="0" smtClean="0"/>
              <a:t>Pascal’s Triangle (binomial expansions, combinatorics)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Jansenism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Cornelius Jansenius (1585-1638)</a:t>
            </a:r>
          </a:p>
          <a:p>
            <a:pPr lvl="1"/>
            <a:r>
              <a:rPr lang="en-US" sz="2200"/>
              <a:t>Belgian bishop</a:t>
            </a:r>
          </a:p>
          <a:p>
            <a:pPr lvl="1"/>
            <a:r>
              <a:rPr lang="en-US" sz="2200"/>
              <a:t>Opposed to policies of Louis XIV</a:t>
            </a:r>
          </a:p>
          <a:p>
            <a:r>
              <a:rPr lang="en-US" sz="2600"/>
              <a:t>Wrote </a:t>
            </a:r>
            <a:r>
              <a:rPr lang="en-US" sz="2600" i="1"/>
              <a:t>Augustinus, </a:t>
            </a:r>
            <a:r>
              <a:rPr lang="en-US" sz="2600"/>
              <a:t>published after his death</a:t>
            </a:r>
          </a:p>
          <a:p>
            <a:pPr lvl="1"/>
            <a:r>
              <a:rPr lang="en-US" sz="2200"/>
              <a:t>The ‘Catholic Calvinism’</a:t>
            </a:r>
          </a:p>
          <a:p>
            <a:pPr lvl="1"/>
            <a:r>
              <a:rPr lang="en-US" sz="2200"/>
              <a:t>Supported Augustine’s view of corruption of man’s nature, and double predestination</a:t>
            </a:r>
          </a:p>
          <a:p>
            <a:pPr lvl="1"/>
            <a:r>
              <a:rPr lang="en-US" sz="2200"/>
              <a:t>Very influential in France, especially against Jesuit more optimistic view of human nature </a:t>
            </a:r>
          </a:p>
          <a:p>
            <a:r>
              <a:rPr lang="en-US" sz="2600"/>
              <a:t>Condemned by Pope Innocent X in 1653, and French Assembly of Clergy in 1681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Convent at Port Royal and Pascal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Center for spiritual and intellectual elite of France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Most famous follower was Blaise Pascal, whose sister was head of convent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Pascal opposed Jesuit view that man could come to some certain knowledge of God and morality through his natural reason.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Pascal accepted the paradox that man was at the same time made in God’s image and man had a corrupted nature after the fall.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So man had a simultaneous </a:t>
            </a:r>
            <a:r>
              <a:rPr lang="en-US" sz="2000" dirty="0" smtClean="0"/>
              <a:t>tendency </a:t>
            </a:r>
            <a:r>
              <a:rPr lang="en-US" sz="2000" dirty="0" smtClean="0"/>
              <a:t>to </a:t>
            </a:r>
            <a:r>
              <a:rPr lang="en-US" sz="2000" dirty="0"/>
              <a:t>glory and depravity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But Pascal was not just writing against the Jesuits; also against rising tide of atheism that developed after the Thirty Years War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Pascal’s Wager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Can not prove with certainty that God exists</a:t>
            </a:r>
          </a:p>
          <a:p>
            <a:r>
              <a:rPr lang="en-US" sz="2600"/>
              <a:t>But one must chose; cannot live in a state of agnosticism (same as atheism)</a:t>
            </a:r>
          </a:p>
          <a:p>
            <a:r>
              <a:rPr lang="en-US" sz="2600"/>
              <a:t>Observing the universe would lead one to at least 50-50 chance that God does exist</a:t>
            </a:r>
          </a:p>
          <a:p>
            <a:r>
              <a:rPr lang="en-US" sz="2600"/>
              <a:t>What is lost if I believe in God, and He does not exist?  What is at stake if I do not believe and He does exist?</a:t>
            </a:r>
          </a:p>
          <a:p>
            <a:r>
              <a:rPr lang="en-US" sz="2600"/>
              <a:t>Therefore the rational thing to do is to wager for God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1. </a:t>
            </a:r>
            <a:r>
              <a:rPr lang="en-US" sz="2600" dirty="0" smtClean="0"/>
              <a:t>Hitchcock, Chapter 10.</a:t>
            </a:r>
            <a:endParaRPr lang="en-US" sz="2600" dirty="0"/>
          </a:p>
          <a:p>
            <a:pPr>
              <a:lnSpc>
                <a:spcPct val="90000"/>
              </a:lnSpc>
            </a:pPr>
            <a:r>
              <a:rPr lang="en-US" sz="2600" dirty="0" smtClean="0"/>
              <a:t>2. </a:t>
            </a:r>
            <a:r>
              <a:rPr lang="en-US" sz="2600" dirty="0" err="1"/>
              <a:t>Blaise</a:t>
            </a:r>
            <a:r>
              <a:rPr lang="en-US" sz="2600" dirty="0"/>
              <a:t> Pascal </a:t>
            </a:r>
            <a:r>
              <a:rPr lang="en-US" sz="2600" i="1" dirty="0" err="1"/>
              <a:t>Pensees</a:t>
            </a:r>
            <a:r>
              <a:rPr lang="en-US" sz="2600" i="1" dirty="0"/>
              <a:t> Series III</a:t>
            </a:r>
            <a:r>
              <a:rPr lang="en-US" sz="2600" dirty="0"/>
              <a:t> available at 	</a:t>
            </a:r>
            <a:r>
              <a:rPr lang="en-US" sz="2600" dirty="0">
                <a:hlinkClick r:id="rId2"/>
              </a:rPr>
              <a:t>http://</a:t>
            </a:r>
            <a:r>
              <a:rPr lang="en-US" sz="2600" dirty="0" smtClean="0">
                <a:hlinkClick r:id="rId2"/>
              </a:rPr>
              <a:t>www.classicallibrary.org/pascal/pensees/pensees03.htm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Rationalists and Empiricists</a:t>
            </a:r>
          </a:p>
          <a:p>
            <a:r>
              <a:rPr lang="en-US" dirty="0" smtClean="0"/>
              <a:t>France in 17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Descartes</a:t>
            </a:r>
            <a:endParaRPr lang="en-US" dirty="0"/>
          </a:p>
          <a:p>
            <a:r>
              <a:rPr lang="en-US" dirty="0" smtClean="0"/>
              <a:t>Pascal</a:t>
            </a:r>
            <a:endParaRPr lang="en-US" dirty="0"/>
          </a:p>
          <a:p>
            <a:r>
              <a:rPr lang="en-US" dirty="0" smtClean="0"/>
              <a:t>Metaphysics and Physics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Epistemology: How do we know?</a:t>
            </a:r>
            <a:endParaRPr lang="en-US" b="1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What </a:t>
            </a:r>
            <a:r>
              <a:rPr lang="en-US" sz="2800" dirty="0" smtClean="0"/>
              <a:t>is best method for coming to certain (or probable) </a:t>
            </a:r>
            <a:r>
              <a:rPr lang="en-US" sz="2800" dirty="0" smtClean="0"/>
              <a:t>knowledge?</a:t>
            </a:r>
          </a:p>
          <a:p>
            <a:r>
              <a:rPr lang="en-US" sz="2800" dirty="0"/>
              <a:t>Can knowledge improve the human </a:t>
            </a:r>
            <a:r>
              <a:rPr lang="en-US" sz="2800" dirty="0" smtClean="0"/>
              <a:t>condition?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What is relation (if any) of </a:t>
            </a:r>
            <a:r>
              <a:rPr lang="en-US" sz="2800" dirty="0" smtClean="0"/>
              <a:t>human knowledge </a:t>
            </a:r>
            <a:r>
              <a:rPr lang="en-US" sz="2800" dirty="0" smtClean="0"/>
              <a:t>to God and </a:t>
            </a:r>
            <a:r>
              <a:rPr lang="en-US" sz="2800" dirty="0" smtClean="0"/>
              <a:t>Revelation?</a:t>
            </a:r>
          </a:p>
          <a:p>
            <a:pPr eaLnBrk="1" hangingPunct="1"/>
            <a:r>
              <a:rPr lang="en-US" sz="2800" dirty="0" smtClean="0"/>
              <a:t>In </a:t>
            </a:r>
            <a:r>
              <a:rPr lang="en-US" sz="2800" dirty="0" smtClean="0"/>
              <a:t>my opinion, </a:t>
            </a:r>
          </a:p>
          <a:p>
            <a:pPr lvl="1" eaLnBrk="1" hangingPunct="1"/>
            <a:r>
              <a:rPr lang="en-US" sz="2400" i="1" dirty="0" smtClean="0"/>
              <a:t>Enlightenment answer is one of either presumption or despair</a:t>
            </a:r>
          </a:p>
          <a:p>
            <a:pPr lvl="1" eaLnBrk="1" hangingPunct="1"/>
            <a:r>
              <a:rPr lang="en-US" sz="2400" i="1" dirty="0" smtClean="0"/>
              <a:t>We still living in the Age of the Enlightenment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</a:t>
            </a:r>
            <a:r>
              <a:rPr lang="en-US" baseline="30000" dirty="0" smtClean="0"/>
              <a:t>th</a:t>
            </a:r>
            <a:r>
              <a:rPr lang="en-US" dirty="0" smtClean="0"/>
              <a:t> C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‘Paradigm’ shift in 17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 also led to search for ‘new’ philosophy</a:t>
            </a:r>
          </a:p>
          <a:p>
            <a:r>
              <a:rPr lang="en-US" sz="2800" dirty="0" smtClean="0"/>
              <a:t>Driven by changes in</a:t>
            </a:r>
          </a:p>
          <a:p>
            <a:pPr lvl="1"/>
            <a:r>
              <a:rPr lang="en-US" sz="2400" dirty="0" smtClean="0"/>
              <a:t>Politics</a:t>
            </a:r>
          </a:p>
          <a:p>
            <a:pPr lvl="1"/>
            <a:r>
              <a:rPr lang="en-US" sz="2400" dirty="0" smtClean="0"/>
              <a:t>Physics</a:t>
            </a:r>
          </a:p>
          <a:p>
            <a:pPr lvl="1"/>
            <a:r>
              <a:rPr lang="en-US" sz="2400" dirty="0" smtClean="0"/>
              <a:t>Religion</a:t>
            </a:r>
          </a:p>
          <a:p>
            <a:pPr lvl="1"/>
            <a:r>
              <a:rPr lang="en-US" sz="2400" dirty="0" smtClean="0"/>
              <a:t>Voyages of discovery</a:t>
            </a:r>
          </a:p>
          <a:p>
            <a:r>
              <a:rPr lang="en-US" sz="2800" dirty="0" smtClean="0"/>
              <a:t>Two different philosophical approaches:</a:t>
            </a:r>
          </a:p>
          <a:p>
            <a:pPr lvl="1"/>
            <a:r>
              <a:rPr lang="en-US" sz="2400" dirty="0" smtClean="0"/>
              <a:t>Rationalists</a:t>
            </a:r>
          </a:p>
          <a:p>
            <a:pPr lvl="1"/>
            <a:r>
              <a:rPr lang="en-US" sz="2400" dirty="0" smtClean="0"/>
              <a:t>Empiricist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Philosophical Developments During the 17</a:t>
            </a:r>
            <a:r>
              <a:rPr lang="en-US" sz="3800" b="1" baseline="30000"/>
              <a:t>th</a:t>
            </a:r>
            <a:r>
              <a:rPr lang="en-US" sz="3800" b="1"/>
              <a:t> C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Rationalist: Knowledge is from innate </a:t>
            </a:r>
            <a:r>
              <a:rPr lang="en-US" sz="2800" dirty="0" smtClean="0"/>
              <a:t>ideas (mathematicians)</a:t>
            </a:r>
            <a:endParaRPr lang="en-US" sz="2800" dirty="0"/>
          </a:p>
          <a:p>
            <a:pPr lvl="1"/>
            <a:r>
              <a:rPr lang="en-US" sz="2400" dirty="0"/>
              <a:t>Rene Descartes (1596-1650)</a:t>
            </a:r>
          </a:p>
          <a:p>
            <a:pPr lvl="1"/>
            <a:r>
              <a:rPr lang="en-US" sz="2400" dirty="0" err="1"/>
              <a:t>Blaise</a:t>
            </a:r>
            <a:r>
              <a:rPr lang="en-US" sz="2400" dirty="0"/>
              <a:t> Pascal (1623-1662)</a:t>
            </a:r>
          </a:p>
          <a:p>
            <a:pPr lvl="1"/>
            <a:r>
              <a:rPr lang="en-US" sz="2400" dirty="0"/>
              <a:t>Gottfried Leibniz (1646-1716)</a:t>
            </a:r>
          </a:p>
          <a:p>
            <a:r>
              <a:rPr lang="en-US" sz="2800" dirty="0"/>
              <a:t>Empiricists: Knowledge is </a:t>
            </a:r>
            <a:r>
              <a:rPr lang="en-US" sz="2800" dirty="0" smtClean="0"/>
              <a:t>(only) from senses (physicists)</a:t>
            </a:r>
            <a:endParaRPr lang="en-US" sz="2800" dirty="0"/>
          </a:p>
          <a:p>
            <a:pPr lvl="1"/>
            <a:r>
              <a:rPr lang="en-US" sz="2400" dirty="0"/>
              <a:t>Francis Bacon (1561-1626)</a:t>
            </a:r>
          </a:p>
          <a:p>
            <a:pPr lvl="1"/>
            <a:r>
              <a:rPr lang="en-US" sz="2400" dirty="0"/>
              <a:t>John Locke (1632-1704)</a:t>
            </a:r>
          </a:p>
          <a:p>
            <a:pPr lvl="1"/>
            <a:r>
              <a:rPr lang="en-US" sz="2400" dirty="0"/>
              <a:t>Isaac Newton (1642-1727)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17</a:t>
            </a:r>
            <a:r>
              <a:rPr lang="en-US" b="1" baseline="30000"/>
              <a:t>th</a:t>
            </a:r>
            <a:r>
              <a:rPr lang="en-US" b="1"/>
              <a:t> C Philosophy: Rationalists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 dirty="0"/>
              <a:t>Rationalist: Knowledge is from ideas</a:t>
            </a:r>
          </a:p>
          <a:p>
            <a:pPr>
              <a:lnSpc>
                <a:spcPct val="80000"/>
              </a:lnSpc>
            </a:pPr>
            <a:r>
              <a:rPr lang="en-US" sz="1800" b="1" dirty="0"/>
              <a:t>Rene Descartes (1596-1650)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Mathematician and </a:t>
            </a:r>
            <a:r>
              <a:rPr lang="en-US" sz="1600" b="1" dirty="0" smtClean="0"/>
              <a:t>discoverer/inventor </a:t>
            </a:r>
            <a:r>
              <a:rPr lang="en-US" sz="1600" b="1" dirty="0"/>
              <a:t>of analytic geometry and algebra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“I think, therefore I am”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Dualistic approach to mind and body</a:t>
            </a:r>
          </a:p>
          <a:p>
            <a:pPr>
              <a:lnSpc>
                <a:spcPct val="80000"/>
              </a:lnSpc>
            </a:pPr>
            <a:r>
              <a:rPr lang="en-US" sz="1800" b="1" dirty="0" err="1"/>
              <a:t>Blaise</a:t>
            </a:r>
            <a:r>
              <a:rPr lang="en-US" sz="1800" b="1" dirty="0"/>
              <a:t> Pascal (1623-1662)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Mathematician and discoverer of many of laws of probability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Member of </a:t>
            </a:r>
            <a:r>
              <a:rPr lang="en-US" sz="1600" b="1" dirty="0" err="1"/>
              <a:t>Jansenists</a:t>
            </a:r>
            <a:r>
              <a:rPr lang="en-US" sz="1600" b="1" dirty="0"/>
              <a:t>: heretical Catholic group that was very Augustinian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Pascal’s Wager on the existence of God</a:t>
            </a:r>
          </a:p>
          <a:p>
            <a:pPr>
              <a:lnSpc>
                <a:spcPct val="80000"/>
              </a:lnSpc>
            </a:pPr>
            <a:r>
              <a:rPr lang="en-US" sz="1800" b="1" dirty="0"/>
              <a:t>Gottfried Leibniz (1646-1716)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Mathematician and co-discoverer of calculus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Because God is all good, this must be the best of all possible worlds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Complex metaphysics; many similarities to Stoicism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Coined term theodicy</a:t>
            </a:r>
          </a:p>
          <a:p>
            <a:pPr>
              <a:lnSpc>
                <a:spcPct val="80000"/>
              </a:lnSpc>
            </a:pPr>
            <a:endParaRPr lang="en-US" sz="1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France: Intellectual Center in 17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France most important country in Europe</a:t>
            </a:r>
          </a:p>
          <a:p>
            <a:pPr lvl="1"/>
            <a:r>
              <a:rPr lang="en-US" sz="2000" dirty="0" smtClean="0"/>
              <a:t>Victor in 30 Years War</a:t>
            </a:r>
          </a:p>
          <a:p>
            <a:pPr lvl="1"/>
            <a:r>
              <a:rPr lang="en-US" sz="2000" dirty="0" smtClean="0"/>
              <a:t>Most populous country</a:t>
            </a:r>
          </a:p>
          <a:p>
            <a:pPr lvl="1"/>
            <a:r>
              <a:rPr lang="en-US" sz="2000" dirty="0" smtClean="0"/>
              <a:t>University of Paris</a:t>
            </a:r>
          </a:p>
          <a:p>
            <a:r>
              <a:rPr lang="en-US" sz="2400" dirty="0" smtClean="0"/>
              <a:t>French Academy established in 1653 by Cardinal Richelieu to promote all things French</a:t>
            </a:r>
          </a:p>
          <a:p>
            <a:pPr lvl="1"/>
            <a:r>
              <a:rPr lang="en-US" sz="2000" dirty="0" smtClean="0"/>
              <a:t>Remains arbiter of ‘official’ French language </a:t>
            </a:r>
          </a:p>
          <a:p>
            <a:r>
              <a:rPr lang="en-US" sz="2400" dirty="0" smtClean="0"/>
              <a:t>French becomes the language of culture in 17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</a:t>
            </a:r>
          </a:p>
          <a:p>
            <a:r>
              <a:rPr lang="en-US" sz="2400" dirty="0" smtClean="0"/>
              <a:t>Developing intellectual currents</a:t>
            </a:r>
          </a:p>
          <a:p>
            <a:pPr lvl="1"/>
            <a:r>
              <a:rPr lang="en-US" sz="2000" dirty="0" smtClean="0"/>
              <a:t>Libertine morals </a:t>
            </a:r>
          </a:p>
          <a:p>
            <a:pPr lvl="1"/>
            <a:r>
              <a:rPr lang="en-US" sz="2000" dirty="0" smtClean="0"/>
              <a:t>Skeptical epistemology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Rene Descartes</a:t>
            </a:r>
            <a:r>
              <a:rPr lang="en-US" sz="3200" dirty="0" smtClean="0"/>
              <a:t> (1596-1650)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Born in France, but spent most of his life in protestant countries of Netherlands and Sweden</a:t>
            </a:r>
          </a:p>
          <a:p>
            <a:r>
              <a:rPr lang="en-US" sz="2800" dirty="0" smtClean="0"/>
              <a:t>Philosopher, mathematician, ‘theoretical’ physicists</a:t>
            </a:r>
          </a:p>
          <a:p>
            <a:r>
              <a:rPr lang="en-US" sz="2800" dirty="0" smtClean="0"/>
              <a:t>Discovered (invented) analytical geometry</a:t>
            </a:r>
          </a:p>
          <a:p>
            <a:pPr lvl="1"/>
            <a:r>
              <a:rPr lang="en-US" sz="2400" dirty="0" smtClean="0"/>
              <a:t>Marriage of algebra and geometry</a:t>
            </a:r>
          </a:p>
          <a:p>
            <a:pPr lvl="1"/>
            <a:r>
              <a:rPr lang="en-US" sz="2400" dirty="0" smtClean="0"/>
              <a:t>Claimed that mathematics not only described but represented (was) physical mechanisms</a:t>
            </a:r>
          </a:p>
          <a:p>
            <a:pPr lvl="1"/>
            <a:r>
              <a:rPr lang="en-US" sz="2400" dirty="0" smtClean="0"/>
              <a:t>Cosmos guided by universal mathematical laws</a:t>
            </a:r>
          </a:p>
          <a:p>
            <a:r>
              <a:rPr lang="en-US" sz="2800" i="1" dirty="0" smtClean="0"/>
              <a:t>The Meditations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The Meditations </a:t>
            </a:r>
            <a:r>
              <a:rPr lang="en-US" dirty="0" smtClean="0"/>
              <a:t>(1639)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Written by Descartes to consider how we know</a:t>
            </a:r>
          </a:p>
          <a:p>
            <a:pPr lvl="1"/>
            <a:r>
              <a:rPr lang="en-US" sz="2000" dirty="0" smtClean="0"/>
              <a:t>Written in French</a:t>
            </a:r>
          </a:p>
          <a:p>
            <a:pPr lvl="1"/>
            <a:r>
              <a:rPr lang="en-US" sz="2000" dirty="0" smtClean="0"/>
              <a:t>Knowledge and even existence based on the fact that we recognize that we know (I think, therefore I am)</a:t>
            </a:r>
          </a:p>
          <a:p>
            <a:pPr lvl="1"/>
            <a:r>
              <a:rPr lang="en-US" sz="2000" dirty="0" smtClean="0"/>
              <a:t>Attempts to establish the foundations for physics</a:t>
            </a:r>
          </a:p>
          <a:p>
            <a:r>
              <a:rPr lang="en-US" sz="2400" i="1" dirty="0" smtClean="0"/>
              <a:t>The Meditations </a:t>
            </a:r>
            <a:r>
              <a:rPr lang="en-US" sz="2400" dirty="0" smtClean="0"/>
              <a:t>was circulated among Parisian intellectuals for response, then Descartes wrote a reply to these </a:t>
            </a:r>
            <a:r>
              <a:rPr lang="en-US" sz="2400" dirty="0" smtClean="0"/>
              <a:t>critiques</a:t>
            </a:r>
          </a:p>
          <a:p>
            <a:pPr lvl="1"/>
            <a:r>
              <a:rPr lang="en-US" sz="2000" dirty="0" smtClean="0"/>
              <a:t>Antoine Arnaud, priest and Jansenist</a:t>
            </a:r>
          </a:p>
          <a:p>
            <a:pPr lvl="1"/>
            <a:r>
              <a:rPr lang="en-US" sz="2000" dirty="0" smtClean="0"/>
              <a:t>Thomas Hobbes, English exile, atheist</a:t>
            </a:r>
          </a:p>
          <a:p>
            <a:pPr lvl="1"/>
            <a:r>
              <a:rPr lang="en-US" sz="2000" dirty="0" smtClean="0"/>
              <a:t>Pierre </a:t>
            </a:r>
            <a:r>
              <a:rPr lang="en-US" sz="2000" dirty="0" err="1" smtClean="0"/>
              <a:t>Gassendi</a:t>
            </a:r>
            <a:r>
              <a:rPr lang="en-US" sz="2000" dirty="0" smtClean="0"/>
              <a:t>, priest, physicist and philosopher (epicurean)</a:t>
            </a:r>
            <a:endParaRPr lang="en-US" sz="2000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1604</TotalTime>
  <Words>850</Words>
  <Application>Microsoft Office PowerPoint</Application>
  <PresentationFormat>On-screen Show (4:3)</PresentationFormat>
  <Paragraphs>114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Edge</vt:lpstr>
      <vt:lpstr>Class 21: Early Modern Metaphysics</vt:lpstr>
      <vt:lpstr>Introduction</vt:lpstr>
      <vt:lpstr>Epistemology: How do we know?</vt:lpstr>
      <vt:lpstr>17th C Philosophy</vt:lpstr>
      <vt:lpstr>Philosophical Developments During the 17th C</vt:lpstr>
      <vt:lpstr>17th C Philosophy: Rationalists</vt:lpstr>
      <vt:lpstr>France: Intellectual Center in 17th C</vt:lpstr>
      <vt:lpstr>Rene Descartes (1596-1650)</vt:lpstr>
      <vt:lpstr>The Meditations (1639)</vt:lpstr>
      <vt:lpstr>Blaise Pascal (1623-1662)</vt:lpstr>
      <vt:lpstr>Jansenism</vt:lpstr>
      <vt:lpstr>Convent at Port Royal and Pascal</vt:lpstr>
      <vt:lpstr>Pascal’s Wager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17: Spirituality in France</dc:title>
  <dc:creator>ann orlando</dc:creator>
  <cp:lastModifiedBy>AOrlando</cp:lastModifiedBy>
  <cp:revision>153</cp:revision>
  <dcterms:created xsi:type="dcterms:W3CDTF">2005-12-23T15:49:49Z</dcterms:created>
  <dcterms:modified xsi:type="dcterms:W3CDTF">2019-03-06T13:48:53Z</dcterms:modified>
</cp:coreProperties>
</file>