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96" r:id="rId3"/>
    <p:sldId id="300" r:id="rId4"/>
    <p:sldId id="301" r:id="rId5"/>
    <p:sldId id="302" r:id="rId6"/>
    <p:sldId id="303" r:id="rId7"/>
    <p:sldId id="276" r:id="rId8"/>
    <p:sldId id="287" r:id="rId9"/>
    <p:sldId id="288" r:id="rId10"/>
    <p:sldId id="289" r:id="rId11"/>
    <p:sldId id="290" r:id="rId12"/>
    <p:sldId id="291" r:id="rId13"/>
    <p:sldId id="292" r:id="rId14"/>
    <p:sldId id="293" r:id="rId15"/>
    <p:sldId id="294" r:id="rId16"/>
    <p:sldId id="268" r:id="rId17"/>
    <p:sldId id="267" r:id="rId18"/>
    <p:sldId id="283" r:id="rId19"/>
    <p:sldId id="285"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12290"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1229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6D1FE4AF-84BD-457B-8FBC-9224A301C44C}"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9F942A6-7EB4-4093-A38B-81E6D69F0FE9}"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CD96501-BC34-4915-AA2C-DF7EEF0D3518}"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B238F54-8471-409F-9F60-DA4535163028}"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5C772D0-6E80-4EE8-B109-38375C40DCA6}"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FB860B1-9E6C-4F16-9DEE-C6877585C95F}"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3CEF6313-67AB-48D6-91F7-9C620B362D2F}"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547D8254-6A9A-4E82-819B-354C51222435}"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01487BA3-A4D4-44C0-94D2-78C31FA7A8CF}"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652C6E7-644E-4BD8-9A01-7DCFA5A2D206}"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E8AC905-BBE3-4B2D-B294-EBF07FCC4AC9}"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26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a:p>
        </p:txBody>
      </p:sp>
      <p:sp>
        <p:nvSpPr>
          <p:cNvPr id="1126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a:p>
        </p:txBody>
      </p:sp>
      <p:sp>
        <p:nvSpPr>
          <p:cNvPr id="1127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83A4A99E-63B5-4B54-855B-4545E605454A}" type="slidenum">
              <a:rPr lang="en-US" altLang="en-US"/>
              <a:pPr>
                <a:defRPr/>
              </a:pPr>
              <a:t>‹#›</a:t>
            </a:fld>
            <a:endParaRPr lang="en-US" altLang="en-US"/>
          </a:p>
        </p:txBody>
      </p:sp>
      <p:sp>
        <p:nvSpPr>
          <p:cNvPr id="11271"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1127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n.wikipedia.org/wiki/File:Galileo.arp.300pix.jpg"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fordham.edu/halsall/mod/1615bellarmine-letter.html" TargetMode="External"/><Relationship Id="rId2" Type="http://schemas.openxmlformats.org/officeDocument/2006/relationships/hyperlink" Target="http://www.fordham.edu/halsall/mod/galileo-tuscany.html" TargetMode="External"/><Relationship Id="rId1" Type="http://schemas.openxmlformats.org/officeDocument/2006/relationships/slideLayout" Target="../slideLayouts/slideLayout2.xml"/><Relationship Id="rId5" Type="http://schemas.openxmlformats.org/officeDocument/2006/relationships/hyperlink" Target="http://www.fordham.edu/halsall/mod/newton-princ.html" TargetMode="External"/><Relationship Id="rId4" Type="http://schemas.openxmlformats.org/officeDocument/2006/relationships/hyperlink" Target="https://history.hanover.edu/texts/Bacon/novorg.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b="1" dirty="0" smtClean="0"/>
              <a:t>Class </a:t>
            </a:r>
            <a:r>
              <a:rPr lang="en-US" b="1" dirty="0" smtClean="0"/>
              <a:t>22: Physics and the Church</a:t>
            </a:r>
            <a:endParaRPr lang="en-US" b="1" dirty="0" smtClean="0"/>
          </a:p>
        </p:txBody>
      </p:sp>
      <p:sp>
        <p:nvSpPr>
          <p:cNvPr id="3075" name="Rectangle 3"/>
          <p:cNvSpPr>
            <a:spLocks noGrp="1" noChangeArrowheads="1"/>
          </p:cNvSpPr>
          <p:nvPr>
            <p:ph type="subTitle" idx="1"/>
          </p:nvPr>
        </p:nvSpPr>
        <p:spPr/>
        <p:txBody>
          <a:bodyPr/>
          <a:lstStyle/>
          <a:p>
            <a:pPr eaLnBrk="1" hangingPunct="1"/>
            <a:r>
              <a:rPr lang="en-US" dirty="0" smtClean="0"/>
              <a:t>Dr. Ann T. Orlando</a:t>
            </a:r>
          </a:p>
          <a:p>
            <a:pPr eaLnBrk="1" hangingPunct="1"/>
            <a:r>
              <a:rPr lang="en-US" dirty="0" smtClean="0"/>
              <a:t>20 </a:t>
            </a:r>
            <a:r>
              <a:rPr lang="en-US" dirty="0" smtClean="0"/>
              <a:t>March </a:t>
            </a:r>
            <a:r>
              <a:rPr lang="en-US" dirty="0" smtClean="0"/>
              <a:t>2019</a:t>
            </a: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Galileo (1564-1642)</a:t>
            </a:r>
          </a:p>
        </p:txBody>
      </p:sp>
      <p:sp>
        <p:nvSpPr>
          <p:cNvPr id="13315" name="Rectangle 3"/>
          <p:cNvSpPr>
            <a:spLocks noGrp="1" noChangeArrowheads="1"/>
          </p:cNvSpPr>
          <p:nvPr>
            <p:ph type="body" sz="half" idx="1"/>
          </p:nvPr>
        </p:nvSpPr>
        <p:spPr>
          <a:xfrm>
            <a:off x="457200" y="1600200"/>
            <a:ext cx="5638800" cy="4530725"/>
          </a:xfrm>
        </p:spPr>
        <p:txBody>
          <a:bodyPr/>
          <a:lstStyle/>
          <a:p>
            <a:pPr eaLnBrk="1" hangingPunct="1">
              <a:lnSpc>
                <a:spcPct val="80000"/>
              </a:lnSpc>
            </a:pPr>
            <a:r>
              <a:rPr lang="en-US" sz="1800" smtClean="0"/>
              <a:t>Impact of Telescope</a:t>
            </a:r>
          </a:p>
          <a:p>
            <a:pPr lvl="1" eaLnBrk="1" hangingPunct="1">
              <a:lnSpc>
                <a:spcPct val="80000"/>
              </a:lnSpc>
            </a:pPr>
            <a:r>
              <a:rPr lang="en-US" sz="1800" smtClean="0"/>
              <a:t>Becomes obvious that entities above the sun do change</a:t>
            </a:r>
          </a:p>
          <a:p>
            <a:pPr lvl="1" eaLnBrk="1" hangingPunct="1">
              <a:lnSpc>
                <a:spcPct val="80000"/>
              </a:lnSpc>
            </a:pPr>
            <a:r>
              <a:rPr lang="en-US" sz="1800" smtClean="0"/>
              <a:t>Far more variety in celestial sphere than previously imagined</a:t>
            </a:r>
          </a:p>
          <a:p>
            <a:pPr eaLnBrk="1" hangingPunct="1">
              <a:lnSpc>
                <a:spcPct val="80000"/>
              </a:lnSpc>
            </a:pPr>
            <a:r>
              <a:rPr lang="en-US" sz="1800" smtClean="0"/>
              <a:t>Mathematical simplicity of heliocentric system very appealing</a:t>
            </a:r>
          </a:p>
          <a:p>
            <a:pPr lvl="1" eaLnBrk="1" hangingPunct="1">
              <a:lnSpc>
                <a:spcPct val="80000"/>
              </a:lnSpc>
            </a:pPr>
            <a:r>
              <a:rPr lang="en-US" sz="1800" smtClean="0"/>
              <a:t>Circular orbits</a:t>
            </a:r>
          </a:p>
          <a:p>
            <a:pPr eaLnBrk="1" hangingPunct="1">
              <a:lnSpc>
                <a:spcPct val="80000"/>
              </a:lnSpc>
            </a:pPr>
            <a:r>
              <a:rPr lang="en-US" sz="1800" smtClean="0"/>
              <a:t>Note Galileo’s contributions to physics far beyond astronomy</a:t>
            </a:r>
          </a:p>
          <a:p>
            <a:pPr lvl="1" eaLnBrk="1" hangingPunct="1">
              <a:lnSpc>
                <a:spcPct val="80000"/>
              </a:lnSpc>
            </a:pPr>
            <a:r>
              <a:rPr lang="en-US" sz="1800" smtClean="0"/>
              <a:t>Dynamics (pendula)</a:t>
            </a:r>
          </a:p>
          <a:p>
            <a:pPr lvl="1" eaLnBrk="1" hangingPunct="1">
              <a:lnSpc>
                <a:spcPct val="80000"/>
              </a:lnSpc>
            </a:pPr>
            <a:r>
              <a:rPr lang="en-US" sz="1800" smtClean="0"/>
              <a:t>Motion (weight not relevant to speed at which a body falls, Tower of Pisa experiment)</a:t>
            </a:r>
          </a:p>
          <a:p>
            <a:pPr lvl="1" eaLnBrk="1" hangingPunct="1">
              <a:lnSpc>
                <a:spcPct val="80000"/>
              </a:lnSpc>
            </a:pPr>
            <a:r>
              <a:rPr lang="en-US" sz="1800" smtClean="0"/>
              <a:t>But most of all using mathematics to describe laws of physics</a:t>
            </a:r>
          </a:p>
          <a:p>
            <a:pPr eaLnBrk="1" hangingPunct="1">
              <a:lnSpc>
                <a:spcPct val="80000"/>
              </a:lnSpc>
            </a:pPr>
            <a:r>
              <a:rPr lang="en-US" sz="1800" smtClean="0"/>
              <a:t>Galileo part of broad-based reaction against Aristotelianism </a:t>
            </a:r>
            <a:endParaRPr lang="en-US" sz="1900" smtClean="0"/>
          </a:p>
        </p:txBody>
      </p:sp>
      <p:sp>
        <p:nvSpPr>
          <p:cNvPr id="13316" name="Rectangle 4"/>
          <p:cNvSpPr>
            <a:spLocks noGrp="1" noChangeArrowheads="1"/>
          </p:cNvSpPr>
          <p:nvPr>
            <p:ph type="body" sz="half" idx="2"/>
          </p:nvPr>
        </p:nvSpPr>
        <p:spPr>
          <a:xfrm>
            <a:off x="6248400" y="1600200"/>
            <a:ext cx="2438400" cy="4530725"/>
          </a:xfrm>
        </p:spPr>
        <p:txBody>
          <a:bodyPr/>
          <a:lstStyle/>
          <a:p>
            <a:pPr eaLnBrk="1" hangingPunct="1"/>
            <a:endParaRPr lang="en-US" sz="2600" smtClean="0"/>
          </a:p>
        </p:txBody>
      </p:sp>
      <p:pic>
        <p:nvPicPr>
          <p:cNvPr id="13317" name="Picture 6" descr="220px-Galileo">
            <a:hlinkClick r:id="rId2"/>
          </p:cNvPr>
          <p:cNvPicPr>
            <a:picLocks noChangeAspect="1" noChangeArrowheads="1"/>
          </p:cNvPicPr>
          <p:nvPr/>
        </p:nvPicPr>
        <p:blipFill>
          <a:blip r:embed="rId3" cstate="print"/>
          <a:srcRect/>
          <a:stretch>
            <a:fillRect/>
          </a:stretch>
        </p:blipFill>
        <p:spPr bwMode="auto">
          <a:xfrm>
            <a:off x="6324600" y="2133600"/>
            <a:ext cx="2095500" cy="25717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3800" smtClean="0"/>
              <a:t>St. Robert Bellarmine (1542-1621)</a:t>
            </a:r>
          </a:p>
        </p:txBody>
      </p:sp>
      <p:sp>
        <p:nvSpPr>
          <p:cNvPr id="14339" name="Rectangle 3"/>
          <p:cNvSpPr>
            <a:spLocks noGrp="1" noChangeArrowheads="1"/>
          </p:cNvSpPr>
          <p:nvPr>
            <p:ph type="body" idx="1"/>
          </p:nvPr>
        </p:nvSpPr>
        <p:spPr/>
        <p:txBody>
          <a:bodyPr/>
          <a:lstStyle/>
          <a:p>
            <a:pPr eaLnBrk="1" hangingPunct="1">
              <a:lnSpc>
                <a:spcPct val="90000"/>
              </a:lnSpc>
            </a:pPr>
            <a:r>
              <a:rPr lang="en-US" dirty="0" smtClean="0"/>
              <a:t>Concerned about interpretation of Scripture, especially Joshua 10</a:t>
            </a:r>
          </a:p>
          <a:p>
            <a:pPr lvl="1" eaLnBrk="1" hangingPunct="1">
              <a:lnSpc>
                <a:spcPct val="90000"/>
              </a:lnSpc>
            </a:pPr>
            <a:r>
              <a:rPr lang="en-US" dirty="0" smtClean="0"/>
              <a:t>Heliocentric system okay to make math easier, </a:t>
            </a:r>
          </a:p>
          <a:p>
            <a:pPr lvl="1" eaLnBrk="1" hangingPunct="1">
              <a:lnSpc>
                <a:spcPct val="90000"/>
              </a:lnSpc>
            </a:pPr>
            <a:r>
              <a:rPr lang="en-US" dirty="0" smtClean="0"/>
              <a:t>Draws distinction between easier math and reality</a:t>
            </a:r>
          </a:p>
          <a:p>
            <a:pPr eaLnBrk="1" hangingPunct="1">
              <a:lnSpc>
                <a:spcPct val="90000"/>
              </a:lnSpc>
            </a:pPr>
            <a:r>
              <a:rPr lang="en-US" dirty="0" smtClean="0"/>
              <a:t>But also concerned that circular-orbit heliocentric system not as accurate as epicycles and geocentric system</a:t>
            </a:r>
          </a:p>
          <a:p>
            <a:pPr lvl="1" eaLnBrk="1" hangingPunct="1">
              <a:lnSpc>
                <a:spcPct val="90000"/>
              </a:lnSpc>
            </a:pPr>
            <a:r>
              <a:rPr lang="en-US" b="1" dirty="0" smtClean="0"/>
              <a:t>….</a:t>
            </a:r>
            <a:r>
              <a:rPr lang="en-US" b="1" i="1" dirty="0" smtClean="0"/>
              <a:t>And he was right</a:t>
            </a:r>
          </a:p>
          <a:p>
            <a:pPr eaLnBrk="1" hangingPunct="1">
              <a:lnSpc>
                <a:spcPct val="90000"/>
              </a:lnSpc>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Galileo vs Church</a:t>
            </a:r>
          </a:p>
        </p:txBody>
      </p:sp>
      <p:sp>
        <p:nvSpPr>
          <p:cNvPr id="15363" name="Rectangle 3"/>
          <p:cNvSpPr>
            <a:spLocks noGrp="1" noChangeArrowheads="1"/>
          </p:cNvSpPr>
          <p:nvPr>
            <p:ph type="body" idx="1"/>
          </p:nvPr>
        </p:nvSpPr>
        <p:spPr/>
        <p:txBody>
          <a:bodyPr/>
          <a:lstStyle/>
          <a:p>
            <a:pPr eaLnBrk="1" hangingPunct="1">
              <a:lnSpc>
                <a:spcPct val="80000"/>
              </a:lnSpc>
            </a:pPr>
            <a:r>
              <a:rPr lang="en-US" sz="1900" smtClean="0"/>
              <a:t>Conflict begins during Pope Paul V pontificate</a:t>
            </a:r>
          </a:p>
          <a:p>
            <a:pPr lvl="1" eaLnBrk="1" hangingPunct="1">
              <a:lnSpc>
                <a:spcPct val="80000"/>
              </a:lnSpc>
            </a:pPr>
            <a:r>
              <a:rPr lang="en-US" sz="1700" smtClean="0"/>
              <a:t>Background of Reformation and Council of Trent</a:t>
            </a:r>
          </a:p>
          <a:p>
            <a:pPr eaLnBrk="1" hangingPunct="1">
              <a:lnSpc>
                <a:spcPct val="80000"/>
              </a:lnSpc>
            </a:pPr>
            <a:r>
              <a:rPr lang="en-US" sz="1900" smtClean="0"/>
              <a:t>1616 “Copernicanism” condemned, </a:t>
            </a:r>
          </a:p>
          <a:p>
            <a:pPr lvl="1" eaLnBrk="1" hangingPunct="1">
              <a:lnSpc>
                <a:spcPct val="80000"/>
              </a:lnSpc>
            </a:pPr>
            <a:r>
              <a:rPr lang="en-US" sz="1700" i="1" smtClean="0"/>
              <a:t>De Revolutionibus </a:t>
            </a:r>
            <a:r>
              <a:rPr lang="en-US" sz="1700" smtClean="0"/>
              <a:t>placed on index </a:t>
            </a:r>
          </a:p>
          <a:p>
            <a:pPr lvl="1" eaLnBrk="1" hangingPunct="1">
              <a:lnSpc>
                <a:spcPct val="80000"/>
              </a:lnSpc>
            </a:pPr>
            <a:r>
              <a:rPr lang="en-US" sz="1700" smtClean="0"/>
              <a:t>Galileo told not to teach it</a:t>
            </a:r>
          </a:p>
          <a:p>
            <a:pPr eaLnBrk="1" hangingPunct="1">
              <a:lnSpc>
                <a:spcPct val="80000"/>
              </a:lnSpc>
            </a:pPr>
            <a:r>
              <a:rPr lang="en-US" sz="1900" smtClean="0"/>
              <a:t>1623 Maffeo Barberini becomes Pope Urban VIII</a:t>
            </a:r>
          </a:p>
          <a:p>
            <a:pPr lvl="1" eaLnBrk="1" hangingPunct="1">
              <a:lnSpc>
                <a:spcPct val="80000"/>
              </a:lnSpc>
            </a:pPr>
            <a:r>
              <a:rPr lang="en-US" sz="1700" smtClean="0"/>
              <a:t>Admirer of Galileo</a:t>
            </a:r>
          </a:p>
          <a:p>
            <a:pPr eaLnBrk="1" hangingPunct="1">
              <a:lnSpc>
                <a:spcPct val="80000"/>
              </a:lnSpc>
            </a:pPr>
            <a:r>
              <a:rPr lang="en-US" sz="1900" smtClean="0"/>
              <a:t>1632 Galileo publishes </a:t>
            </a:r>
            <a:r>
              <a:rPr lang="en-US" sz="1900" i="1" smtClean="0"/>
              <a:t>Dialogue Concerning the Two Chief World Systems, Ptolemaic and Copernican</a:t>
            </a:r>
          </a:p>
          <a:p>
            <a:pPr lvl="1" eaLnBrk="1" hangingPunct="1">
              <a:lnSpc>
                <a:spcPct val="80000"/>
              </a:lnSpc>
            </a:pPr>
            <a:r>
              <a:rPr lang="en-US" sz="1700" smtClean="0"/>
              <a:t>Published with approval of censors in Rome and Florence</a:t>
            </a:r>
          </a:p>
          <a:p>
            <a:pPr lvl="1" eaLnBrk="1" hangingPunct="1">
              <a:lnSpc>
                <a:spcPct val="80000"/>
              </a:lnSpc>
            </a:pPr>
            <a:r>
              <a:rPr lang="en-US" sz="1700" smtClean="0"/>
              <a:t>Made fun of Pope, who saw himself as Simplicio, defender of Ptolemy </a:t>
            </a:r>
          </a:p>
          <a:p>
            <a:pPr eaLnBrk="1" hangingPunct="1">
              <a:lnSpc>
                <a:spcPct val="80000"/>
              </a:lnSpc>
            </a:pPr>
            <a:r>
              <a:rPr lang="en-US" sz="1900" smtClean="0"/>
              <a:t>1633 Galileo brought before Inquisition</a:t>
            </a:r>
          </a:p>
          <a:p>
            <a:pPr lvl="1" eaLnBrk="1" hangingPunct="1">
              <a:lnSpc>
                <a:spcPct val="80000"/>
              </a:lnSpc>
            </a:pPr>
            <a:r>
              <a:rPr lang="en-US" sz="1700" smtClean="0"/>
              <a:t>House arrest</a:t>
            </a:r>
          </a:p>
          <a:p>
            <a:pPr lvl="1" eaLnBrk="1" hangingPunct="1">
              <a:lnSpc>
                <a:spcPct val="80000"/>
              </a:lnSpc>
            </a:pPr>
            <a:r>
              <a:rPr lang="en-US" sz="1700" smtClean="0"/>
              <a:t>Galileo tries to defend himself using….Augustine</a:t>
            </a:r>
          </a:p>
          <a:p>
            <a:pPr lvl="1" eaLnBrk="1" hangingPunct="1">
              <a:lnSpc>
                <a:spcPct val="80000"/>
              </a:lnSpc>
            </a:pPr>
            <a:r>
              <a:rPr lang="en-US" sz="1700" smtClean="0"/>
              <a:t>Allowed to return to Florence after recanting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800" smtClean="0"/>
              <a:t>Resolution of the Physics: </a:t>
            </a:r>
            <a:br>
              <a:rPr lang="en-US" sz="3800" smtClean="0"/>
            </a:br>
            <a:r>
              <a:rPr lang="en-US" sz="3800" smtClean="0"/>
              <a:t>Elliptical Orbits</a:t>
            </a:r>
          </a:p>
        </p:txBody>
      </p:sp>
      <p:sp>
        <p:nvSpPr>
          <p:cNvPr id="16387" name="Rectangle 3"/>
          <p:cNvSpPr>
            <a:spLocks noGrp="1" noChangeArrowheads="1"/>
          </p:cNvSpPr>
          <p:nvPr>
            <p:ph type="body" idx="1"/>
          </p:nvPr>
        </p:nvSpPr>
        <p:spPr/>
        <p:txBody>
          <a:bodyPr/>
          <a:lstStyle/>
          <a:p>
            <a:pPr eaLnBrk="1" hangingPunct="1"/>
            <a:r>
              <a:rPr lang="en-US" dirty="0" smtClean="0"/>
              <a:t>By carefully analyzing data, Kepler concludes that orbits are elliptical</a:t>
            </a:r>
          </a:p>
          <a:p>
            <a:pPr lvl="1" eaLnBrk="1" hangingPunct="1"/>
            <a:r>
              <a:rPr lang="en-US" dirty="0" smtClean="0"/>
              <a:t>Mathematics of three laws of planetary motion</a:t>
            </a:r>
          </a:p>
          <a:p>
            <a:pPr eaLnBrk="1" hangingPunct="1"/>
            <a:r>
              <a:rPr lang="en-US" dirty="0" smtClean="0"/>
              <a:t>Kepler supported by Jesuit astronomers</a:t>
            </a:r>
          </a:p>
          <a:p>
            <a:pPr lvl="1" eaLnBrk="1" hangingPunct="1"/>
            <a:r>
              <a:rPr lang="en-US" dirty="0" smtClean="0"/>
              <a:t>Condemned by Lutherans, Calvinists </a:t>
            </a:r>
          </a:p>
          <a:p>
            <a:pPr eaLnBrk="1" hangingPunct="1"/>
            <a:r>
              <a:rPr lang="en-US" dirty="0" smtClean="0"/>
              <a:t>Description at </a:t>
            </a:r>
            <a:r>
              <a:rPr lang="en-US" sz="1700" dirty="0" smtClean="0"/>
              <a:t>http://csep10.phys.utk.edu/astr161/lect/history/kepler.html</a:t>
            </a:r>
          </a:p>
        </p:txBody>
      </p:sp>
      <p:pic>
        <p:nvPicPr>
          <p:cNvPr id="16388" name="Picture 4" descr="kepler1"/>
          <p:cNvPicPr>
            <a:picLocks noChangeAspect="1" noChangeArrowheads="1"/>
          </p:cNvPicPr>
          <p:nvPr/>
        </p:nvPicPr>
        <p:blipFill>
          <a:blip r:embed="rId2" cstate="print"/>
          <a:srcRect/>
          <a:stretch>
            <a:fillRect/>
          </a:stretch>
        </p:blipFill>
        <p:spPr bwMode="auto">
          <a:xfrm>
            <a:off x="6477000" y="4192190"/>
            <a:ext cx="2057400" cy="15430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3800" smtClean="0"/>
              <a:t>Enlightenment Mythology of Galileo</a:t>
            </a:r>
          </a:p>
        </p:txBody>
      </p:sp>
      <p:sp>
        <p:nvSpPr>
          <p:cNvPr id="17411" name="Rectangle 3"/>
          <p:cNvSpPr>
            <a:spLocks noGrp="1" noChangeArrowheads="1"/>
          </p:cNvSpPr>
          <p:nvPr>
            <p:ph type="body" idx="1"/>
          </p:nvPr>
        </p:nvSpPr>
        <p:spPr/>
        <p:txBody>
          <a:bodyPr/>
          <a:lstStyle/>
          <a:p>
            <a:pPr eaLnBrk="1" hangingPunct="1"/>
            <a:r>
              <a:rPr lang="en-US" smtClean="0"/>
              <a:t>“Despite all its enlightenment about other matters, the eighteenth century was almost a golden age for the invention and diffusion of myths about Galileo’s trial.” – Finocchiaro, </a:t>
            </a:r>
            <a:r>
              <a:rPr lang="en-US" i="1" smtClean="0"/>
              <a:t>Retrying Galileo, </a:t>
            </a:r>
            <a:r>
              <a:rPr lang="en-US" smtClean="0"/>
              <a:t>111</a:t>
            </a:r>
          </a:p>
          <a:p>
            <a:pPr lvl="1" eaLnBrk="1" hangingPunct="1"/>
            <a:r>
              <a:rPr lang="en-US" smtClean="0"/>
              <a:t>Galileo held in prison</a:t>
            </a:r>
          </a:p>
          <a:p>
            <a:pPr lvl="1" eaLnBrk="1" hangingPunct="1"/>
            <a:r>
              <a:rPr lang="en-US" smtClean="0"/>
              <a:t>Galileo had his eyes gauged out</a:t>
            </a:r>
          </a:p>
          <a:p>
            <a:pPr lvl="1" eaLnBrk="1" hangingPunct="1"/>
            <a:r>
              <a:rPr lang="en-US" smtClean="0"/>
              <a:t>Galileo had to live on bread and water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3800" smtClean="0"/>
              <a:t>Situation Today: </a:t>
            </a:r>
            <a:br>
              <a:rPr lang="en-US" sz="3800" smtClean="0"/>
            </a:br>
            <a:r>
              <a:rPr lang="en-US" sz="3800" smtClean="0"/>
              <a:t>Benedict XVI and Sapienza</a:t>
            </a:r>
          </a:p>
        </p:txBody>
      </p:sp>
      <p:sp>
        <p:nvSpPr>
          <p:cNvPr id="18435" name="Rectangle 3"/>
          <p:cNvSpPr>
            <a:spLocks noGrp="1" noChangeArrowheads="1"/>
          </p:cNvSpPr>
          <p:nvPr>
            <p:ph type="body" idx="1"/>
          </p:nvPr>
        </p:nvSpPr>
        <p:spPr/>
        <p:txBody>
          <a:bodyPr/>
          <a:lstStyle/>
          <a:p>
            <a:pPr eaLnBrk="1" hangingPunct="1">
              <a:lnSpc>
                <a:spcPct val="90000"/>
              </a:lnSpc>
            </a:pPr>
            <a:r>
              <a:rPr lang="en-US" sz="2100" smtClean="0"/>
              <a:t>20</a:t>
            </a:r>
            <a:r>
              <a:rPr lang="en-US" sz="2100" baseline="30000" smtClean="0"/>
              <a:t>th</a:t>
            </a:r>
            <a:r>
              <a:rPr lang="en-US" sz="2100" smtClean="0"/>
              <a:t> and 21</a:t>
            </a:r>
            <a:r>
              <a:rPr lang="en-US" sz="2100" baseline="30000" smtClean="0"/>
              <a:t>st</a:t>
            </a:r>
            <a:r>
              <a:rPr lang="en-US" sz="2100" smtClean="0"/>
              <a:t> Centuries no strangers to embellishing Galileo affair</a:t>
            </a:r>
          </a:p>
          <a:p>
            <a:pPr lvl="1" eaLnBrk="1" hangingPunct="1">
              <a:lnSpc>
                <a:spcPct val="90000"/>
              </a:lnSpc>
            </a:pPr>
            <a:r>
              <a:rPr lang="en-US" sz="2000" smtClean="0"/>
              <a:t>Bertold Brecht, </a:t>
            </a:r>
            <a:r>
              <a:rPr lang="en-US" sz="2000" i="1" smtClean="0"/>
              <a:t>Galileo, </a:t>
            </a:r>
            <a:r>
              <a:rPr lang="en-US" sz="2000" smtClean="0"/>
              <a:t>expands on clash of faith and reason</a:t>
            </a:r>
          </a:p>
          <a:p>
            <a:pPr eaLnBrk="1" hangingPunct="1">
              <a:lnSpc>
                <a:spcPct val="90000"/>
              </a:lnSpc>
            </a:pPr>
            <a:r>
              <a:rPr lang="en-US" sz="2100" smtClean="0"/>
              <a:t>Most recently the controversy around Pope Benedict XVI planned visit to Sapienza University in January 2008</a:t>
            </a:r>
          </a:p>
          <a:p>
            <a:pPr lvl="1" eaLnBrk="1" hangingPunct="1">
              <a:lnSpc>
                <a:spcPct val="90000"/>
              </a:lnSpc>
            </a:pPr>
            <a:r>
              <a:rPr lang="en-US" sz="2000" smtClean="0"/>
              <a:t>Physics faculty protest Pope’s visit because of reputed comments he made in 1992 about Galileo; ‘authoritative’ reference was a wikipedia article</a:t>
            </a:r>
          </a:p>
          <a:p>
            <a:pPr lvl="1" eaLnBrk="1" hangingPunct="1">
              <a:lnSpc>
                <a:spcPct val="90000"/>
              </a:lnSpc>
            </a:pPr>
            <a:r>
              <a:rPr lang="en-US" sz="2000" smtClean="0"/>
              <a:t>Pope cancels visit</a:t>
            </a:r>
          </a:p>
          <a:p>
            <a:pPr lvl="1" eaLnBrk="1" hangingPunct="1">
              <a:lnSpc>
                <a:spcPct val="90000"/>
              </a:lnSpc>
            </a:pPr>
            <a:r>
              <a:rPr lang="en-US" sz="2000" smtClean="0"/>
              <a:t>Rector of Sapienza eventually acknowledges criticism misdirected, and invites Pope to return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800" b="1" smtClean="0"/>
              <a:t>The Giant of the Scientific Age: </a:t>
            </a:r>
            <a:br>
              <a:rPr lang="en-US" sz="3800" b="1" smtClean="0"/>
            </a:br>
            <a:r>
              <a:rPr lang="en-US" sz="3800" b="1" smtClean="0"/>
              <a:t>Isaac Newton</a:t>
            </a:r>
          </a:p>
        </p:txBody>
      </p:sp>
      <p:sp>
        <p:nvSpPr>
          <p:cNvPr id="19459" name="Rectangle 3"/>
          <p:cNvSpPr>
            <a:spLocks noGrp="1" noChangeArrowheads="1"/>
          </p:cNvSpPr>
          <p:nvPr>
            <p:ph type="body" idx="1"/>
          </p:nvPr>
        </p:nvSpPr>
        <p:spPr/>
        <p:txBody>
          <a:bodyPr/>
          <a:lstStyle/>
          <a:p>
            <a:pPr eaLnBrk="1" hangingPunct="1"/>
            <a:r>
              <a:rPr lang="en-US" sz="2600" dirty="0" smtClean="0"/>
              <a:t>The most famous man in Europe in his own day and thereafter until Einstein</a:t>
            </a:r>
          </a:p>
          <a:p>
            <a:pPr eaLnBrk="1" hangingPunct="1"/>
            <a:r>
              <a:rPr lang="en-US" sz="2600" dirty="0" smtClean="0"/>
              <a:t>Founder of calculus (along with Leibniz)</a:t>
            </a:r>
          </a:p>
          <a:p>
            <a:pPr eaLnBrk="1" hangingPunct="1"/>
            <a:r>
              <a:rPr lang="en-US" sz="2600" dirty="0" smtClean="0"/>
              <a:t>Fundamental discoveries in optics, mechanics, gravitation</a:t>
            </a:r>
          </a:p>
          <a:p>
            <a:pPr eaLnBrk="1" hangingPunct="1"/>
            <a:r>
              <a:rPr lang="en-US" sz="2600" dirty="0" smtClean="0"/>
              <a:t>Very deeply religious; focuses on Biblical exegesis, integrated with his physics</a:t>
            </a:r>
          </a:p>
          <a:p>
            <a:pPr eaLnBrk="1" hangingPunct="1"/>
            <a:r>
              <a:rPr lang="en-US" sz="2600" dirty="0" smtClean="0"/>
              <a:t>Alexander Pope: “Nature and nature's laws lay hid by night; God said let Newton be and all was light”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800" b="1" smtClean="0"/>
              <a:t>Religion and Science: Isaac Newton and Robert Boyle</a:t>
            </a:r>
          </a:p>
        </p:txBody>
      </p:sp>
      <p:sp>
        <p:nvSpPr>
          <p:cNvPr id="20483" name="Rectangle 3"/>
          <p:cNvSpPr>
            <a:spLocks noGrp="1" noChangeArrowheads="1"/>
          </p:cNvSpPr>
          <p:nvPr>
            <p:ph type="body" idx="1"/>
          </p:nvPr>
        </p:nvSpPr>
        <p:spPr/>
        <p:txBody>
          <a:bodyPr/>
          <a:lstStyle/>
          <a:p>
            <a:pPr eaLnBrk="1" hangingPunct="1">
              <a:lnSpc>
                <a:spcPct val="90000"/>
              </a:lnSpc>
            </a:pPr>
            <a:r>
              <a:rPr lang="en-US" sz="2100" smtClean="0"/>
              <a:t>Newton</a:t>
            </a:r>
          </a:p>
          <a:p>
            <a:pPr lvl="1" eaLnBrk="1" hangingPunct="1">
              <a:lnSpc>
                <a:spcPct val="90000"/>
              </a:lnSpc>
            </a:pPr>
            <a:r>
              <a:rPr lang="en-US" sz="2000" smtClean="0"/>
              <a:t>At the end of his </a:t>
            </a:r>
            <a:r>
              <a:rPr lang="en-US" sz="2000" i="1" smtClean="0"/>
              <a:t>Opticks</a:t>
            </a:r>
            <a:r>
              <a:rPr lang="en-US" sz="2000" smtClean="0"/>
              <a:t>, he tries to distance himself from Epicurean ethics.  He was concerned that a corpuscular theory of light could be interpreted as support for Epicurean philosophy</a:t>
            </a:r>
          </a:p>
          <a:p>
            <a:pPr lvl="1" eaLnBrk="1" hangingPunct="1">
              <a:lnSpc>
                <a:spcPct val="90000"/>
              </a:lnSpc>
            </a:pPr>
            <a:r>
              <a:rPr lang="en-US" sz="2000" smtClean="0"/>
              <a:t>Newton’s favorite verse was Acts 17:28; he knew it was Stoic poetry; he tried to use this to explain how gravity could work across ‘empty’ space</a:t>
            </a:r>
          </a:p>
          <a:p>
            <a:pPr lvl="1" eaLnBrk="1" hangingPunct="1">
              <a:lnSpc>
                <a:spcPct val="90000"/>
              </a:lnSpc>
            </a:pPr>
            <a:r>
              <a:rPr lang="en-US" sz="2000" smtClean="0"/>
              <a:t>But Newton also became an Arian at the end of his life</a:t>
            </a:r>
          </a:p>
          <a:p>
            <a:pPr eaLnBrk="1" hangingPunct="1">
              <a:lnSpc>
                <a:spcPct val="90000"/>
              </a:lnSpc>
            </a:pPr>
            <a:r>
              <a:rPr lang="en-US" sz="2100" smtClean="0"/>
              <a:t>Boyle</a:t>
            </a:r>
          </a:p>
          <a:p>
            <a:pPr lvl="1" eaLnBrk="1" hangingPunct="1">
              <a:lnSpc>
                <a:spcPct val="90000"/>
              </a:lnSpc>
            </a:pPr>
            <a:r>
              <a:rPr lang="en-US" sz="2000" smtClean="0"/>
              <a:t>Called fundamental units in gases corpuscles rather than atoms because he did not want his theory used to support Epicurean philosophy</a:t>
            </a:r>
          </a:p>
          <a:p>
            <a:pPr lvl="1" eaLnBrk="1" hangingPunct="1">
              <a:lnSpc>
                <a:spcPct val="90000"/>
              </a:lnSpc>
            </a:pPr>
            <a:r>
              <a:rPr lang="en-US" sz="2000" smtClean="0"/>
              <a:t>Left an endowment for Christian lectures to be given in London opposing Epicureanism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3800" smtClean="0"/>
              <a:t>Key Difference Between 17</a:t>
            </a:r>
            <a:r>
              <a:rPr lang="en-US" sz="3800" baseline="30000" smtClean="0"/>
              <a:t>th</a:t>
            </a:r>
            <a:r>
              <a:rPr lang="en-US" sz="3800" smtClean="0"/>
              <a:t>C and 18</a:t>
            </a:r>
            <a:r>
              <a:rPr lang="en-US" sz="3800" baseline="30000" smtClean="0"/>
              <a:t>th</a:t>
            </a:r>
            <a:r>
              <a:rPr lang="en-US" sz="3800" smtClean="0"/>
              <a:t> C Enlightenment Figures</a:t>
            </a:r>
          </a:p>
        </p:txBody>
      </p:sp>
      <p:sp>
        <p:nvSpPr>
          <p:cNvPr id="22531" name="Rectangle 3"/>
          <p:cNvSpPr>
            <a:spLocks noGrp="1" noChangeArrowheads="1"/>
          </p:cNvSpPr>
          <p:nvPr>
            <p:ph type="body" idx="1"/>
          </p:nvPr>
        </p:nvSpPr>
        <p:spPr/>
        <p:txBody>
          <a:bodyPr/>
          <a:lstStyle/>
          <a:p>
            <a:pPr eaLnBrk="1" hangingPunct="1"/>
            <a:r>
              <a:rPr lang="en-US" sz="2600" dirty="0" smtClean="0"/>
              <a:t>17</a:t>
            </a:r>
            <a:r>
              <a:rPr lang="en-US" sz="2600" baseline="30000" dirty="0" smtClean="0"/>
              <a:t>th</a:t>
            </a:r>
            <a:r>
              <a:rPr lang="en-US" sz="2600" dirty="0" smtClean="0"/>
              <a:t> C Enlightenment Figures</a:t>
            </a:r>
          </a:p>
          <a:p>
            <a:pPr lvl="1" eaLnBrk="1" hangingPunct="1"/>
            <a:r>
              <a:rPr lang="en-US" sz="2200" dirty="0" smtClean="0"/>
              <a:t>Scientists and Philosophers</a:t>
            </a:r>
          </a:p>
          <a:p>
            <a:pPr lvl="1" eaLnBrk="1" hangingPunct="1"/>
            <a:r>
              <a:rPr lang="en-US" sz="2200" dirty="0" smtClean="0"/>
              <a:t>Christians</a:t>
            </a:r>
          </a:p>
          <a:p>
            <a:pPr eaLnBrk="1" hangingPunct="1"/>
            <a:r>
              <a:rPr lang="en-US" sz="2600" dirty="0" smtClean="0"/>
              <a:t>18</a:t>
            </a:r>
            <a:r>
              <a:rPr lang="en-US" sz="2600" baseline="30000" dirty="0" smtClean="0"/>
              <a:t>th</a:t>
            </a:r>
            <a:r>
              <a:rPr lang="en-US" sz="2600" dirty="0" smtClean="0"/>
              <a:t> C Enlightenment Figures</a:t>
            </a:r>
          </a:p>
          <a:p>
            <a:pPr lvl="1" eaLnBrk="1" hangingPunct="1"/>
            <a:r>
              <a:rPr lang="en-US" sz="2200" dirty="0" smtClean="0"/>
              <a:t>Political philosophers and activists</a:t>
            </a:r>
          </a:p>
          <a:p>
            <a:pPr lvl="1" eaLnBrk="1" hangingPunct="1"/>
            <a:r>
              <a:rPr lang="en-US" sz="2200" dirty="0" smtClean="0"/>
              <a:t>Deists or atheists</a:t>
            </a:r>
          </a:p>
          <a:p>
            <a:pPr eaLnBrk="1" hangingPunct="1"/>
            <a:r>
              <a:rPr lang="en-US" sz="2600" dirty="0" smtClean="0"/>
              <a:t>Why rise of Deism, why not just atheism?</a:t>
            </a:r>
          </a:p>
          <a:p>
            <a:pPr lvl="1" eaLnBrk="1" hangingPunct="1"/>
            <a:r>
              <a:rPr lang="en-US" sz="2200" dirty="0" smtClean="0"/>
              <a:t>Religion needed to enforce morality among ignorant masses</a:t>
            </a:r>
          </a:p>
          <a:p>
            <a:pPr lvl="1" eaLnBrk="1" hangingPunct="1"/>
            <a:r>
              <a:rPr lang="en-US" sz="2200" dirty="0" smtClean="0"/>
              <a:t>To </a:t>
            </a:r>
            <a:r>
              <a:rPr lang="en-US" sz="2200" dirty="0" smtClean="0"/>
              <a:t>justify the laws of physics; </a:t>
            </a:r>
            <a:r>
              <a:rPr lang="en-US" sz="2200" dirty="0" smtClean="0"/>
              <a:t>there is order in the world and we can know what it is; that is Intelligent Design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Assignments</a:t>
            </a:r>
          </a:p>
        </p:txBody>
      </p:sp>
      <p:sp>
        <p:nvSpPr>
          <p:cNvPr id="24579" name="Rectangle 3"/>
          <p:cNvSpPr>
            <a:spLocks noGrp="1" noChangeArrowheads="1"/>
          </p:cNvSpPr>
          <p:nvPr>
            <p:ph type="body" idx="1"/>
          </p:nvPr>
        </p:nvSpPr>
        <p:spPr/>
        <p:txBody>
          <a:bodyPr/>
          <a:lstStyle/>
          <a:p>
            <a:r>
              <a:rPr lang="en-US" sz="1600" dirty="0" smtClean="0"/>
              <a:t>1</a:t>
            </a:r>
            <a:r>
              <a:rPr lang="en-US" sz="1600" dirty="0"/>
              <a:t>. Galileo Galilei, </a:t>
            </a:r>
            <a:r>
              <a:rPr lang="en-US" sz="1600" i="1" dirty="0"/>
              <a:t>Letter to Grand Duchess Christina, </a:t>
            </a:r>
            <a:r>
              <a:rPr lang="en-US" sz="1600" dirty="0"/>
              <a:t>available at </a:t>
            </a:r>
          </a:p>
          <a:p>
            <a:pPr marL="0" indent="0">
              <a:buNone/>
            </a:pPr>
            <a:r>
              <a:rPr lang="en-US" sz="1600" dirty="0"/>
              <a:t>	</a:t>
            </a:r>
            <a:r>
              <a:rPr lang="en-US" sz="1600" u="sng" dirty="0">
                <a:hlinkClick r:id="rId2"/>
              </a:rPr>
              <a:t>http://www.fordham.edu/halsall/mod/galileo-tuscany.html</a:t>
            </a:r>
            <a:r>
              <a:rPr lang="en-US" sz="1600" dirty="0"/>
              <a:t> </a:t>
            </a:r>
          </a:p>
          <a:p>
            <a:r>
              <a:rPr lang="en-US" sz="1600" dirty="0"/>
              <a:t>2. Robert Bellarmine </a:t>
            </a:r>
            <a:r>
              <a:rPr lang="en-US" sz="1600" i="1" dirty="0"/>
              <a:t>Letter on Galileo</a:t>
            </a:r>
            <a:r>
              <a:rPr lang="en-US" sz="1600" dirty="0"/>
              <a:t> available at 	</a:t>
            </a:r>
            <a:r>
              <a:rPr lang="en-US" sz="1600" u="sng" dirty="0">
                <a:hlinkClick r:id="rId3"/>
              </a:rPr>
              <a:t>http://www.fordham.edu/halsall/mod/1615bellarmine-letter.html</a:t>
            </a:r>
            <a:endParaRPr lang="en-US" sz="1600" dirty="0"/>
          </a:p>
          <a:p>
            <a:r>
              <a:rPr lang="en-US" sz="1600" dirty="0"/>
              <a:t>3. Frances Bacon, </a:t>
            </a:r>
            <a:r>
              <a:rPr lang="en-US" sz="1600" i="1" dirty="0" err="1"/>
              <a:t>Novum</a:t>
            </a:r>
            <a:r>
              <a:rPr lang="en-US" sz="1600" i="1" dirty="0"/>
              <a:t> Organum, </a:t>
            </a:r>
            <a:r>
              <a:rPr lang="en-US" sz="1600" dirty="0"/>
              <a:t>Preface – 65, available at </a:t>
            </a:r>
            <a:r>
              <a:rPr lang="en-US" sz="1600" u="sng" dirty="0">
                <a:hlinkClick r:id="rId4"/>
              </a:rPr>
              <a:t>https://history.hanover.edu/texts/Bacon/novorg.html</a:t>
            </a:r>
            <a:r>
              <a:rPr lang="en-US" sz="1600" dirty="0"/>
              <a:t> </a:t>
            </a:r>
          </a:p>
          <a:p>
            <a:r>
              <a:rPr lang="en-US" sz="1600" dirty="0"/>
              <a:t>4. Isaac Newton. </a:t>
            </a:r>
            <a:r>
              <a:rPr lang="en-US" sz="1600" i="1" dirty="0"/>
              <a:t>Mathematical Principles of Natural Philosophy. </a:t>
            </a:r>
            <a:r>
              <a:rPr lang="en-US" sz="1600" dirty="0"/>
              <a:t>Available </a:t>
            </a:r>
            <a:r>
              <a:rPr lang="en-US" sz="1600"/>
              <a:t>at </a:t>
            </a:r>
            <a:r>
              <a:rPr lang="en-US" sz="1600" dirty="0"/>
              <a:t>	</a:t>
            </a:r>
            <a:r>
              <a:rPr lang="en-US" sz="1600" u="sng" dirty="0">
                <a:hlinkClick r:id="rId5"/>
              </a:rPr>
              <a:t>http://www.fordham.edu/halsall/mod/newton-princ.html</a:t>
            </a:r>
            <a:r>
              <a:rPr lang="en-US" sz="16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800" b="1" dirty="0" smtClean="0"/>
              <a:t>Church and Physics Until</a:t>
            </a:r>
            <a:br>
              <a:rPr lang="en-US" sz="3800" b="1" dirty="0" smtClean="0"/>
            </a:br>
            <a:r>
              <a:rPr lang="en-US" sz="3800" b="1" dirty="0" smtClean="0"/>
              <a:t>Seventeenth Century</a:t>
            </a:r>
          </a:p>
        </p:txBody>
      </p:sp>
      <p:sp>
        <p:nvSpPr>
          <p:cNvPr id="5123" name="Rectangle 3"/>
          <p:cNvSpPr>
            <a:spLocks noGrp="1" noChangeArrowheads="1"/>
          </p:cNvSpPr>
          <p:nvPr>
            <p:ph type="body" idx="1"/>
          </p:nvPr>
        </p:nvSpPr>
        <p:spPr/>
        <p:txBody>
          <a:bodyPr/>
          <a:lstStyle/>
          <a:p>
            <a:pPr eaLnBrk="1" hangingPunct="1">
              <a:lnSpc>
                <a:spcPct val="80000"/>
              </a:lnSpc>
            </a:pPr>
            <a:r>
              <a:rPr lang="en-US" sz="2400" dirty="0" smtClean="0"/>
              <a:t>Just as scholastic theology relied on Aristotle, so did medieval physics</a:t>
            </a:r>
          </a:p>
          <a:p>
            <a:pPr eaLnBrk="1" hangingPunct="1">
              <a:lnSpc>
                <a:spcPct val="80000"/>
              </a:lnSpc>
            </a:pPr>
            <a:r>
              <a:rPr lang="en-US" sz="2400" dirty="0" smtClean="0"/>
              <a:t>Earth-centered cosmology</a:t>
            </a:r>
          </a:p>
          <a:p>
            <a:pPr eaLnBrk="1" hangingPunct="1">
              <a:lnSpc>
                <a:spcPct val="80000"/>
              </a:lnSpc>
            </a:pPr>
            <a:r>
              <a:rPr lang="en-US" sz="2400" dirty="0" smtClean="0"/>
              <a:t>All substances composed of matter and form</a:t>
            </a:r>
          </a:p>
          <a:p>
            <a:pPr eaLnBrk="1" hangingPunct="1">
              <a:lnSpc>
                <a:spcPct val="80000"/>
              </a:lnSpc>
            </a:pPr>
            <a:r>
              <a:rPr lang="en-US" sz="2400" dirty="0" smtClean="0"/>
              <a:t>Velocity </a:t>
            </a:r>
            <a:r>
              <a:rPr lang="en-US" sz="2400" dirty="0" smtClean="0"/>
              <a:t>is inversely proportional to density of medium through which an object moves; therefore a vacuum is </a:t>
            </a:r>
            <a:r>
              <a:rPr lang="en-US" sz="2400" dirty="0" smtClean="0"/>
              <a:t>impossible</a:t>
            </a:r>
            <a:endParaRPr lang="en-US"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Cosmological Models and Ptolemy</a:t>
            </a:r>
            <a:endParaRPr lang="en-US" dirty="0"/>
          </a:p>
        </p:txBody>
      </p:sp>
      <p:sp>
        <p:nvSpPr>
          <p:cNvPr id="3" name="Content Placeholder 2"/>
          <p:cNvSpPr>
            <a:spLocks noGrp="1"/>
          </p:cNvSpPr>
          <p:nvPr>
            <p:ph idx="1"/>
          </p:nvPr>
        </p:nvSpPr>
        <p:spPr/>
        <p:txBody>
          <a:bodyPr/>
          <a:lstStyle/>
          <a:p>
            <a:pPr eaLnBrk="1" hangingPunct="1">
              <a:lnSpc>
                <a:spcPct val="80000"/>
              </a:lnSpc>
            </a:pPr>
            <a:r>
              <a:rPr lang="en-US" sz="2400" dirty="0" smtClean="0"/>
              <a:t>Based on Aristotle; but formalized by Ptolemy, 2</a:t>
            </a:r>
            <a:r>
              <a:rPr lang="en-US" sz="2400" baseline="30000" dirty="0" smtClean="0"/>
              <a:t>nd</a:t>
            </a:r>
            <a:r>
              <a:rPr lang="en-US" sz="2400" dirty="0" smtClean="0"/>
              <a:t> C AD astronomer in Alexandria</a:t>
            </a:r>
          </a:p>
          <a:p>
            <a:pPr lvl="1" eaLnBrk="1" hangingPunct="1">
              <a:lnSpc>
                <a:spcPct val="80000"/>
              </a:lnSpc>
            </a:pPr>
            <a:r>
              <a:rPr lang="en-US" sz="2000" i="1" dirty="0" smtClean="0"/>
              <a:t>Almagest</a:t>
            </a:r>
          </a:p>
          <a:p>
            <a:pPr eaLnBrk="1" hangingPunct="1">
              <a:lnSpc>
                <a:spcPct val="80000"/>
              </a:lnSpc>
            </a:pPr>
            <a:r>
              <a:rPr lang="en-US" sz="2400" dirty="0" smtClean="0"/>
              <a:t>Solar</a:t>
            </a:r>
            <a:r>
              <a:rPr lang="en-US" sz="2400" dirty="0"/>
              <a:t>, lunar, stellar and planetary motion relative to earth computed using </a:t>
            </a:r>
            <a:r>
              <a:rPr lang="en-US" sz="2400" dirty="0" smtClean="0"/>
              <a:t>epicycles</a:t>
            </a:r>
          </a:p>
          <a:p>
            <a:pPr lvl="1" eaLnBrk="1" hangingPunct="1">
              <a:lnSpc>
                <a:spcPct val="80000"/>
              </a:lnSpc>
            </a:pPr>
            <a:r>
              <a:rPr lang="en-US" sz="2000" dirty="0" smtClean="0"/>
              <a:t>No changes in spheres beyond moon</a:t>
            </a:r>
            <a:endParaRPr lang="en-US" sz="2000" dirty="0"/>
          </a:p>
          <a:p>
            <a:pPr eaLnBrk="1" hangingPunct="1">
              <a:lnSpc>
                <a:spcPct val="80000"/>
              </a:lnSpc>
            </a:pPr>
            <a:r>
              <a:rPr lang="en-US" sz="2400" dirty="0" smtClean="0"/>
              <a:t>Very</a:t>
            </a:r>
            <a:r>
              <a:rPr lang="en-US" sz="2400" dirty="0"/>
              <a:t>, very accurate</a:t>
            </a:r>
          </a:p>
          <a:p>
            <a:pPr eaLnBrk="1" hangingPunct="1">
              <a:lnSpc>
                <a:spcPct val="80000"/>
              </a:lnSpc>
            </a:pPr>
            <a:r>
              <a:rPr lang="en-US" sz="2400" dirty="0" smtClean="0"/>
              <a:t>Complex cosmological model </a:t>
            </a:r>
          </a:p>
          <a:p>
            <a:pPr marL="0" indent="0" eaLnBrk="1" hangingPunct="1">
              <a:lnSpc>
                <a:spcPct val="80000"/>
              </a:lnSpc>
              <a:buNone/>
            </a:pPr>
            <a:endParaRPr 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2971800"/>
            <a:ext cx="2895600" cy="28559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7163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Reminder: Copernicus (d. 1543)</a:t>
            </a:r>
            <a:endParaRPr lang="en-US" dirty="0"/>
          </a:p>
        </p:txBody>
      </p:sp>
      <p:sp>
        <p:nvSpPr>
          <p:cNvPr id="3" name="Content Placeholder 2"/>
          <p:cNvSpPr>
            <a:spLocks noGrp="1"/>
          </p:cNvSpPr>
          <p:nvPr>
            <p:ph idx="1"/>
          </p:nvPr>
        </p:nvSpPr>
        <p:spPr/>
        <p:txBody>
          <a:bodyPr/>
          <a:lstStyle/>
          <a:p>
            <a:r>
              <a:rPr lang="en-US" dirty="0" smtClean="0"/>
              <a:t>Complexity of Ptolemaic model made it almost unusable</a:t>
            </a:r>
          </a:p>
          <a:p>
            <a:r>
              <a:rPr lang="en-US" dirty="0" smtClean="0"/>
              <a:t>Copernicus suggests heliocentric system, with circular planetary motion</a:t>
            </a:r>
          </a:p>
          <a:p>
            <a:r>
              <a:rPr lang="en-US" dirty="0" smtClean="0"/>
              <a:t>Much simpler; and very inaccurate</a:t>
            </a:r>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6782" y="4114800"/>
            <a:ext cx="2133600" cy="195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3103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Calendars</a:t>
            </a:r>
            <a:endParaRPr lang="en-US" dirty="0"/>
          </a:p>
        </p:txBody>
      </p:sp>
      <p:sp>
        <p:nvSpPr>
          <p:cNvPr id="3" name="Content Placeholder 2"/>
          <p:cNvSpPr>
            <a:spLocks noGrp="1"/>
          </p:cNvSpPr>
          <p:nvPr>
            <p:ph idx="1"/>
          </p:nvPr>
        </p:nvSpPr>
        <p:spPr/>
        <p:txBody>
          <a:bodyPr/>
          <a:lstStyle/>
          <a:p>
            <a:r>
              <a:rPr lang="en-US" sz="2400" dirty="0" smtClean="0"/>
              <a:t>Before the Gregorian Calendar there was the Julian calendar</a:t>
            </a:r>
          </a:p>
          <a:p>
            <a:pPr lvl="1"/>
            <a:r>
              <a:rPr lang="en-US" sz="2000" dirty="0" smtClean="0"/>
              <a:t>Based on the Roman calendar revised by Julius Caesar in 45 BC as a solar calendar (rather than lunar)</a:t>
            </a:r>
          </a:p>
          <a:p>
            <a:pPr lvl="1"/>
            <a:r>
              <a:rPr lang="en-US" sz="2000" dirty="0" smtClean="0"/>
              <a:t>Solar calendar included a leap year every 4 years on February 29</a:t>
            </a:r>
          </a:p>
          <a:p>
            <a:r>
              <a:rPr lang="en-US" sz="2400" dirty="0" smtClean="0"/>
              <a:t>But over a long period, there are in fact too many leap years</a:t>
            </a:r>
          </a:p>
          <a:p>
            <a:r>
              <a:rPr lang="en-US" sz="2400" dirty="0" smtClean="0"/>
              <a:t>As a result many dates especially associated with a season, primarily Easter, were falling in ‘winter’ months</a:t>
            </a:r>
            <a:endParaRPr lang="en-US" sz="2400" dirty="0"/>
          </a:p>
        </p:txBody>
      </p:sp>
    </p:spTree>
    <p:extLst>
      <p:ext uri="{BB962C8B-B14F-4D97-AF65-F5344CB8AC3E}">
        <p14:creationId xmlns:p14="http://schemas.microsoft.com/office/powerpoint/2010/main" val="3297679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Galileo: Pope </a:t>
            </a:r>
            <a:r>
              <a:rPr lang="en-US" dirty="0" smtClean="0"/>
              <a:t>Gregory XIII</a:t>
            </a:r>
            <a:endParaRPr lang="en-US" dirty="0"/>
          </a:p>
        </p:txBody>
      </p:sp>
      <p:sp>
        <p:nvSpPr>
          <p:cNvPr id="3" name="Content Placeholder 2"/>
          <p:cNvSpPr>
            <a:spLocks noGrp="1"/>
          </p:cNvSpPr>
          <p:nvPr>
            <p:ph idx="1"/>
          </p:nvPr>
        </p:nvSpPr>
        <p:spPr/>
        <p:txBody>
          <a:bodyPr/>
          <a:lstStyle/>
          <a:p>
            <a:r>
              <a:rPr lang="en-US" sz="2400" dirty="0" smtClean="0"/>
              <a:t>Pope Gregory XIII encouraged the Jesuit astronomer Christopher </a:t>
            </a:r>
            <a:r>
              <a:rPr lang="en-US" sz="2400" dirty="0" err="1" smtClean="0"/>
              <a:t>Clavius</a:t>
            </a:r>
            <a:r>
              <a:rPr lang="en-US" sz="2400" dirty="0" smtClean="0"/>
              <a:t> to find a way to better calculate the Vernal equinox so that it is close to March </a:t>
            </a:r>
            <a:r>
              <a:rPr lang="en-US" sz="2400" dirty="0" smtClean="0"/>
              <a:t>21</a:t>
            </a:r>
          </a:p>
          <a:p>
            <a:pPr lvl="1"/>
            <a:r>
              <a:rPr lang="en-US" sz="2000" dirty="0" smtClean="0"/>
              <a:t>Did so using Ptolemaic system </a:t>
            </a:r>
            <a:endParaRPr lang="en-US" sz="2000" dirty="0" smtClean="0"/>
          </a:p>
          <a:p>
            <a:r>
              <a:rPr lang="en-US" sz="2400" dirty="0" smtClean="0"/>
              <a:t>Pope </a:t>
            </a:r>
            <a:r>
              <a:rPr lang="en-US" sz="2400" dirty="0" smtClean="0"/>
              <a:t>Gregory XIII promulgated the new calendar in 1582</a:t>
            </a:r>
          </a:p>
          <a:p>
            <a:r>
              <a:rPr lang="en-US" sz="2400" dirty="0" smtClean="0"/>
              <a:t>It is now the world’s standard calendar</a:t>
            </a:r>
            <a:endParaRPr lang="en-US" sz="2400" dirty="0"/>
          </a:p>
          <a:p>
            <a:r>
              <a:rPr lang="en-US" sz="2400" dirty="0" smtClean="0"/>
              <a:t>According to the US Naval observatory</a:t>
            </a:r>
            <a:r>
              <a:rPr lang="en-US" dirty="0" smtClean="0"/>
              <a:t>: </a:t>
            </a:r>
            <a:r>
              <a:rPr lang="en-US" sz="1600" i="1" dirty="0"/>
              <a:t>The leap year rule for the Gregorian Calendar differs slightly from one for the Julian Calendar. The Gregorian leap year rule is: Every year that is exactly divisible by four is a leap year, except for years that are exactly divisible by 100, but these centurial years are leap years if they are exactly divisible by 400. For example, the years 1700, 1800, and 1900 are not leap years, but the year 2000 is</a:t>
            </a:r>
          </a:p>
        </p:txBody>
      </p:sp>
    </p:spTree>
    <p:extLst>
      <p:ext uri="{BB962C8B-B14F-4D97-AF65-F5344CB8AC3E}">
        <p14:creationId xmlns:p14="http://schemas.microsoft.com/office/powerpoint/2010/main" val="1633721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b="1" smtClean="0"/>
              <a:t>17</a:t>
            </a:r>
            <a:r>
              <a:rPr lang="en-US" b="1" baseline="30000" smtClean="0"/>
              <a:t>th</a:t>
            </a:r>
            <a:r>
              <a:rPr lang="en-US" b="1" smtClean="0"/>
              <a:t> C Philosophy: Empiricists</a:t>
            </a:r>
          </a:p>
        </p:txBody>
      </p:sp>
      <p:sp>
        <p:nvSpPr>
          <p:cNvPr id="10243" name="Rectangle 3"/>
          <p:cNvSpPr>
            <a:spLocks noGrp="1" noChangeArrowheads="1"/>
          </p:cNvSpPr>
          <p:nvPr>
            <p:ph type="body" idx="1"/>
          </p:nvPr>
        </p:nvSpPr>
        <p:spPr/>
        <p:txBody>
          <a:bodyPr/>
          <a:lstStyle/>
          <a:p>
            <a:pPr eaLnBrk="1" hangingPunct="1">
              <a:lnSpc>
                <a:spcPct val="90000"/>
              </a:lnSpc>
            </a:pPr>
            <a:r>
              <a:rPr lang="en-US" sz="2800" dirty="0" smtClean="0"/>
              <a:t>Empiricists: Knowledge is from senses</a:t>
            </a:r>
          </a:p>
          <a:p>
            <a:pPr eaLnBrk="1" hangingPunct="1">
              <a:lnSpc>
                <a:spcPct val="90000"/>
              </a:lnSpc>
            </a:pPr>
            <a:r>
              <a:rPr lang="en-US" sz="2800" dirty="0" smtClean="0"/>
              <a:t>Francis Bacon (1561-1626)</a:t>
            </a:r>
          </a:p>
          <a:p>
            <a:pPr eaLnBrk="1" hangingPunct="1">
              <a:lnSpc>
                <a:spcPct val="90000"/>
              </a:lnSpc>
            </a:pPr>
            <a:r>
              <a:rPr lang="en-US" sz="2800" dirty="0" smtClean="0"/>
              <a:t>Thomas Hobbes (1588-1679)</a:t>
            </a:r>
            <a:endParaRPr lang="en-US" sz="3200" dirty="0" smtClean="0"/>
          </a:p>
          <a:p>
            <a:pPr eaLnBrk="1" hangingPunct="1">
              <a:lnSpc>
                <a:spcPct val="90000"/>
              </a:lnSpc>
            </a:pPr>
            <a:r>
              <a:rPr lang="en-US" sz="2800" dirty="0" smtClean="0"/>
              <a:t>John Locke (1632-1704)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3800" b="1" smtClean="0"/>
              <a:t>17</a:t>
            </a:r>
            <a:r>
              <a:rPr lang="en-US" sz="3800" b="1" baseline="30000" smtClean="0"/>
              <a:t>th</a:t>
            </a:r>
            <a:r>
              <a:rPr lang="en-US" sz="3800" b="1" smtClean="0"/>
              <a:t> C Empiricist Philosopher:</a:t>
            </a:r>
            <a:br>
              <a:rPr lang="en-US" sz="3800" b="1" smtClean="0"/>
            </a:br>
            <a:r>
              <a:rPr lang="en-US" sz="3800" b="1" smtClean="0"/>
              <a:t>Francis Bacon (1561 – 1626)</a:t>
            </a:r>
          </a:p>
        </p:txBody>
      </p:sp>
      <p:sp>
        <p:nvSpPr>
          <p:cNvPr id="11267" name="Rectangle 3"/>
          <p:cNvSpPr>
            <a:spLocks noGrp="1" noChangeArrowheads="1"/>
          </p:cNvSpPr>
          <p:nvPr>
            <p:ph type="body" idx="1"/>
          </p:nvPr>
        </p:nvSpPr>
        <p:spPr/>
        <p:txBody>
          <a:bodyPr/>
          <a:lstStyle/>
          <a:p>
            <a:pPr eaLnBrk="1" hangingPunct="1"/>
            <a:r>
              <a:rPr lang="en-US" sz="2000" dirty="0" smtClean="0"/>
              <a:t>The modern idea of technological “progress” (in the sense of a steady, cumulative, historical advance in applied scientific knowledge) began with Bacon’s </a:t>
            </a:r>
            <a:r>
              <a:rPr lang="en-US" sz="2000" i="1" dirty="0" smtClean="0"/>
              <a:t>The Advancement of Learning</a:t>
            </a:r>
            <a:r>
              <a:rPr lang="en-US" sz="2000" dirty="0" smtClean="0"/>
              <a:t> </a:t>
            </a:r>
          </a:p>
          <a:p>
            <a:pPr marL="342900" lvl="1" indent="-342900" eaLnBrk="1" hangingPunct="1">
              <a:buClr>
                <a:schemeClr val="accent1"/>
              </a:buClr>
              <a:buSzPct val="65000"/>
              <a:buFont typeface="Wingdings" pitchFamily="2" charset="2"/>
              <a:buChar char="n"/>
            </a:pPr>
            <a:r>
              <a:rPr lang="en-US" sz="1800" dirty="0"/>
              <a:t>Completely rejects Ptolemy’s epicycles in favor of Copernican </a:t>
            </a:r>
            <a:r>
              <a:rPr lang="en-US" sz="1800" dirty="0" smtClean="0"/>
              <a:t>model</a:t>
            </a:r>
            <a:endParaRPr lang="en-US" sz="2000" dirty="0" smtClean="0"/>
          </a:p>
          <a:p>
            <a:pPr eaLnBrk="1" hangingPunct="1"/>
            <a:r>
              <a:rPr lang="en-US" sz="2000" dirty="0" smtClean="0"/>
              <a:t>Vehemently opposed to Aristotle </a:t>
            </a:r>
          </a:p>
          <a:p>
            <a:pPr lvl="1" eaLnBrk="1" hangingPunct="1">
              <a:lnSpc>
                <a:spcPct val="90000"/>
              </a:lnSpc>
            </a:pPr>
            <a:r>
              <a:rPr lang="en-US" sz="1800" dirty="0" smtClean="0"/>
              <a:t>Rejects Aristotle’s </a:t>
            </a:r>
            <a:r>
              <a:rPr lang="en-US" sz="1800" i="1" dirty="0"/>
              <a:t>Organum, </a:t>
            </a:r>
            <a:r>
              <a:rPr lang="en-US" sz="1800" dirty="0"/>
              <a:t>writes </a:t>
            </a:r>
            <a:r>
              <a:rPr lang="en-US" sz="1800" i="1" dirty="0" err="1"/>
              <a:t>Novum</a:t>
            </a:r>
            <a:r>
              <a:rPr lang="en-US" sz="1800" i="1" dirty="0"/>
              <a:t> Organum </a:t>
            </a:r>
            <a:r>
              <a:rPr lang="en-US" sz="1800" dirty="0"/>
              <a:t>(1620</a:t>
            </a:r>
            <a:r>
              <a:rPr lang="en-US" sz="1800" dirty="0" smtClean="0"/>
              <a:t>)</a:t>
            </a:r>
          </a:p>
          <a:p>
            <a:pPr eaLnBrk="1" hangingPunct="1"/>
            <a:r>
              <a:rPr lang="en-US" sz="2000" dirty="0" smtClean="0"/>
              <a:t>Rejects syllogisms as a way to know; champions inductive logic based upon extensive observation; proceed from particular to general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3800" smtClean="0"/>
              <a:t>New Observations in Sixteenth and Seventeenth Centuries</a:t>
            </a:r>
          </a:p>
        </p:txBody>
      </p:sp>
      <p:sp>
        <p:nvSpPr>
          <p:cNvPr id="12291" name="Rectangle 3"/>
          <p:cNvSpPr>
            <a:spLocks noGrp="1" noChangeArrowheads="1"/>
          </p:cNvSpPr>
          <p:nvPr>
            <p:ph type="body" idx="1"/>
          </p:nvPr>
        </p:nvSpPr>
        <p:spPr/>
        <p:txBody>
          <a:bodyPr/>
          <a:lstStyle/>
          <a:p>
            <a:pPr eaLnBrk="1" hangingPunct="1">
              <a:lnSpc>
                <a:spcPct val="80000"/>
              </a:lnSpc>
            </a:pPr>
            <a:r>
              <a:rPr lang="en-US" sz="2600" dirty="0" smtClean="0"/>
              <a:t>Galileo’s </a:t>
            </a:r>
            <a:r>
              <a:rPr lang="en-US" sz="2600" dirty="0" smtClean="0"/>
              <a:t>Telescope allows observations of heavens that calls older physics into question</a:t>
            </a:r>
          </a:p>
          <a:p>
            <a:pPr lvl="1" eaLnBrk="1" hangingPunct="1">
              <a:lnSpc>
                <a:spcPct val="80000"/>
              </a:lnSpc>
            </a:pPr>
            <a:r>
              <a:rPr lang="en-US" sz="2200" dirty="0" smtClean="0"/>
              <a:t>Reveals changes in sun, moons of Jupiter</a:t>
            </a:r>
          </a:p>
          <a:p>
            <a:pPr lvl="1" eaLnBrk="1" hangingPunct="1">
              <a:lnSpc>
                <a:spcPct val="80000"/>
              </a:lnSpc>
            </a:pPr>
            <a:r>
              <a:rPr lang="en-US" sz="2200" dirty="0" smtClean="0"/>
              <a:t>Earth revolves around the sun</a:t>
            </a:r>
          </a:p>
          <a:p>
            <a:pPr eaLnBrk="1" hangingPunct="1">
              <a:lnSpc>
                <a:spcPct val="80000"/>
              </a:lnSpc>
            </a:pPr>
            <a:r>
              <a:rPr lang="en-US" sz="2600" dirty="0" smtClean="0"/>
              <a:t>New understanding of velocity (Galileo)</a:t>
            </a:r>
          </a:p>
          <a:p>
            <a:pPr lvl="1" eaLnBrk="1" hangingPunct="1">
              <a:lnSpc>
                <a:spcPct val="80000"/>
              </a:lnSpc>
            </a:pPr>
            <a:r>
              <a:rPr lang="en-US" sz="2200" dirty="0" smtClean="0"/>
              <a:t>Dropped balls fall at same rate, regardless of weight</a:t>
            </a:r>
          </a:p>
          <a:p>
            <a:pPr lvl="1" eaLnBrk="1" hangingPunct="1">
              <a:lnSpc>
                <a:spcPct val="80000"/>
              </a:lnSpc>
            </a:pPr>
            <a:r>
              <a:rPr lang="en-US" sz="2200" dirty="0" smtClean="0"/>
              <a:t>Velocity of a body not defined by resistance of medium </a:t>
            </a:r>
          </a:p>
          <a:p>
            <a:pPr eaLnBrk="1" hangingPunct="1">
              <a:lnSpc>
                <a:spcPct val="80000"/>
              </a:lnSpc>
            </a:pPr>
            <a:r>
              <a:rPr lang="en-US" sz="2600" dirty="0" smtClean="0"/>
              <a:t>Experiments with gasses leads to speculation about atomic theory of matter, not matter and form</a:t>
            </a:r>
          </a:p>
          <a:p>
            <a:pPr eaLnBrk="1" hangingPunct="1">
              <a:lnSpc>
                <a:spcPct val="80000"/>
              </a:lnSpc>
            </a:pPr>
            <a:endParaRPr lang="en-US" sz="2600" dirty="0" smtClean="0"/>
          </a:p>
          <a:p>
            <a:pPr eaLnBrk="1" hangingPunct="1">
              <a:lnSpc>
                <a:spcPct val="80000"/>
              </a:lnSpc>
            </a:pPr>
            <a:endParaRPr lang="en-US" sz="2600" dirty="0" smtClean="0"/>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Edge</Template>
  <TotalTime>6452</TotalTime>
  <Words>1233</Words>
  <Application>Microsoft Office PowerPoint</Application>
  <PresentationFormat>On-screen Show (4:3)</PresentationFormat>
  <Paragraphs>130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Edge</vt:lpstr>
      <vt:lpstr>Class 22: Physics and the Church</vt:lpstr>
      <vt:lpstr>Church and Physics Until Seventeenth Century</vt:lpstr>
      <vt:lpstr>Cosmological Models and Ptolemy</vt:lpstr>
      <vt:lpstr>Reminder: Copernicus (d. 1543)</vt:lpstr>
      <vt:lpstr>Early Calendars</vt:lpstr>
      <vt:lpstr>Before Galileo: Pope Gregory XIII</vt:lpstr>
      <vt:lpstr>17th C Philosophy: Empiricists</vt:lpstr>
      <vt:lpstr>17th C Empiricist Philosopher: Francis Bacon (1561 – 1626)</vt:lpstr>
      <vt:lpstr>New Observations in Sixteenth and Seventeenth Centuries</vt:lpstr>
      <vt:lpstr>Galileo (1564-1642)</vt:lpstr>
      <vt:lpstr>St. Robert Bellarmine (1542-1621)</vt:lpstr>
      <vt:lpstr>Galileo vs Church</vt:lpstr>
      <vt:lpstr>Resolution of the Physics:  Elliptical Orbits</vt:lpstr>
      <vt:lpstr>Enlightenment Mythology of Galileo</vt:lpstr>
      <vt:lpstr>Situation Today:  Benedict XVI and Sapienza</vt:lpstr>
      <vt:lpstr>The Giant of the Scientific Age:  Isaac Newton</vt:lpstr>
      <vt:lpstr>Religion and Science: Isaac Newton and Robert Boyle</vt:lpstr>
      <vt:lpstr>Key Difference Between 17thC and 18th C Enlightenment Figures</vt:lpstr>
      <vt:lpstr>Assignments</vt:lpstr>
    </vt:vector>
  </TitlesOfParts>
  <Company>self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13: Our Time</dc:title>
  <dc:creator>ann orlando</dc:creator>
  <cp:lastModifiedBy>AOrlando</cp:lastModifiedBy>
  <cp:revision>154</cp:revision>
  <dcterms:created xsi:type="dcterms:W3CDTF">2005-03-11T12:25:22Z</dcterms:created>
  <dcterms:modified xsi:type="dcterms:W3CDTF">2019-03-17T10:35:45Z</dcterms:modified>
</cp:coreProperties>
</file>