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68" r:id="rId3"/>
    <p:sldId id="273" r:id="rId4"/>
    <p:sldId id="269" r:id="rId5"/>
    <p:sldId id="257" r:id="rId6"/>
    <p:sldId id="258" r:id="rId7"/>
    <p:sldId id="259" r:id="rId8"/>
    <p:sldId id="260" r:id="rId9"/>
    <p:sldId id="261" r:id="rId10"/>
    <p:sldId id="262" r:id="rId11"/>
    <p:sldId id="274" r:id="rId12"/>
    <p:sldId id="263" r:id="rId13"/>
    <p:sldId id="264" r:id="rId14"/>
    <p:sldId id="265" r:id="rId15"/>
    <p:sldId id="266" r:id="rId16"/>
    <p:sldId id="267" r:id="rId17"/>
    <p:sldId id="272" r:id="rId18"/>
    <p:sldId id="270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CE5F9-A4BD-4FFF-AE14-04EBF6E0A2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164105-37B1-4A3C-83A8-AFF7F5000F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26596C-6947-487D-B795-7C68D2517C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F7815-A02F-41D4-8E79-863F943A1E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EEE1CA-03E9-4A58-A8D9-9D7816E92B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E4CE1E-0CED-43FE-B806-881124367D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89DADE-4506-4006-A86B-AC14EAA86E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73D32B-B92E-41DB-8008-E954AA9D20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9AE13A-2A2D-4CBF-AB4E-81769F5F05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78019E-269C-4F96-B56E-AE0A6CDC04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AC22CA-75EA-466A-86E2-09E201B3E1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  <a:cs typeface="+mn-cs"/>
              </a:defRPr>
            </a:lvl1pPr>
          </a:lstStyle>
          <a:p>
            <a:pPr>
              <a:defRPr/>
            </a:pPr>
            <a:fld id="{D4BCCAEC-7B55-43D7-B558-DDD23F43C1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410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source.org/wiki/Toleration_and_other_essays/Poem_on_the_Lisbon_Disaster" TargetMode="External"/><Relationship Id="rId2" Type="http://schemas.openxmlformats.org/officeDocument/2006/relationships/hyperlink" Target="http://www.fordham.edu/halsall/mod/hobbes-lev13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Class 21: Modern Theodicy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Dr. Ann T. Orlando</a:t>
            </a:r>
          </a:p>
          <a:p>
            <a:pPr eaLnBrk="1" hangingPunct="1"/>
            <a:r>
              <a:rPr lang="en-US" smtClean="0"/>
              <a:t>16 March 2018</a:t>
            </a:r>
            <a:endParaRPr 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Lisbon Earthquake and Voltaire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smtClean="0"/>
              <a:t>Crushing earthquake on All Saints Day, 1755</a:t>
            </a:r>
          </a:p>
          <a:p>
            <a:pPr lvl="1">
              <a:lnSpc>
                <a:spcPct val="90000"/>
              </a:lnSpc>
            </a:pPr>
            <a:r>
              <a:rPr lang="en-US" sz="2000" smtClean="0"/>
              <a:t>Resulting fires and tsunami destroy most of Lisbon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Profoundly raises the question of natural evil and human suffering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Voltaire writes his poem to refute Leibniz and Pope, using the Lisbon earthquake suffering as his primary example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See Rousseau reply to Voltaire, http://geophysics.tau.ac.il/personal/shmulik/LisbonEq-letters.htm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David Hume (1711-1776)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i="1" dirty="0" smtClean="0"/>
              <a:t>Dialog </a:t>
            </a:r>
            <a:r>
              <a:rPr lang="en-US" sz="2400" i="1" dirty="0"/>
              <a:t>Concerning Natural Religion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Published after his death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Attacks </a:t>
            </a:r>
            <a:r>
              <a:rPr lang="en-US" sz="2400" b="1" i="1" u="sng" dirty="0"/>
              <a:t>both </a:t>
            </a:r>
            <a:r>
              <a:rPr lang="en-US" sz="2400" dirty="0"/>
              <a:t>religion and science (i.e., attacks deism)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Severe attack against Intelligent Design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Skepticism is the only acceptable intellectual stance 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Also wrote against miracles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9856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Shoah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smtClean="0"/>
              <a:t>Human moral evil on an unprecedented scale</a:t>
            </a:r>
          </a:p>
          <a:p>
            <a:r>
              <a:rPr lang="en-US" sz="2400" smtClean="0"/>
              <a:t>An event in human history that has been documented and reported in detail</a:t>
            </a:r>
          </a:p>
          <a:p>
            <a:r>
              <a:rPr lang="en-US" sz="2400" smtClean="0"/>
              <a:t>How could this happen in the most ‘enlightened’ and scientific country in Europe?</a:t>
            </a:r>
          </a:p>
          <a:p>
            <a:r>
              <a:rPr lang="en-US" sz="2400" smtClean="0"/>
              <a:t>Either ‘proof’ that God does not exist, or that the Enlightenment is a false philosophy, or both</a:t>
            </a:r>
          </a:p>
          <a:p>
            <a:endParaRPr lang="en-US" sz="2400" smtClean="0"/>
          </a:p>
          <a:p>
            <a:endParaRPr lang="en-US" sz="240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Albert Camus (1913-1960)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Born in North Africa</a:t>
            </a:r>
          </a:p>
          <a:p>
            <a:r>
              <a:rPr lang="en-US" smtClean="0"/>
              <a:t>Wrote doctoral thesis on Augustine and Neoplatonism</a:t>
            </a:r>
          </a:p>
          <a:p>
            <a:r>
              <a:rPr lang="en-US" smtClean="0"/>
              <a:t>Fought in French resistance against Nazis</a:t>
            </a:r>
          </a:p>
          <a:p>
            <a:r>
              <a:rPr lang="en-US" smtClean="0"/>
              <a:t>Evil exists, but God does not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smtClean="0"/>
              <a:t>The Plague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Evil is real, God is not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Main character, a doctor (atheist), narrates the story as an objective observer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One </a:t>
            </a:r>
            <a:r>
              <a:rPr lang="en-US" sz="2400" dirty="0" smtClean="0"/>
              <a:t>of key figures is a priest, Augustinian scholar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Pivotal moment: death of a child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Neither religion nor science can relieve pain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Near end, doctor and mother stare out the window and see…nothing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Hero of story continually asks, without answer from doctor, ‘how can I be a saint without God?’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John Hick (1922 - 2012)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 smtClean="0"/>
              <a:t>Conscientious objector during WWII in Britain</a:t>
            </a:r>
          </a:p>
          <a:p>
            <a:r>
              <a:rPr lang="en-US" sz="2400" dirty="0" smtClean="0"/>
              <a:t>Studied </a:t>
            </a:r>
            <a:r>
              <a:rPr lang="en-US" sz="2400" dirty="0" smtClean="0"/>
              <a:t>philosophy after the War, especially Kant</a:t>
            </a:r>
          </a:p>
          <a:p>
            <a:r>
              <a:rPr lang="en-US" sz="2400" dirty="0" smtClean="0"/>
              <a:t>Concerned with real as opposed to counterfeit religious experiences (</a:t>
            </a:r>
            <a:r>
              <a:rPr lang="en-US" sz="2400" i="1" dirty="0" smtClean="0"/>
              <a:t>Faith and Knowledge)</a:t>
            </a:r>
            <a:endParaRPr lang="en-US" sz="2400" dirty="0" smtClean="0"/>
          </a:p>
          <a:p>
            <a:pPr lvl="1"/>
            <a:r>
              <a:rPr lang="en-US" sz="2000" dirty="0" smtClean="0"/>
              <a:t>Ultimate Divine cannot be known in the world</a:t>
            </a:r>
          </a:p>
          <a:p>
            <a:pPr lvl="1"/>
            <a:r>
              <a:rPr lang="en-US" sz="2000" dirty="0" smtClean="0"/>
              <a:t>Valid religious experience is determined by long-term effect on believer</a:t>
            </a:r>
          </a:p>
          <a:p>
            <a:r>
              <a:rPr lang="en-US" sz="2400" dirty="0" smtClean="0"/>
              <a:t>Both God and evil exist</a:t>
            </a:r>
          </a:p>
          <a:p>
            <a:endParaRPr lang="en-US" sz="2400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smtClean="0"/>
              <a:t>Evil and the God of Love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Detailed examination of Augustine on evil and the impact of Augustine’s thought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Aquinas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Calvin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Leibniz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Given the reality of evil, a questioning of the privation model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Hick Suggests an ‘</a:t>
            </a:r>
            <a:r>
              <a:rPr lang="en-US" sz="2400" dirty="0" err="1" smtClean="0"/>
              <a:t>Irenaean</a:t>
            </a:r>
            <a:r>
              <a:rPr lang="en-US" sz="2400" dirty="0" smtClean="0"/>
              <a:t>” approach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Man always learning and moving forward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Read his criticism of Augustine (and Leibniz), Chapter VIII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246187"/>
          </a:xfrm>
        </p:spPr>
        <p:txBody>
          <a:bodyPr/>
          <a:lstStyle/>
          <a:p>
            <a:r>
              <a:rPr lang="en-US" dirty="0" smtClean="0"/>
              <a:t>Catholic Response: Missions within Europe and </a:t>
            </a:r>
            <a:r>
              <a:rPr lang="en-US" smtClean="0"/>
              <a:t>New Orders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Vincentians</a:t>
            </a:r>
          </a:p>
          <a:p>
            <a:pPr lvl="1"/>
            <a:r>
              <a:rPr lang="en-US" sz="1800" dirty="0" smtClean="0"/>
              <a:t>Founded by St. Vincent de Paul (1581-1660)</a:t>
            </a:r>
          </a:p>
          <a:p>
            <a:pPr lvl="1"/>
            <a:r>
              <a:rPr lang="en-US" sz="1800" dirty="0" smtClean="0"/>
              <a:t>Preach missions within Europe, especially France</a:t>
            </a:r>
          </a:p>
          <a:p>
            <a:pPr lvl="1"/>
            <a:r>
              <a:rPr lang="en-US" sz="1800" dirty="0" smtClean="0"/>
              <a:t>Educate laity and clergy</a:t>
            </a:r>
          </a:p>
          <a:p>
            <a:r>
              <a:rPr lang="en-US" sz="2000" dirty="0" err="1" smtClean="0"/>
              <a:t>Sulpicians</a:t>
            </a:r>
            <a:endParaRPr lang="en-US" sz="2000" dirty="0" smtClean="0"/>
          </a:p>
          <a:p>
            <a:pPr lvl="1"/>
            <a:r>
              <a:rPr lang="en-US" sz="1800" dirty="0" smtClean="0"/>
              <a:t>Founded by Jacques </a:t>
            </a:r>
            <a:r>
              <a:rPr lang="en-US" sz="1800" dirty="0" err="1" smtClean="0"/>
              <a:t>Olier</a:t>
            </a:r>
            <a:r>
              <a:rPr lang="en-US" sz="1800" dirty="0" smtClean="0"/>
              <a:t> (1608-1657), a disciple of St. Vincent de Paul</a:t>
            </a:r>
          </a:p>
          <a:p>
            <a:pPr lvl="1"/>
            <a:r>
              <a:rPr lang="en-US" sz="1800" dirty="0" smtClean="0"/>
              <a:t>Formed to revive seminary life, especially spirituality</a:t>
            </a:r>
          </a:p>
          <a:p>
            <a:pPr lvl="1"/>
            <a:r>
              <a:rPr lang="en-US" sz="1800" dirty="0" smtClean="0"/>
              <a:t>Encouraged parish missions</a:t>
            </a:r>
          </a:p>
          <a:p>
            <a:r>
              <a:rPr lang="en-US" sz="2000" dirty="0" err="1" smtClean="0"/>
              <a:t>Passionists</a:t>
            </a:r>
            <a:endParaRPr lang="en-US" sz="2000" dirty="0" smtClean="0"/>
          </a:p>
          <a:p>
            <a:pPr lvl="1"/>
            <a:r>
              <a:rPr lang="en-US" sz="1800" dirty="0" smtClean="0"/>
              <a:t>Founded by St. Paul of the Cross (1694-1775)</a:t>
            </a:r>
          </a:p>
          <a:p>
            <a:pPr lvl="1"/>
            <a:r>
              <a:rPr lang="en-US" sz="1800" dirty="0" smtClean="0"/>
              <a:t>Peach missions in Spain and Portugal</a:t>
            </a:r>
          </a:p>
          <a:p>
            <a:r>
              <a:rPr lang="en-US" sz="2000" dirty="0" err="1" smtClean="0"/>
              <a:t>Redemptorists</a:t>
            </a:r>
            <a:endParaRPr lang="en-US" sz="2000" dirty="0" smtClean="0"/>
          </a:p>
          <a:p>
            <a:pPr lvl="1"/>
            <a:r>
              <a:rPr lang="en-US" sz="1800" dirty="0" smtClean="0"/>
              <a:t>St. Alfonse </a:t>
            </a:r>
            <a:r>
              <a:rPr lang="en-US" sz="1800" dirty="0" err="1" smtClean="0"/>
              <a:t>Liguori</a:t>
            </a:r>
            <a:r>
              <a:rPr lang="en-US" sz="1800" dirty="0" smtClean="0"/>
              <a:t> (1696-1787)</a:t>
            </a:r>
          </a:p>
          <a:p>
            <a:pPr lvl="1"/>
            <a:r>
              <a:rPr lang="en-US" sz="1800" dirty="0" smtClean="0"/>
              <a:t>Missions within Italy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C41FB3-5027-436D-8FD5-BE23A66A78A4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03523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Assignments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 smtClean="0"/>
              <a:t>1. Thomas Hobbes, </a:t>
            </a:r>
            <a:r>
              <a:rPr lang="en-US" sz="1600" i="1" dirty="0" smtClean="0"/>
              <a:t>Leviathan, </a:t>
            </a:r>
            <a:r>
              <a:rPr lang="en-US" sz="1600" dirty="0" smtClean="0"/>
              <a:t>Chapters XIII, XIV, available at </a:t>
            </a:r>
            <a:r>
              <a:rPr lang="en-US" sz="1600" u="sng" dirty="0" smtClean="0">
                <a:hlinkClick r:id="rId2"/>
              </a:rPr>
              <a:t>http://www.fordham.edu/halsall/mod/hobbes-lev13.html</a:t>
            </a:r>
            <a:r>
              <a:rPr lang="en-US" sz="1600" dirty="0" smtClean="0"/>
              <a:t> </a:t>
            </a:r>
          </a:p>
          <a:p>
            <a:r>
              <a:rPr lang="en-US" sz="1600" dirty="0" smtClean="0"/>
              <a:t>2. Leibniz, </a:t>
            </a:r>
            <a:r>
              <a:rPr lang="en-US" sz="1600" i="1" dirty="0" smtClean="0"/>
              <a:t>Summary of the Controversy Reduced to Formal Argument, </a:t>
            </a:r>
            <a:r>
              <a:rPr lang="en-US" sz="1600" dirty="0" smtClean="0"/>
              <a:t>in </a:t>
            </a:r>
            <a:r>
              <a:rPr lang="en-US" sz="1600" i="1" dirty="0" smtClean="0"/>
              <a:t>Theodicy, </a:t>
            </a:r>
            <a:r>
              <a:rPr lang="en-US" sz="1600" dirty="0" smtClean="0"/>
              <a:t>trans. E.M. </a:t>
            </a:r>
            <a:r>
              <a:rPr lang="en-US" sz="1600" dirty="0" err="1" smtClean="0"/>
              <a:t>Huggard</a:t>
            </a:r>
            <a:r>
              <a:rPr lang="en-US" sz="1600" dirty="0" smtClean="0"/>
              <a:t>, La Salle, Illinois: Open Court, 1985, pp 377-388. Available at http://books.google.com/books?id=VUMgHq9lE2UC&amp;pg=PA5&amp;lpg=PA5&amp;dq=.+Leibniz,+Summary+of+the+Controversy+Reduced+to+Formal+Argument,+in+Theodicy&amp;source=bl&amp;ots=mJrFaz25Hc&amp;sig=OKhA0mqkyT2r9D5cD8JV2EXOhzo&amp;hl=en&amp;ei=R6NmTdKuKsL78AbJwKT4Cw&amp;sa=X&amp;oi=book_result&amp;ct=result&amp;resnum=1&amp;ved=0CBMQ6AEwAA#v=onepage&amp;q&amp;f=false (First Appendix)</a:t>
            </a:r>
          </a:p>
          <a:p>
            <a:r>
              <a:rPr lang="en-US" sz="1600" dirty="0" smtClean="0"/>
              <a:t>3. Voltaire </a:t>
            </a:r>
            <a:r>
              <a:rPr lang="en-US" sz="1600" i="1" dirty="0" smtClean="0"/>
              <a:t>Lisbon Earthquake</a:t>
            </a:r>
            <a:r>
              <a:rPr lang="en-US" sz="1600" dirty="0" smtClean="0"/>
              <a:t> in </a:t>
            </a:r>
            <a:r>
              <a:rPr lang="en-US" sz="1600" i="1" dirty="0" smtClean="0"/>
              <a:t>The Portable Voltaire.</a:t>
            </a:r>
            <a:r>
              <a:rPr lang="en-US" sz="1600" dirty="0" smtClean="0"/>
              <a:t> In Paul Hyland. </a:t>
            </a:r>
            <a:r>
              <a:rPr lang="en-US" sz="1600" i="1" dirty="0" smtClean="0"/>
              <a:t>The Enlightenment, A Sourcebook and Reader. </a:t>
            </a:r>
            <a:r>
              <a:rPr lang="en-US" sz="1600" dirty="0" smtClean="0"/>
              <a:t>London: Routledge, 2003. p 77-82</a:t>
            </a:r>
            <a:r>
              <a:rPr lang="en-US" sz="2400" dirty="0" smtClean="0"/>
              <a:t>.  </a:t>
            </a:r>
            <a:r>
              <a:rPr lang="en-US" sz="1600" dirty="0" smtClean="0"/>
              <a:t>also </a:t>
            </a:r>
            <a:r>
              <a:rPr lang="en-US" sz="1600" dirty="0" err="1" smtClean="0"/>
              <a:t>avialable</a:t>
            </a:r>
            <a:r>
              <a:rPr lang="en-US" sz="1600" dirty="0"/>
              <a:t> at </a:t>
            </a:r>
            <a:r>
              <a:rPr lang="en-US" sz="1600" dirty="0">
                <a:hlinkClick r:id="rId3"/>
              </a:rPr>
              <a:t>https://</a:t>
            </a:r>
            <a:r>
              <a:rPr lang="en-US" sz="1600" dirty="0" smtClean="0">
                <a:hlinkClick r:id="rId3"/>
              </a:rPr>
              <a:t>en.wikisource.org/wiki/Toleration_and_other_essays/Poem_on_the_Lisbon_Disaster</a:t>
            </a:r>
            <a:r>
              <a:rPr lang="en-US" sz="1600" dirty="0" smtClean="0"/>
              <a:t> </a:t>
            </a:r>
          </a:p>
          <a:p>
            <a:pPr marL="0" indent="0">
              <a:buNone/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Introduction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Thomas Hobbes</a:t>
            </a:r>
          </a:p>
          <a:p>
            <a:r>
              <a:rPr lang="en-US" dirty="0" smtClean="0"/>
              <a:t>Pierre Bayle</a:t>
            </a:r>
          </a:p>
          <a:p>
            <a:r>
              <a:rPr lang="en-US" dirty="0" smtClean="0"/>
              <a:t>Gottfried Leibnitz</a:t>
            </a:r>
          </a:p>
          <a:p>
            <a:r>
              <a:rPr lang="en-US" dirty="0" smtClean="0"/>
              <a:t>Voltaire</a:t>
            </a:r>
          </a:p>
          <a:p>
            <a:r>
              <a:rPr lang="en-US" dirty="0" smtClean="0"/>
              <a:t>David Hume</a:t>
            </a:r>
            <a:endParaRPr lang="en-US" dirty="0" smtClean="0"/>
          </a:p>
          <a:p>
            <a:r>
              <a:rPr lang="en-US" dirty="0" smtClean="0"/>
              <a:t>Twentieth Century successors</a:t>
            </a:r>
          </a:p>
          <a:p>
            <a:r>
              <a:rPr lang="en-US" dirty="0" smtClean="0"/>
              <a:t>New Orders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Despair of knowing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100" dirty="0" smtClean="0"/>
              <a:t>Pierre Bayle (1647-1706)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Huguenot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His </a:t>
            </a:r>
            <a:r>
              <a:rPr lang="en-US" sz="2000" i="1" dirty="0" smtClean="0"/>
              <a:t>Historical and Critical Dictionary</a:t>
            </a:r>
            <a:r>
              <a:rPr lang="en-US" sz="2000" dirty="0" smtClean="0"/>
              <a:t> was single most popular work in 18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C</a:t>
            </a:r>
          </a:p>
          <a:p>
            <a:pPr eaLnBrk="1" hangingPunct="1">
              <a:lnSpc>
                <a:spcPct val="90000"/>
              </a:lnSpc>
            </a:pPr>
            <a:r>
              <a:rPr lang="en-US" sz="2100" dirty="0" smtClean="0"/>
              <a:t>David Hume (1711-1776) </a:t>
            </a:r>
            <a:r>
              <a:rPr lang="en-US" sz="2100" i="1" dirty="0" smtClean="0"/>
              <a:t>Dialog Concerning Natural Religion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Published after his death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Attacks </a:t>
            </a:r>
            <a:r>
              <a:rPr lang="en-US" sz="2000" b="1" i="1" u="sng" dirty="0" smtClean="0"/>
              <a:t>both </a:t>
            </a:r>
            <a:r>
              <a:rPr lang="en-US" sz="2000" dirty="0" smtClean="0"/>
              <a:t>religion and science (i.e., attacks deism)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Severe attack against Intelligent Design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Skepticism is the only acceptable intellectual stance </a:t>
            </a:r>
          </a:p>
          <a:p>
            <a:pPr eaLnBrk="1" hangingPunct="1">
              <a:lnSpc>
                <a:spcPct val="90000"/>
              </a:lnSpc>
            </a:pPr>
            <a:r>
              <a:rPr lang="en-US" sz="2100" dirty="0" smtClean="0"/>
              <a:t>Voltaire, </a:t>
            </a:r>
            <a:r>
              <a:rPr lang="en-US" sz="2100" i="1" dirty="0" smtClean="0"/>
              <a:t>Lisbon Earthquake Poem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Voltaire starts as a deist, becomes an atheist and a skeptic</a:t>
            </a:r>
          </a:p>
          <a:p>
            <a:pPr eaLnBrk="1" hangingPunct="1">
              <a:lnSpc>
                <a:spcPct val="90000"/>
              </a:lnSpc>
            </a:pPr>
            <a:r>
              <a:rPr lang="en-US" sz="2100" dirty="0" smtClean="0"/>
              <a:t>Deeply connected with skepticism was problem of evil and theodicy (a term invented by Leibniz in opposition to Bayle)</a:t>
            </a:r>
          </a:p>
          <a:p>
            <a:pPr eaLnBrk="1" hangingPunct="1">
              <a:lnSpc>
                <a:spcPct val="90000"/>
              </a:lnSpc>
            </a:pPr>
            <a:endParaRPr lang="en-US" sz="2100" dirty="0" smtClean="0"/>
          </a:p>
        </p:txBody>
      </p:sp>
    </p:spTree>
    <p:extLst>
      <p:ext uri="{BB962C8B-B14F-4D97-AF65-F5344CB8AC3E}">
        <p14:creationId xmlns:p14="http://schemas.microsoft.com/office/powerpoint/2010/main" val="2184654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Thomas Hobbes (1588-1679)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Born in England, connected to Royalist opposition to Cromwell</a:t>
            </a:r>
          </a:p>
          <a:p>
            <a:pPr lvl="1"/>
            <a:r>
              <a:rPr lang="en-US" sz="2000" dirty="0" smtClean="0"/>
              <a:t>Spent time in exile in Paris</a:t>
            </a:r>
          </a:p>
          <a:p>
            <a:r>
              <a:rPr lang="en-US" sz="2400" dirty="0" smtClean="0"/>
              <a:t>A nominalist, empiricist, and materialist, ultimately becoming a skeptic</a:t>
            </a:r>
          </a:p>
          <a:p>
            <a:pPr lvl="1"/>
            <a:r>
              <a:rPr lang="en-US" sz="2000" dirty="0" smtClean="0"/>
              <a:t>Believed that all was material</a:t>
            </a:r>
          </a:p>
          <a:p>
            <a:pPr lvl="1"/>
            <a:r>
              <a:rPr lang="en-US" sz="2000" dirty="0" smtClean="0"/>
              <a:t>Mind as only computing matter (opposed to Descartes)</a:t>
            </a:r>
          </a:p>
          <a:p>
            <a:pPr lvl="1"/>
            <a:r>
              <a:rPr lang="en-US" sz="2000" dirty="0" smtClean="0"/>
              <a:t>Language is merely signification for the purposes of communication, not linked to actual truth of things</a:t>
            </a:r>
          </a:p>
          <a:p>
            <a:r>
              <a:rPr lang="en-US" sz="2400" dirty="0" smtClean="0"/>
              <a:t>Political philosophy of defense and survival: Human life is “solitary, poor, nasty, brutish and short”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>
              <a:buFont typeface="Wingdings" pitchFamily="2" charset="2"/>
              <a:buNone/>
            </a:pPr>
            <a:r>
              <a:rPr lang="en-US" dirty="0" smtClean="0"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Early Modern Wrestling with Evil: Pierre Bayle (1647-1706)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 err="1" smtClean="0"/>
              <a:t>Hugonaut</a:t>
            </a:r>
            <a:endParaRPr lang="en-US" sz="2000" dirty="0" smtClean="0"/>
          </a:p>
          <a:p>
            <a:pPr>
              <a:lnSpc>
                <a:spcPct val="90000"/>
              </a:lnSpc>
            </a:pPr>
            <a:r>
              <a:rPr lang="en-US" sz="2000" dirty="0" smtClean="0"/>
              <a:t>Pierre </a:t>
            </a:r>
            <a:r>
              <a:rPr lang="en-US" sz="2000" dirty="0" smtClean="0"/>
              <a:t>Bayle wrote one of the first modern Dictionaries</a:t>
            </a:r>
          </a:p>
          <a:p>
            <a:pPr>
              <a:lnSpc>
                <a:spcPct val="90000"/>
              </a:lnSpc>
            </a:pPr>
            <a:r>
              <a:rPr lang="en-US" sz="2000" dirty="0" smtClean="0"/>
              <a:t>His Dictionary was the most widely read book in the 18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C; having enormous influence on </a:t>
            </a:r>
            <a:r>
              <a:rPr lang="en-US" sz="2000" i="1" dirty="0" smtClean="0"/>
              <a:t>philosophes</a:t>
            </a:r>
            <a:r>
              <a:rPr lang="en-US" sz="2000" dirty="0" smtClean="0"/>
              <a:t>.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Voltaire’s </a:t>
            </a:r>
            <a:r>
              <a:rPr lang="en-US" sz="1800" i="1" dirty="0" smtClean="0"/>
              <a:t>Dictionary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Diderot’s </a:t>
            </a:r>
            <a:r>
              <a:rPr lang="en-US" sz="1800" i="1" dirty="0" smtClean="0"/>
              <a:t>Encyclopedia</a:t>
            </a:r>
          </a:p>
          <a:p>
            <a:pPr>
              <a:lnSpc>
                <a:spcPct val="90000"/>
              </a:lnSpc>
            </a:pPr>
            <a:r>
              <a:rPr lang="en-US" sz="2000" dirty="0" smtClean="0"/>
              <a:t>Bayle was pessimistic about a solution to the theodicy problem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Raised objection to all solutions, including </a:t>
            </a:r>
            <a:r>
              <a:rPr lang="en-US" sz="1800" dirty="0" err="1" smtClean="0"/>
              <a:t>Manichees</a:t>
            </a:r>
            <a:r>
              <a:rPr lang="en-US" sz="1800" dirty="0" smtClean="0"/>
              <a:t> (2 gods), Plotinus (evil does not exist) and Epicurean (God does not exist)</a:t>
            </a:r>
          </a:p>
          <a:p>
            <a:pPr>
              <a:lnSpc>
                <a:spcPct val="90000"/>
              </a:lnSpc>
            </a:pPr>
            <a:r>
              <a:rPr lang="en-US" sz="2000" dirty="0" smtClean="0"/>
              <a:t>Like Hobbes, pessimistic about human nature; more evil than good in the world</a:t>
            </a:r>
          </a:p>
          <a:p>
            <a:pPr>
              <a:lnSpc>
                <a:spcPct val="90000"/>
              </a:lnSpc>
            </a:pPr>
            <a:r>
              <a:rPr lang="en-US" sz="2000" dirty="0" smtClean="0"/>
              <a:t>Usually considered one of the first early modern skeptics</a:t>
            </a:r>
          </a:p>
          <a:p>
            <a:pPr>
              <a:lnSpc>
                <a:spcPct val="90000"/>
              </a:lnSpc>
            </a:pPr>
            <a:endParaRPr lang="en-US" sz="20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Gottfried Leibniz (1646-1716)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 smtClean="0"/>
              <a:t>Born into a prominent Lutheran family</a:t>
            </a:r>
          </a:p>
          <a:p>
            <a:pPr>
              <a:lnSpc>
                <a:spcPct val="90000"/>
              </a:lnSpc>
            </a:pPr>
            <a:r>
              <a:rPr lang="en-US" sz="2000" smtClean="0"/>
              <a:t>Studied Church Fathers, ancient history and scholastic theology</a:t>
            </a:r>
          </a:p>
          <a:p>
            <a:pPr>
              <a:lnSpc>
                <a:spcPct val="90000"/>
              </a:lnSpc>
            </a:pPr>
            <a:r>
              <a:rPr lang="en-US" sz="2000" smtClean="0"/>
              <a:t>Desperately wanted to reconcile Lutheran and Catholic theologies through philosophy</a:t>
            </a:r>
          </a:p>
          <a:p>
            <a:pPr>
              <a:lnSpc>
                <a:spcPct val="90000"/>
              </a:lnSpc>
            </a:pPr>
            <a:r>
              <a:rPr lang="en-US" sz="2000" smtClean="0"/>
              <a:t>Made original and brilliant contributions to</a:t>
            </a:r>
          </a:p>
          <a:p>
            <a:pPr lvl="1">
              <a:lnSpc>
                <a:spcPct val="90000"/>
              </a:lnSpc>
            </a:pPr>
            <a:r>
              <a:rPr lang="en-US" sz="1800" smtClean="0"/>
              <a:t>Mathematics (calculus)</a:t>
            </a:r>
          </a:p>
          <a:p>
            <a:pPr lvl="1">
              <a:lnSpc>
                <a:spcPct val="90000"/>
              </a:lnSpc>
            </a:pPr>
            <a:r>
              <a:rPr lang="en-US" sz="1800" smtClean="0"/>
              <a:t>Physics</a:t>
            </a:r>
          </a:p>
          <a:p>
            <a:pPr lvl="1">
              <a:lnSpc>
                <a:spcPct val="90000"/>
              </a:lnSpc>
            </a:pPr>
            <a:r>
              <a:rPr lang="en-US" sz="1800" smtClean="0"/>
              <a:t>Logic</a:t>
            </a:r>
          </a:p>
          <a:p>
            <a:pPr lvl="1">
              <a:lnSpc>
                <a:spcPct val="90000"/>
              </a:lnSpc>
            </a:pPr>
            <a:r>
              <a:rPr lang="en-US" sz="1800" smtClean="0"/>
              <a:t>German jurisprudence</a:t>
            </a:r>
          </a:p>
          <a:p>
            <a:pPr lvl="1">
              <a:lnSpc>
                <a:spcPct val="90000"/>
              </a:lnSpc>
            </a:pPr>
            <a:r>
              <a:rPr lang="en-US" sz="1800" smtClean="0"/>
              <a:t>Philosophy</a:t>
            </a:r>
          </a:p>
          <a:p>
            <a:pPr lvl="1">
              <a:lnSpc>
                <a:spcPct val="90000"/>
              </a:lnSpc>
            </a:pPr>
            <a:r>
              <a:rPr lang="en-US" sz="1800" smtClean="0"/>
              <a:t>Metaphysics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Some Principles of Leibniz’s Philosophy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800" dirty="0" smtClean="0"/>
              <a:t>Opposed to materialism and atheism (Epicureanism of Hobbes)</a:t>
            </a:r>
          </a:p>
          <a:p>
            <a:pPr>
              <a:lnSpc>
                <a:spcPct val="80000"/>
              </a:lnSpc>
            </a:pPr>
            <a:r>
              <a:rPr lang="en-US" sz="1800" dirty="0" smtClean="0"/>
              <a:t>God always acts for the best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/>
              <a:t>Thus we must live in the best world</a:t>
            </a:r>
          </a:p>
          <a:p>
            <a:pPr>
              <a:lnSpc>
                <a:spcPct val="80000"/>
              </a:lnSpc>
            </a:pPr>
            <a:r>
              <a:rPr lang="en-US" sz="1800" dirty="0" smtClean="0"/>
              <a:t>Nothing happens without a reason or cause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/>
              <a:t>Although we may not know the reason, and see only the effect</a:t>
            </a:r>
          </a:p>
          <a:p>
            <a:pPr>
              <a:lnSpc>
                <a:spcPct val="80000"/>
              </a:lnSpc>
            </a:pPr>
            <a:r>
              <a:rPr lang="en-US" sz="1800" dirty="0" smtClean="0"/>
              <a:t>All substances are interconnected, even if we cannot know those connections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/>
              <a:t>These connections, past present and future, are contained within each substance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/>
              <a:t>Each substance thus is a ‘mirror’ of the entire universe</a:t>
            </a:r>
          </a:p>
          <a:p>
            <a:pPr>
              <a:lnSpc>
                <a:spcPct val="80000"/>
              </a:lnSpc>
            </a:pPr>
            <a:r>
              <a:rPr lang="en-US" sz="1800" dirty="0" smtClean="0"/>
              <a:t>The universe was created in and remains in harmony</a:t>
            </a:r>
          </a:p>
          <a:p>
            <a:pPr>
              <a:lnSpc>
                <a:spcPct val="80000"/>
              </a:lnSpc>
            </a:pPr>
            <a:r>
              <a:rPr lang="en-US" sz="1800" dirty="0" smtClean="0"/>
              <a:t>Body and mind each follows their own laws, but are synchronized through universal harmony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/>
              <a:t>Body subject to efficient causes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/>
              <a:t>Mind to final causes</a:t>
            </a:r>
          </a:p>
          <a:p>
            <a:pPr>
              <a:lnSpc>
                <a:spcPct val="80000"/>
              </a:lnSpc>
            </a:pPr>
            <a:r>
              <a:rPr lang="en-US" sz="1800" dirty="0" smtClean="0"/>
              <a:t>Mind (soul) has innate ideas based on universal harmony</a:t>
            </a:r>
          </a:p>
          <a:p>
            <a:pPr>
              <a:lnSpc>
                <a:spcPct val="80000"/>
              </a:lnSpc>
            </a:pPr>
            <a:r>
              <a:rPr lang="en-US" sz="1800" dirty="0" smtClean="0"/>
              <a:t>Note, only about half of Leibniz’s works have been published; the only book he published during his lifetime was </a:t>
            </a:r>
            <a:r>
              <a:rPr lang="en-US" sz="1800" i="1" dirty="0" smtClean="0"/>
              <a:t>Theodicy</a:t>
            </a:r>
            <a:endParaRPr lang="en-US" sz="18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Leibniz and </a:t>
            </a:r>
            <a:r>
              <a:rPr lang="en-US" i="1" smtClean="0"/>
              <a:t>Theodicy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Written as a reply to Bayle in 1710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How can this be the best world when there is evil, when people are unhappy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Leibniz answer: earthly happiness of every individual may not be the right way to judge ‘best’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God creates limited things which taken in aggregate reflect God’s perfection.  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But this implies that individual things may suffer some evil or suffering due to their limitations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Limitations as a type of privation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In other words, Leibniz brings Augustine into the 17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C </a:t>
            </a:r>
          </a:p>
          <a:p>
            <a:pPr>
              <a:lnSpc>
                <a:spcPct val="90000"/>
              </a:lnSpc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Alexander Pope (1688-1744) and Optimism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000" smtClean="0"/>
              <a:t>Cease then, nor order imperfection name:</a:t>
            </a:r>
            <a:br>
              <a:rPr lang="en-US" sz="2000" smtClean="0"/>
            </a:br>
            <a:r>
              <a:rPr lang="en-US" sz="2000" smtClean="0"/>
              <a:t>Our proper bliss depends on what we blame.</a:t>
            </a:r>
            <a:br>
              <a:rPr lang="en-US" sz="2000" smtClean="0"/>
            </a:br>
            <a:r>
              <a:rPr lang="en-US" sz="2000" smtClean="0"/>
              <a:t>Know thy own point: this kind, this due degree</a:t>
            </a:r>
            <a:br>
              <a:rPr lang="en-US" sz="2000" smtClean="0"/>
            </a:br>
            <a:r>
              <a:rPr lang="en-US" sz="2000" smtClean="0"/>
              <a:t>Of blindness, weakness, Heav'n bestows on thee.</a:t>
            </a:r>
            <a:br>
              <a:rPr lang="en-US" sz="2000" smtClean="0"/>
            </a:br>
            <a:r>
              <a:rPr lang="en-US" sz="2000" smtClean="0"/>
              <a:t>Submit. In this, or any other sphere,</a:t>
            </a:r>
            <a:br>
              <a:rPr lang="en-US" sz="2000" smtClean="0"/>
            </a:br>
            <a:r>
              <a:rPr lang="en-US" sz="2000" smtClean="0"/>
              <a:t>Secure to be as blest as thou canst bear:</a:t>
            </a:r>
            <a:br>
              <a:rPr lang="en-US" sz="2000" smtClean="0"/>
            </a:br>
            <a:r>
              <a:rPr lang="en-US" sz="2000" smtClean="0"/>
              <a:t>Safe in the hand of one disposing pow'r,</a:t>
            </a:r>
            <a:br>
              <a:rPr lang="en-US" sz="2000" smtClean="0"/>
            </a:br>
            <a:r>
              <a:rPr lang="en-US" sz="2000" smtClean="0"/>
              <a:t>Or in the natal, or the mortal hour.</a:t>
            </a:r>
            <a:br>
              <a:rPr lang="en-US" sz="2000" smtClean="0"/>
            </a:br>
            <a:r>
              <a:rPr lang="en-US" sz="2000" smtClean="0"/>
              <a:t>All nature is but art, unknown to thee;</a:t>
            </a:r>
            <a:br>
              <a:rPr lang="en-US" sz="2000" smtClean="0"/>
            </a:br>
            <a:r>
              <a:rPr lang="en-US" sz="2000" smtClean="0"/>
              <a:t>All chance, direction, which thou canst not see;</a:t>
            </a:r>
            <a:br>
              <a:rPr lang="en-US" sz="2000" smtClean="0"/>
            </a:br>
            <a:r>
              <a:rPr lang="en-US" sz="2000" smtClean="0"/>
              <a:t>All discord, harmony not understood;</a:t>
            </a:r>
            <a:br>
              <a:rPr lang="en-US" sz="2000" smtClean="0"/>
            </a:br>
            <a:r>
              <a:rPr lang="en-US" sz="2000" smtClean="0"/>
              <a:t>All partial evil, universal good.</a:t>
            </a:r>
            <a:br>
              <a:rPr lang="en-US" sz="2000" smtClean="0"/>
            </a:br>
            <a:r>
              <a:rPr lang="en-US" sz="2000" smtClean="0"/>
              <a:t>And, spite of pride, in erring reason's spite,</a:t>
            </a:r>
            <a:br>
              <a:rPr lang="en-US" sz="2000" smtClean="0"/>
            </a:br>
            <a:r>
              <a:rPr lang="en-US" sz="2000" smtClean="0"/>
              <a:t>One truth is clear, 'Whatever is, is right.'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1859</TotalTime>
  <Words>1196</Words>
  <Application>Microsoft Office PowerPoint</Application>
  <PresentationFormat>On-screen Show (4:3)</PresentationFormat>
  <Paragraphs>147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Edge</vt:lpstr>
      <vt:lpstr>Class 21: Modern Theodicy</vt:lpstr>
      <vt:lpstr>Introduction</vt:lpstr>
      <vt:lpstr>Despair of knowing</vt:lpstr>
      <vt:lpstr>Thomas Hobbes (1588-1679)</vt:lpstr>
      <vt:lpstr>Early Modern Wrestling with Evil: Pierre Bayle (1647-1706)</vt:lpstr>
      <vt:lpstr>Gottfried Leibniz (1646-1716)</vt:lpstr>
      <vt:lpstr>Some Principles of Leibniz’s Philosophy</vt:lpstr>
      <vt:lpstr>Leibniz and Theodicy</vt:lpstr>
      <vt:lpstr>Alexander Pope (1688-1744) and Optimism</vt:lpstr>
      <vt:lpstr>Lisbon Earthquake and Voltaire</vt:lpstr>
      <vt:lpstr>David Hume (1711-1776)</vt:lpstr>
      <vt:lpstr>The Shoah</vt:lpstr>
      <vt:lpstr>Albert Camus (1913-1960)</vt:lpstr>
      <vt:lpstr>The Plague</vt:lpstr>
      <vt:lpstr>John Hick (1922 - 2012)</vt:lpstr>
      <vt:lpstr>Evil and the God of Love</vt:lpstr>
      <vt:lpstr>Catholic Response: Missions within Europe and New Orders</vt:lpstr>
      <vt:lpstr>Assignments</vt:lpstr>
    </vt:vector>
  </TitlesOfParts>
  <Company>self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 17: Spirituality in France</dc:title>
  <dc:creator>ann orlando</dc:creator>
  <cp:lastModifiedBy>AOrlando</cp:lastModifiedBy>
  <cp:revision>150</cp:revision>
  <cp:lastPrinted>2017-03-17T11:04:22Z</cp:lastPrinted>
  <dcterms:created xsi:type="dcterms:W3CDTF">2005-12-23T15:49:49Z</dcterms:created>
  <dcterms:modified xsi:type="dcterms:W3CDTF">2019-03-17T10:30:06Z</dcterms:modified>
</cp:coreProperties>
</file>