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9" r:id="rId4"/>
    <p:sldId id="261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5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186491-FD38-46E0-A665-2970D2601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6A44F-C47E-4008-87D8-BD29C19CC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F62C4-F979-4C96-86E2-818A6654E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64FAA-C8F8-47DB-9992-A946CB5130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ECFCD-4084-432C-AF31-52B92144F0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A89D8-17B8-49FA-BC70-E49485099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7F415-81CC-4B00-BA9A-510C0C621A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2C51C-3C61-4BF5-A008-3D5A4228C1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6AB63-620B-47EC-A182-C86BFB73C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92D7C-98B2-4C78-A679-96CD0FB92D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00AEF-E4CB-4F93-9A37-33DDF2C13F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F720BF8B-AB46-4913-B75C-4F5B83074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22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avalon.law.yale.edu/17th_century/nc05.asp" TargetMode="External"/><Relationship Id="rId2" Type="http://schemas.openxmlformats.org/officeDocument/2006/relationships/hyperlink" Target="http://etext.lib.virginia.edu/etcbin/toccer-reldem?id=LocTole.xml&amp;images=images/modeng&amp;data=/texts/english/modeng/parsed&amp;tag=public&amp;part=al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Class </a:t>
            </a:r>
            <a:r>
              <a:rPr lang="en-US" dirty="0" smtClean="0"/>
              <a:t>26: </a:t>
            </a:r>
            <a:r>
              <a:rPr lang="en-US" dirty="0" smtClean="0"/>
              <a:t>John Locke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r>
              <a:rPr lang="en-US" dirty="0" smtClean="0"/>
              <a:t>27 </a:t>
            </a:r>
            <a:r>
              <a:rPr lang="en-US" dirty="0" smtClean="0"/>
              <a:t>March </a:t>
            </a:r>
            <a:r>
              <a:rPr lang="en-US" dirty="0" smtClean="0"/>
              <a:t>2019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Second Treatise </a:t>
            </a:r>
            <a:r>
              <a:rPr lang="en-US" smtClean="0"/>
              <a:t>(cont.)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With more sophisticated development of </a:t>
            </a:r>
            <a:r>
              <a:rPr lang="en-US" sz="2400" u="sng" smtClean="0"/>
              <a:t>property</a:t>
            </a:r>
            <a:r>
              <a:rPr lang="en-US" sz="2400" smtClean="0"/>
              <a:t>, man developed a money based economy which required more complex contract laws and the necessity of civil (NOT ecclesial) governments</a:t>
            </a:r>
          </a:p>
          <a:p>
            <a:pPr eaLnBrk="1" hangingPunct="1"/>
            <a:r>
              <a:rPr lang="en-US" sz="2400" smtClean="0"/>
              <a:t>Legitimate civil government then should derive its right to rule from the common desire of a collection of individuals to protect and legitimately administer their </a:t>
            </a:r>
            <a:r>
              <a:rPr lang="en-US" sz="2400" u="sng" smtClean="0"/>
              <a:t>property</a:t>
            </a:r>
            <a:r>
              <a:rPr lang="en-US" sz="2400" smtClean="0"/>
              <a:t> </a:t>
            </a:r>
          </a:p>
          <a:p>
            <a:pPr lvl="1" eaLnBrk="1" hangingPunct="1"/>
            <a:r>
              <a:rPr lang="en-US" sz="2000" smtClean="0"/>
              <a:t>Social contract theory of government</a:t>
            </a:r>
          </a:p>
          <a:p>
            <a:pPr lvl="1" eaLnBrk="1" hangingPunct="1"/>
            <a:r>
              <a:rPr lang="en-US" sz="2000" smtClean="0"/>
              <a:t>More positive view than Hobbes</a:t>
            </a:r>
          </a:p>
          <a:p>
            <a:pPr eaLnBrk="1" hangingPunct="1"/>
            <a:r>
              <a:rPr lang="en-US" sz="2400" smtClean="0"/>
              <a:t>If civil government does not uphold these rights, then it is illegitimate and should be changed</a:t>
            </a:r>
          </a:p>
          <a:p>
            <a:pPr lvl="1" eaLnBrk="1" hangingPunct="1"/>
            <a:r>
              <a:rPr lang="en-US" sz="2000" smtClean="0"/>
              <a:t>Through rebellion and regicide if necessary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Religion in Society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Religious ‘truth,’ because it was built upon many levels of ideas was probably, not absolutely true</a:t>
            </a:r>
          </a:p>
          <a:p>
            <a:pPr eaLnBrk="1" hangingPunct="1"/>
            <a:r>
              <a:rPr lang="en-US" sz="2400" smtClean="0"/>
              <a:t>Many different religions demonstrate that there is no one universal Religion</a:t>
            </a:r>
          </a:p>
          <a:p>
            <a:pPr eaLnBrk="1" hangingPunct="1"/>
            <a:r>
              <a:rPr lang="en-US" sz="2400" smtClean="0"/>
              <a:t> Thus, religion is a private matter without connection to public life and the securing of life, liberty and </a:t>
            </a:r>
            <a:r>
              <a:rPr lang="en-US" sz="2400" u="sng" smtClean="0"/>
              <a:t>property</a:t>
            </a:r>
          </a:p>
          <a:p>
            <a:pPr eaLnBrk="1" hangingPunct="1"/>
            <a:r>
              <a:rPr lang="en-US" sz="2400" smtClean="0"/>
              <a:t>All religions should be allowed as long as they do not adversely affect </a:t>
            </a:r>
            <a:r>
              <a:rPr lang="en-US" sz="2400" u="sng" smtClean="0"/>
              <a:t>property</a:t>
            </a:r>
            <a:r>
              <a:rPr lang="en-US" sz="2400" smtClean="0"/>
              <a:t> rights and civil government</a:t>
            </a:r>
          </a:p>
          <a:p>
            <a:pPr lvl="1" eaLnBrk="1" hangingPunct="1"/>
            <a:r>
              <a:rPr lang="en-US" sz="2000" smtClean="0"/>
              <a:t>Catholicism should be curtailed because of Catholic claims to be ‘over’ temporal, civil affairs</a:t>
            </a:r>
          </a:p>
          <a:p>
            <a:pPr lvl="1" eaLnBrk="1" hangingPunct="1"/>
            <a:r>
              <a:rPr lang="en-US" sz="2000" smtClean="0"/>
              <a:t>Atheism should be discouraged because atheist may not be trusted to keep their word in a contract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Locke’s Influence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 my opinion, approaches that of Augustine in modern Western world</a:t>
            </a:r>
          </a:p>
          <a:p>
            <a:pPr lvl="1" eaLnBrk="1" hangingPunct="1"/>
            <a:r>
              <a:rPr lang="en-US" sz="2400" smtClean="0"/>
              <a:t>All subsequent Western thinkers will need to wrestle with Locke</a:t>
            </a:r>
          </a:p>
          <a:p>
            <a:pPr lvl="1" eaLnBrk="1" hangingPunct="1"/>
            <a:r>
              <a:rPr lang="en-US" sz="2400" smtClean="0"/>
              <a:t>Puritan ministers in early colonial America referred to ‘Great Mr. Locke’ in sermons</a:t>
            </a:r>
          </a:p>
          <a:p>
            <a:pPr eaLnBrk="1" hangingPunct="1"/>
            <a:r>
              <a:rPr lang="en-US" sz="2800" smtClean="0"/>
              <a:t>Many of various political and religious backgrounds will reference Locke</a:t>
            </a:r>
          </a:p>
          <a:p>
            <a:pPr eaLnBrk="1" hangingPunct="1"/>
            <a:r>
              <a:rPr lang="en-US" sz="2800" smtClean="0"/>
              <a:t>American Revolution</a:t>
            </a:r>
          </a:p>
          <a:p>
            <a:pPr eaLnBrk="1" hangingPunct="1"/>
            <a:r>
              <a:rPr lang="en-US" sz="2800" smtClean="0"/>
              <a:t>French Revolution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How Western Intellectual Thought Has Changed</a:t>
            </a:r>
          </a:p>
        </p:txBody>
      </p:sp>
      <p:sp>
        <p:nvSpPr>
          <p:cNvPr id="15363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Before Treaty of Westphalia</a:t>
            </a:r>
          </a:p>
        </p:txBody>
      </p:sp>
      <p:sp>
        <p:nvSpPr>
          <p:cNvPr id="15364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Human law based on natural law as a subset of God’s eternal law	</a:t>
            </a:r>
          </a:p>
          <a:p>
            <a:pPr eaLnBrk="1" hangingPunct="1"/>
            <a:r>
              <a:rPr lang="en-US" sz="2000" dirty="0" smtClean="0"/>
              <a:t>Focus on individual duties as a member of society</a:t>
            </a:r>
          </a:p>
          <a:p>
            <a:pPr eaLnBrk="1" hangingPunct="1"/>
            <a:r>
              <a:rPr lang="en-US" sz="2000" dirty="0" smtClean="0"/>
              <a:t>Science means any systematic field of study, theology</a:t>
            </a:r>
          </a:p>
          <a:p>
            <a:pPr eaLnBrk="1" hangingPunct="1"/>
            <a:r>
              <a:rPr lang="en-US" sz="2000" dirty="0" smtClean="0"/>
              <a:t>Absolute truth does exist</a:t>
            </a:r>
          </a:p>
          <a:p>
            <a:pPr eaLnBrk="1" hangingPunct="1"/>
            <a:r>
              <a:rPr lang="en-US" sz="2000" dirty="0" smtClean="0"/>
              <a:t>Natural law</a:t>
            </a:r>
          </a:p>
          <a:p>
            <a:pPr eaLnBrk="1" hangingPunct="1"/>
            <a:r>
              <a:rPr lang="en-US" sz="2000" dirty="0" smtClean="0"/>
              <a:t>Religion and government NOT separable	</a:t>
            </a:r>
            <a:r>
              <a:rPr lang="en-US" dirty="0" smtClean="0"/>
              <a:t>		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5365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After Treaty of Westphalia</a:t>
            </a:r>
          </a:p>
        </p:txBody>
      </p:sp>
      <p:sp>
        <p:nvSpPr>
          <p:cNvPr id="15366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Law based on protection of individual’s life, liberty, property</a:t>
            </a:r>
          </a:p>
          <a:p>
            <a:pPr eaLnBrk="1" hangingPunct="1"/>
            <a:r>
              <a:rPr lang="en-US" sz="2000" dirty="0" smtClean="0"/>
              <a:t>Focus on individual rights in social contract</a:t>
            </a:r>
          </a:p>
          <a:p>
            <a:pPr eaLnBrk="1" hangingPunct="1"/>
            <a:r>
              <a:rPr lang="en-US" sz="2000" dirty="0" smtClean="0"/>
              <a:t>Science means only physics, chemistry, biology</a:t>
            </a:r>
          </a:p>
          <a:p>
            <a:pPr eaLnBrk="1" hangingPunct="1"/>
            <a:r>
              <a:rPr lang="en-US" sz="2000" dirty="0" smtClean="0"/>
              <a:t>Only empirical truth exists</a:t>
            </a:r>
          </a:p>
          <a:p>
            <a:pPr eaLnBrk="1" hangingPunct="1"/>
            <a:r>
              <a:rPr lang="en-US" sz="2000" dirty="0" smtClean="0"/>
              <a:t>Laws of nature</a:t>
            </a:r>
          </a:p>
          <a:p>
            <a:pPr eaLnBrk="1" hangingPunct="1"/>
            <a:r>
              <a:rPr lang="en-US" sz="2000" dirty="0" smtClean="0"/>
              <a:t>Religion purely private; should have no place in the public sphere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Assignments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1. John Locke, </a:t>
            </a:r>
            <a:r>
              <a:rPr lang="en-US" sz="2400" i="1" dirty="0" smtClean="0"/>
              <a:t>A Letter Concerning Toleration </a:t>
            </a:r>
            <a:r>
              <a:rPr lang="en-US" sz="2400" dirty="0" smtClean="0"/>
              <a:t>available at 	</a:t>
            </a:r>
            <a:r>
              <a:rPr lang="en-US" sz="2400" u="sng" dirty="0" smtClean="0">
                <a:hlinkClick r:id="rId2"/>
              </a:rPr>
              <a:t>http://etext.lib.virginia.edu/etcbin/toccer-	</a:t>
            </a:r>
            <a:r>
              <a:rPr lang="en-US" sz="2400" u="sng" dirty="0" err="1" smtClean="0">
                <a:hlinkClick r:id="rId2"/>
              </a:rPr>
              <a:t>reldem?id</a:t>
            </a:r>
            <a:r>
              <a:rPr lang="en-US" sz="2400" u="sng" dirty="0" smtClean="0">
                <a:hlinkClick r:id="rId2"/>
              </a:rPr>
              <a:t>=</a:t>
            </a:r>
            <a:r>
              <a:rPr lang="en-US" sz="2400" u="sng" dirty="0" err="1" smtClean="0">
                <a:hlinkClick r:id="rId2"/>
              </a:rPr>
              <a:t>LocTole.xml&amp;images</a:t>
            </a:r>
            <a:r>
              <a:rPr lang="en-US" sz="2400" u="sng" dirty="0" smtClean="0">
                <a:hlinkClick r:id="rId2"/>
              </a:rPr>
              <a:t>=images/</a:t>
            </a:r>
            <a:r>
              <a:rPr lang="en-US" sz="2400" u="sng" dirty="0" err="1" smtClean="0">
                <a:hlinkClick r:id="rId2"/>
              </a:rPr>
              <a:t>modeng&amp;data</a:t>
            </a:r>
            <a:r>
              <a:rPr lang="en-US" sz="2400" u="sng" dirty="0" smtClean="0">
                <a:hlinkClick r:id="rId2"/>
              </a:rPr>
              <a:t>=/texts/</a:t>
            </a:r>
            <a:r>
              <a:rPr lang="en-US" sz="2400" u="sng" dirty="0" err="1" smtClean="0">
                <a:hlinkClick r:id="rId2"/>
              </a:rPr>
              <a:t>english</a:t>
            </a:r>
            <a:r>
              <a:rPr lang="en-US" sz="2400" u="sng" dirty="0" smtClean="0">
                <a:hlinkClick r:id="rId2"/>
              </a:rPr>
              <a:t>/</a:t>
            </a:r>
            <a:r>
              <a:rPr lang="en-US" sz="2400" u="sng" dirty="0" err="1" smtClean="0">
                <a:hlinkClick r:id="rId2"/>
              </a:rPr>
              <a:t>modeng</a:t>
            </a:r>
            <a:r>
              <a:rPr lang="en-US" sz="2400" u="sng" dirty="0" smtClean="0">
                <a:hlinkClick r:id="rId2"/>
              </a:rPr>
              <a:t>/p	</a:t>
            </a:r>
            <a:r>
              <a:rPr lang="en-US" sz="2400" u="sng" dirty="0" err="1" smtClean="0">
                <a:hlinkClick r:id="rId2"/>
              </a:rPr>
              <a:t>arsed&amp;tag</a:t>
            </a:r>
            <a:r>
              <a:rPr lang="en-US" sz="2400" u="sng" dirty="0" smtClean="0">
                <a:hlinkClick r:id="rId2"/>
              </a:rPr>
              <a:t>=</a:t>
            </a:r>
            <a:r>
              <a:rPr lang="en-US" sz="2400" u="sng" dirty="0" err="1" smtClean="0">
                <a:hlinkClick r:id="rId2"/>
              </a:rPr>
              <a:t>public&amp;part</a:t>
            </a:r>
            <a:r>
              <a:rPr lang="en-US" sz="2400" u="sng" dirty="0" smtClean="0">
                <a:hlinkClick r:id="rId2"/>
              </a:rPr>
              <a:t>=all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2. John Locke, </a:t>
            </a:r>
            <a:r>
              <a:rPr lang="en-US" sz="2400" i="1" dirty="0" smtClean="0"/>
              <a:t>Constitution of the Carolinas, </a:t>
            </a:r>
            <a:r>
              <a:rPr lang="en-US" sz="2400" dirty="0" smtClean="0"/>
              <a:t>1669, available at </a:t>
            </a:r>
            <a:r>
              <a:rPr lang="en-US" sz="2400" dirty="0" smtClean="0">
                <a:hlinkClick r:id="rId3"/>
              </a:rPr>
              <a:t>http://avalon.law.yale.edu/17th_century/nc05.asp</a:t>
            </a:r>
            <a:r>
              <a:rPr lang="en-US" sz="2400" dirty="0" smtClean="0"/>
              <a:t> 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Life</a:t>
            </a:r>
          </a:p>
          <a:p>
            <a:pPr eaLnBrk="1" hangingPunct="1"/>
            <a:r>
              <a:rPr lang="en-US" dirty="0" smtClean="0"/>
              <a:t>Primary Works</a:t>
            </a:r>
          </a:p>
          <a:p>
            <a:pPr eaLnBrk="1" hangingPunct="1"/>
            <a:r>
              <a:rPr lang="en-US" dirty="0" smtClean="0"/>
              <a:t>Epistemology </a:t>
            </a:r>
          </a:p>
          <a:p>
            <a:pPr eaLnBrk="1" hangingPunct="1"/>
            <a:r>
              <a:rPr lang="en-US" dirty="0" smtClean="0"/>
              <a:t>Locke’s Christianity</a:t>
            </a:r>
          </a:p>
          <a:p>
            <a:pPr eaLnBrk="1" hangingPunct="1"/>
            <a:r>
              <a:rPr lang="en-US" smtClean="0"/>
              <a:t>Political Philosophy</a:t>
            </a:r>
          </a:p>
          <a:p>
            <a:pPr eaLnBrk="1" hangingPunct="1"/>
            <a:r>
              <a:rPr lang="en-US" dirty="0" smtClean="0"/>
              <a:t>Religious Toleration</a:t>
            </a:r>
          </a:p>
          <a:p>
            <a:pPr eaLnBrk="1" hangingPunct="1"/>
            <a:r>
              <a:rPr lang="en-US" dirty="0" smtClean="0"/>
              <a:t>Influence: ‘The Great Mr. Locke’</a:t>
            </a:r>
          </a:p>
        </p:txBody>
      </p:sp>
      <p:pic>
        <p:nvPicPr>
          <p:cNvPr id="410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24400" y="1600200"/>
            <a:ext cx="3886200" cy="4530725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John Locke (1632-1704)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 smtClean="0"/>
              <a:t>Education</a:t>
            </a:r>
          </a:p>
          <a:p>
            <a:pPr lvl="1" eaLnBrk="1" hangingPunct="1"/>
            <a:r>
              <a:rPr lang="en-US" sz="1600" dirty="0" smtClean="0"/>
              <a:t>Father was a Puritan and lawyer; </a:t>
            </a:r>
          </a:p>
          <a:p>
            <a:pPr lvl="1" eaLnBrk="1" hangingPunct="1"/>
            <a:r>
              <a:rPr lang="en-US" sz="1600" dirty="0" smtClean="0"/>
              <a:t>Under Cromwell, he received an excellent education</a:t>
            </a:r>
          </a:p>
          <a:p>
            <a:pPr lvl="1" eaLnBrk="1" hangingPunct="1"/>
            <a:r>
              <a:rPr lang="en-US" sz="1600" dirty="0" smtClean="0"/>
              <a:t>Studied medicine</a:t>
            </a:r>
          </a:p>
          <a:p>
            <a:pPr lvl="1" eaLnBrk="1" hangingPunct="1"/>
            <a:r>
              <a:rPr lang="en-US" sz="1600" dirty="0" smtClean="0"/>
              <a:t>Became a student of Robert Boyle</a:t>
            </a:r>
          </a:p>
          <a:p>
            <a:pPr eaLnBrk="1" hangingPunct="1"/>
            <a:r>
              <a:rPr lang="en-US" sz="1800" dirty="0" smtClean="0"/>
              <a:t>After Restoration, Locke became physician, secretary and chief confident to Lord Ashley</a:t>
            </a:r>
          </a:p>
          <a:p>
            <a:pPr lvl="1" eaLnBrk="1" hangingPunct="1"/>
            <a:r>
              <a:rPr lang="en-US" sz="1600" dirty="0" smtClean="0"/>
              <a:t>Ashley was important force in Britain arguing for overseas expansion and colonies to counter Spain</a:t>
            </a:r>
          </a:p>
          <a:p>
            <a:pPr eaLnBrk="1" hangingPunct="1"/>
            <a:r>
              <a:rPr lang="en-US" sz="1800" dirty="0" smtClean="0"/>
              <a:t>But Locke was opposed to ‘Catholic’ tendencies of Charles II and James II, and went into exile in France</a:t>
            </a:r>
          </a:p>
          <a:p>
            <a:pPr lvl="1" eaLnBrk="1" hangingPunct="1"/>
            <a:r>
              <a:rPr lang="en-US" sz="1400" dirty="0" smtClean="0"/>
              <a:t>Divine right of kings</a:t>
            </a:r>
          </a:p>
          <a:p>
            <a:pPr eaLnBrk="1" hangingPunct="1"/>
            <a:r>
              <a:rPr lang="en-US" sz="1800" dirty="0" smtClean="0"/>
              <a:t>Returned with Princess Mary from Holland at beginning of Glorious Revolution </a:t>
            </a:r>
          </a:p>
          <a:p>
            <a:pPr lvl="1" eaLnBrk="1" hangingPunct="1"/>
            <a:r>
              <a:rPr lang="en-US" sz="1400" dirty="0" smtClean="0"/>
              <a:t>Locke served on Board of Trade, administering colonies and international trade until his retirement shortly before his death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Important Works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An Essay Concerning Human Understanding </a:t>
            </a:r>
            <a:r>
              <a:rPr lang="en-US" smtClean="0"/>
              <a:t>(1690)</a:t>
            </a:r>
          </a:p>
          <a:p>
            <a:pPr eaLnBrk="1" hangingPunct="1"/>
            <a:r>
              <a:rPr lang="en-US" i="1" smtClean="0"/>
              <a:t>Letter on Toleration </a:t>
            </a:r>
            <a:r>
              <a:rPr lang="en-US" smtClean="0"/>
              <a:t>(1685)</a:t>
            </a:r>
            <a:endParaRPr lang="en-US" i="1" smtClean="0"/>
          </a:p>
          <a:p>
            <a:pPr eaLnBrk="1" hangingPunct="1"/>
            <a:r>
              <a:rPr lang="en-US" i="1" smtClean="0"/>
              <a:t>Two Treatises on Government </a:t>
            </a:r>
            <a:r>
              <a:rPr lang="en-US" smtClean="0"/>
              <a:t>(1688)</a:t>
            </a:r>
            <a:endParaRPr lang="en-US" i="1" smtClean="0"/>
          </a:p>
          <a:p>
            <a:pPr eaLnBrk="1" hangingPunct="1"/>
            <a:r>
              <a:rPr lang="en-US" i="1" smtClean="0"/>
              <a:t>The Reasonableness of Christianity </a:t>
            </a:r>
            <a:r>
              <a:rPr lang="en-US" smtClean="0"/>
              <a:t>(1695)</a:t>
            </a:r>
          </a:p>
          <a:p>
            <a:pPr eaLnBrk="1" hangingPunct="1"/>
            <a:endParaRPr lang="en-US" i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Locke’s Epistemology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Based on </a:t>
            </a:r>
            <a:r>
              <a:rPr lang="en-US" sz="2000" i="1" smtClean="0"/>
              <a:t>Essay Concerning Human Understanding</a:t>
            </a:r>
            <a:endParaRPr lang="en-US" sz="2000" smtClean="0"/>
          </a:p>
          <a:p>
            <a:pPr eaLnBrk="1" hangingPunct="1"/>
            <a:r>
              <a:rPr lang="en-US" sz="2000" smtClean="0"/>
              <a:t>All knowledge comes from sense experience, or reflection on sense experience</a:t>
            </a:r>
          </a:p>
          <a:p>
            <a:pPr lvl="1" eaLnBrk="1" hangingPunct="1"/>
            <a:r>
              <a:rPr lang="en-US" sz="1800" smtClean="0"/>
              <a:t>Mind is a </a:t>
            </a:r>
            <a:r>
              <a:rPr lang="en-US" sz="1800" i="1" smtClean="0"/>
              <a:t>tabula rasa</a:t>
            </a:r>
          </a:p>
          <a:p>
            <a:pPr eaLnBrk="1" hangingPunct="1"/>
            <a:r>
              <a:rPr lang="en-US" sz="2000" smtClean="0"/>
              <a:t>Ideas are built up by reflection</a:t>
            </a:r>
          </a:p>
          <a:p>
            <a:pPr lvl="1" eaLnBrk="1" hangingPunct="1"/>
            <a:r>
              <a:rPr lang="en-US" sz="1800" smtClean="0"/>
              <a:t>No innate principals, morals or knowledge</a:t>
            </a:r>
          </a:p>
          <a:p>
            <a:pPr lvl="1" eaLnBrk="1" hangingPunct="1"/>
            <a:r>
              <a:rPr lang="en-US" sz="1800" smtClean="0"/>
              <a:t>A type of corpuscular theory of building up large ideas from small ‘atomic’ ones</a:t>
            </a:r>
          </a:p>
          <a:p>
            <a:pPr eaLnBrk="1" hangingPunct="1"/>
            <a:r>
              <a:rPr lang="en-US" sz="2000" smtClean="0"/>
              <a:t>Words signify ideas</a:t>
            </a:r>
          </a:p>
          <a:p>
            <a:pPr lvl="1" eaLnBrk="1" hangingPunct="1"/>
            <a:r>
              <a:rPr lang="en-US" sz="1800" smtClean="0"/>
              <a:t>Language developed for communicating, thus some commonality required in naming things</a:t>
            </a:r>
          </a:p>
          <a:p>
            <a:pPr eaLnBrk="1" hangingPunct="1"/>
            <a:r>
              <a:rPr lang="en-US" sz="2000" smtClean="0"/>
              <a:t>Multiple ways to classify things in nature, based on </a:t>
            </a:r>
          </a:p>
          <a:p>
            <a:pPr lvl="1" eaLnBrk="1" hangingPunct="1"/>
            <a:r>
              <a:rPr lang="en-US" sz="1800" smtClean="0"/>
              <a:t>Our experience of them and </a:t>
            </a:r>
          </a:p>
          <a:p>
            <a:pPr lvl="1" eaLnBrk="1" hangingPunct="1"/>
            <a:r>
              <a:rPr lang="en-US" sz="1800" smtClean="0"/>
              <a:t>Our purposes</a:t>
            </a:r>
          </a:p>
          <a:p>
            <a:pPr eaLnBrk="1" hangingPunct="1"/>
            <a:endParaRPr lang="en-US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Epistemology (cont.)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What we can know with certainty</a:t>
            </a:r>
            <a:endParaRPr lang="en-US" sz="2000" dirty="0" smtClean="0"/>
          </a:p>
          <a:p>
            <a:pPr lvl="1" eaLnBrk="1" hangingPunct="1"/>
            <a:r>
              <a:rPr lang="en-US" sz="2400" dirty="0" smtClean="0"/>
              <a:t>I exist</a:t>
            </a:r>
          </a:p>
          <a:p>
            <a:pPr lvl="1" eaLnBrk="1" hangingPunct="1"/>
            <a:r>
              <a:rPr lang="en-US" sz="2400" dirty="0" smtClean="0"/>
              <a:t>God exists</a:t>
            </a:r>
          </a:p>
          <a:p>
            <a:pPr lvl="1" eaLnBrk="1" hangingPunct="1"/>
            <a:r>
              <a:rPr lang="en-US" sz="2400" dirty="0" smtClean="0"/>
              <a:t>Mathematics exists</a:t>
            </a:r>
          </a:p>
          <a:p>
            <a:pPr lvl="1" eaLnBrk="1" hangingPunct="1"/>
            <a:r>
              <a:rPr lang="en-US" sz="2400" dirty="0" smtClean="0"/>
              <a:t>Morality exists</a:t>
            </a:r>
          </a:p>
          <a:p>
            <a:pPr eaLnBrk="1" hangingPunct="1"/>
            <a:r>
              <a:rPr lang="en-US" sz="2400" dirty="0" smtClean="0"/>
              <a:t>Revelation exists but must be consistent with reason</a:t>
            </a:r>
          </a:p>
          <a:p>
            <a:pPr lvl="1" eaLnBrk="1" hangingPunct="1"/>
            <a:r>
              <a:rPr lang="en-US" sz="2000" dirty="0" smtClean="0"/>
              <a:t>Opposed to ‘enthusiasms;’ that is, religious ‘experiences’ not consistent with reason or counter to reason</a:t>
            </a:r>
          </a:p>
          <a:p>
            <a:pPr lvl="1" eaLnBrk="1" hangingPunct="1"/>
            <a:r>
              <a:rPr lang="en-US" sz="2000" dirty="0" smtClean="0"/>
              <a:t>Miracles consistent with Jesus because of his relation with God, miracles after Jesus are not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Locke’s Christianity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30725"/>
          </a:xfrm>
        </p:spPr>
        <p:txBody>
          <a:bodyPr/>
          <a:lstStyle/>
          <a:p>
            <a:pPr eaLnBrk="1" hangingPunct="1"/>
            <a:r>
              <a:rPr lang="en-US" sz="2400" smtClean="0"/>
              <a:t>Much debate (to this day) concerning whether Locke ended his life as</a:t>
            </a:r>
          </a:p>
          <a:p>
            <a:pPr lvl="1" eaLnBrk="1" hangingPunct="1"/>
            <a:r>
              <a:rPr lang="en-US" sz="2000" smtClean="0"/>
              <a:t>Puritan</a:t>
            </a:r>
          </a:p>
          <a:p>
            <a:pPr lvl="1" eaLnBrk="1" hangingPunct="1"/>
            <a:r>
              <a:rPr lang="en-US" sz="2000" smtClean="0"/>
              <a:t>Anglican</a:t>
            </a:r>
          </a:p>
          <a:p>
            <a:pPr lvl="1" eaLnBrk="1" hangingPunct="1"/>
            <a:r>
              <a:rPr lang="en-US" sz="2000" smtClean="0"/>
              <a:t>Latitudinarian</a:t>
            </a:r>
          </a:p>
          <a:p>
            <a:pPr lvl="1" eaLnBrk="1" hangingPunct="1"/>
            <a:r>
              <a:rPr lang="en-US" sz="2000" smtClean="0"/>
              <a:t>Arian</a:t>
            </a:r>
          </a:p>
          <a:p>
            <a:pPr lvl="1" eaLnBrk="1" hangingPunct="1"/>
            <a:r>
              <a:rPr lang="en-US" sz="2000" smtClean="0"/>
              <a:t>Deist</a:t>
            </a:r>
          </a:p>
          <a:p>
            <a:pPr eaLnBrk="1" hangingPunct="1"/>
            <a:r>
              <a:rPr lang="en-US" sz="2400" smtClean="0"/>
              <a:t>Certainly supported notion of religion that was ‘reasonable’ and a reasonable belief in the existence of God</a:t>
            </a:r>
          </a:p>
          <a:p>
            <a:pPr eaLnBrk="1" hangingPunct="1"/>
            <a:r>
              <a:rPr lang="en-US" sz="2400" smtClean="0"/>
              <a:t>Encouraged Newton to publish his most strident anti-Trinitarian work anonymously in Holland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Locke’s Political Philosophy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Primarily found in </a:t>
            </a:r>
            <a:r>
              <a:rPr lang="en-US" sz="2400" i="1" dirty="0" smtClean="0"/>
              <a:t>Two Treatises on Government</a:t>
            </a:r>
            <a:endParaRPr lang="en-US" sz="2400" dirty="0" smtClean="0"/>
          </a:p>
          <a:p>
            <a:pPr lvl="1" eaLnBrk="1" hangingPunct="1"/>
            <a:r>
              <a:rPr lang="en-US" sz="2000" dirty="0" smtClean="0"/>
              <a:t>May have been written to justify revolt against Charles II</a:t>
            </a:r>
          </a:p>
          <a:p>
            <a:pPr eaLnBrk="1" hangingPunct="1"/>
            <a:r>
              <a:rPr lang="en-US" sz="2400" i="1" dirty="0" smtClean="0"/>
              <a:t>First Treatise </a:t>
            </a:r>
            <a:r>
              <a:rPr lang="en-US" sz="2400" dirty="0" smtClean="0"/>
              <a:t>starts with Adam and shows that no one was appointed ruler by Divine Right (against Bishop Fulmer)</a:t>
            </a:r>
          </a:p>
          <a:p>
            <a:pPr lvl="1" eaLnBrk="1" hangingPunct="1"/>
            <a:r>
              <a:rPr lang="en-US" sz="2000" dirty="0" smtClean="0"/>
              <a:t>God created man, and we are God’s ‘</a:t>
            </a:r>
            <a:r>
              <a:rPr lang="en-US" sz="2000" u="sng" dirty="0" smtClean="0"/>
              <a:t>property</a:t>
            </a:r>
            <a:r>
              <a:rPr lang="en-US" sz="2000" dirty="0" smtClean="0"/>
              <a:t>’; </a:t>
            </a:r>
          </a:p>
          <a:p>
            <a:pPr lvl="1" eaLnBrk="1" hangingPunct="1"/>
            <a:r>
              <a:rPr lang="en-US" sz="2000" dirty="0" smtClean="0"/>
              <a:t>It is illicit to destroy another’s </a:t>
            </a:r>
            <a:r>
              <a:rPr lang="en-US" sz="2000" u="sng" dirty="0" smtClean="0"/>
              <a:t>property</a:t>
            </a:r>
            <a:r>
              <a:rPr lang="en-US" sz="2000" dirty="0" smtClean="0"/>
              <a:t>: no suicide or murder</a:t>
            </a:r>
          </a:p>
          <a:p>
            <a:pPr lvl="1" eaLnBrk="1" hangingPunct="1"/>
            <a:r>
              <a:rPr lang="en-US" sz="2000" dirty="0" smtClean="0"/>
              <a:t>But must also ‘develop’ and wisely use </a:t>
            </a:r>
            <a:r>
              <a:rPr lang="en-US" sz="2000" u="sng" dirty="0" smtClean="0"/>
              <a:t>property </a:t>
            </a:r>
            <a:r>
              <a:rPr lang="en-US" sz="2000" dirty="0" smtClean="0"/>
              <a:t>to claim ownership</a:t>
            </a:r>
            <a:endParaRPr lang="en-US" sz="2000" u="sng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Political Philosophy (cont.)</a:t>
            </a:r>
            <a:br>
              <a:rPr lang="en-US" smtClean="0"/>
            </a:br>
            <a:r>
              <a:rPr lang="en-US" sz="4400" i="1" smtClean="0"/>
              <a:t>Second Treatise on Government</a:t>
            </a:r>
            <a:br>
              <a:rPr lang="en-US" sz="4400" i="1" smtClean="0"/>
            </a:br>
            <a:endParaRPr lang="en-US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000" smtClean="0"/>
              <a:t>Purpose of political power: ‘Political power</a:t>
            </a:r>
            <a:r>
              <a:rPr lang="en-US" sz="2000" i="1" smtClean="0"/>
              <a:t>,</a:t>
            </a:r>
            <a:r>
              <a:rPr lang="en-US" sz="2000" smtClean="0"/>
              <a:t> then, I take to be a </a:t>
            </a:r>
            <a:r>
              <a:rPr lang="en-US" sz="2000" i="1" smtClean="0"/>
              <a:t>right</a:t>
            </a:r>
            <a:r>
              <a:rPr lang="en-US" sz="2000" smtClean="0"/>
              <a:t> of making laws with penalties of death, and consequently all less penalties, for the regulating and </a:t>
            </a:r>
            <a:r>
              <a:rPr lang="en-US" sz="2000" u="sng" smtClean="0"/>
              <a:t>preserving of property</a:t>
            </a:r>
            <a:r>
              <a:rPr lang="en-US" sz="2000" smtClean="0"/>
              <a:t>, and of employing the force of the community, in the execution of such laws, and in the defense of the common-wealth from foreign injury; and all this only for the public good’</a:t>
            </a:r>
          </a:p>
          <a:p>
            <a:pPr eaLnBrk="1" hangingPunct="1"/>
            <a:r>
              <a:rPr lang="en-US" sz="2000" smtClean="0"/>
              <a:t>God endowed his ‘</a:t>
            </a:r>
            <a:r>
              <a:rPr lang="en-US" sz="2000" u="sng" smtClean="0"/>
              <a:t>property</a:t>
            </a:r>
            <a:r>
              <a:rPr lang="en-US" sz="2000" smtClean="0"/>
              <a:t>’ man with means of survival: life, liberty and man’s own </a:t>
            </a:r>
            <a:r>
              <a:rPr lang="en-US" sz="2000" u="sng" smtClean="0"/>
              <a:t>property</a:t>
            </a:r>
            <a:endParaRPr lang="en-US" sz="1600" u="sng" smtClean="0"/>
          </a:p>
          <a:p>
            <a:pPr eaLnBrk="1" hangingPunct="1"/>
            <a:r>
              <a:rPr lang="en-US" sz="2000" smtClean="0"/>
              <a:t>If there is no government, then people live in a ‘state of nature’  example: American wilderness</a:t>
            </a:r>
          </a:p>
          <a:p>
            <a:pPr lvl="2" eaLnBrk="1" hangingPunct="1"/>
            <a:r>
              <a:rPr lang="en-US" sz="1200" smtClean="0"/>
              <a:t>But it is allowable to ‘</a:t>
            </a:r>
            <a:r>
              <a:rPr lang="en-US" sz="1200" u="sng" smtClean="0"/>
              <a:t>take property</a:t>
            </a:r>
            <a:r>
              <a:rPr lang="en-US" sz="1200" smtClean="0"/>
              <a:t>’ which has not been developed</a:t>
            </a:r>
          </a:p>
          <a:p>
            <a:pPr lvl="2" eaLnBrk="1" hangingPunct="1"/>
            <a:r>
              <a:rPr lang="en-US" sz="1200" smtClean="0"/>
              <a:t>Allowable to have slaves as </a:t>
            </a:r>
            <a:r>
              <a:rPr lang="en-US" sz="1200" u="sng" smtClean="0"/>
              <a:t>property</a:t>
            </a:r>
            <a:r>
              <a:rPr lang="en-US" sz="1200" smtClean="0"/>
              <a:t> who are conquered in a just war</a:t>
            </a:r>
          </a:p>
          <a:p>
            <a:pPr lvl="2" eaLnBrk="1" hangingPunct="1"/>
            <a:r>
              <a:rPr lang="en-US" sz="1200" smtClean="0"/>
              <a:t>Children are </a:t>
            </a:r>
            <a:r>
              <a:rPr lang="en-US" sz="1200" u="sng" smtClean="0"/>
              <a:t>property</a:t>
            </a:r>
            <a:r>
              <a:rPr lang="en-US" sz="1200" smtClean="0"/>
              <a:t> of parents until age of reason</a:t>
            </a:r>
          </a:p>
          <a:p>
            <a:pPr lvl="1" eaLnBrk="1" hangingPunct="1"/>
            <a:endParaRPr lang="en-US" sz="1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6542</TotalTime>
  <Words>948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Edge</vt:lpstr>
      <vt:lpstr>Class 26: John Locke</vt:lpstr>
      <vt:lpstr>Introduction</vt:lpstr>
      <vt:lpstr>John Locke (1632-1704)</vt:lpstr>
      <vt:lpstr>Important Works</vt:lpstr>
      <vt:lpstr>Locke’s Epistemology</vt:lpstr>
      <vt:lpstr>Epistemology (cont.)</vt:lpstr>
      <vt:lpstr>Locke’s Christianity</vt:lpstr>
      <vt:lpstr>Locke’s Political Philosophy</vt:lpstr>
      <vt:lpstr>Political Philosophy (cont.) Second Treatise on Government </vt:lpstr>
      <vt:lpstr>Second Treatise (cont.)</vt:lpstr>
      <vt:lpstr>Religion in Society</vt:lpstr>
      <vt:lpstr>Locke’s Influence </vt:lpstr>
      <vt:lpstr>How Western Intellectual Thought Has Changed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20: History of 18th C</dc:title>
  <dc:creator>ann orlando</dc:creator>
  <cp:lastModifiedBy>AOrlando</cp:lastModifiedBy>
  <cp:revision>116</cp:revision>
  <dcterms:created xsi:type="dcterms:W3CDTF">2005-12-23T16:07:49Z</dcterms:created>
  <dcterms:modified xsi:type="dcterms:W3CDTF">2019-03-23T10:38:33Z</dcterms:modified>
</cp:coreProperties>
</file>