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3" r:id="rId3"/>
    <p:sldId id="266" r:id="rId4"/>
    <p:sldId id="272" r:id="rId5"/>
    <p:sldId id="267" r:id="rId6"/>
    <p:sldId id="258" r:id="rId7"/>
    <p:sldId id="259" r:id="rId8"/>
    <p:sldId id="271" r:id="rId9"/>
    <p:sldId id="275" r:id="rId10"/>
    <p:sldId id="261" r:id="rId11"/>
    <p:sldId id="274" r:id="rId12"/>
    <p:sldId id="265" r:id="rId13"/>
    <p:sldId id="27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1221DD-8733-46AA-90E5-4C39BADD8D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D7FB1-EDEC-47D6-B254-F17A9457FD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DAF7D-3B52-4627-9951-3F02CC37E4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18998-0387-4AE2-BF22-11AC6BB89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4849-957C-4D26-B48A-95948F6E96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47EB-75EC-4319-8EB7-805AFDC7C1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F9A85-8BED-4D84-A8E0-0D0CCCD765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6407-3C7E-44DE-A3D9-71B41F3B53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DB994-5D4D-4A3D-A512-FEA7FE0FBC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EB6B9-3DE3-4BB3-AA6E-996E19159F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75D67-A7BD-4F91-B9B6-2AAA7B62AF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DC25F2E3-D61B-4847-8F61-E5B646A272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legis/const.htm" TargetMode="External"/><Relationship Id="rId2" Type="http://schemas.openxmlformats.org/officeDocument/2006/relationships/hyperlink" Target="http://www.loc.gov/loc/lcib/9806/danpre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dirty="0" smtClean="0"/>
              <a:t>Class </a:t>
            </a:r>
            <a:r>
              <a:rPr lang="en-US" sz="4600" dirty="0" smtClean="0"/>
              <a:t>27: </a:t>
            </a:r>
            <a:r>
              <a:rPr lang="en-US" sz="4600" dirty="0" smtClean="0"/>
              <a:t>Political Philosophy; American Revolution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Dr. Ann T. Orlando</a:t>
            </a:r>
          </a:p>
          <a:p>
            <a:pPr eaLnBrk="1" hangingPunct="1"/>
            <a:r>
              <a:rPr lang="en-US" dirty="0" smtClean="0"/>
              <a:t>29 March 2019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b="1" smtClean="0"/>
              <a:t>American Election of 1800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1600200"/>
            <a:ext cx="83058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Choice between </a:t>
            </a:r>
            <a:r>
              <a:rPr lang="en-US" sz="2400" dirty="0" smtClean="0"/>
              <a:t>Adams vs. Jefferson: Role of Religion in Society and American view of French Revolution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Jefferson was the Democratic-Republic party candidate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Aaron Burr was running mate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Adams (incumbent) was the Federalist party candidate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Charles Pinckney was running mate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Alexander Hamilton supported Adams (against Burr)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Election tied in Electoral College, finally decided by a single vote in the House of Representatives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endParaRPr lang="en-US" sz="22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Issues Then (and Now)</a:t>
            </a: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009650" y="1762125"/>
          <a:ext cx="7123113" cy="420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Document" r:id="rId3" imgW="7122901" imgH="4204700" progId="Word.Document.8">
                  <p:embed/>
                </p:oleObj>
              </mc:Choice>
              <mc:Fallback>
                <p:oleObj name="Document" r:id="rId3" imgW="7122901" imgH="42047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1762125"/>
                        <a:ext cx="7123113" cy="420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Reading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sz="1900" dirty="0" smtClean="0"/>
          </a:p>
          <a:p>
            <a:pPr eaLnBrk="1" hangingPunct="1">
              <a:lnSpc>
                <a:spcPct val="80000"/>
              </a:lnSpc>
            </a:pPr>
            <a:r>
              <a:rPr lang="en-US" sz="1900" dirty="0" smtClean="0"/>
              <a:t>1. Thomas Jefferson </a:t>
            </a:r>
            <a:r>
              <a:rPr lang="en-US" sz="1900" i="1" dirty="0" smtClean="0"/>
              <a:t>Letter to Danbury Baptist Association </a:t>
            </a:r>
            <a:r>
              <a:rPr lang="en-US" sz="1900" dirty="0" smtClean="0"/>
              <a:t>available at 	</a:t>
            </a:r>
            <a:r>
              <a:rPr lang="en-US" sz="1900" dirty="0" smtClean="0">
                <a:hlinkClick r:id="rId2"/>
              </a:rPr>
              <a:t>http://www.loc.gov/loc/lcib/9806/danpre.html</a:t>
            </a:r>
            <a:endParaRPr lang="en-US" sz="1900" dirty="0" smtClean="0"/>
          </a:p>
          <a:p>
            <a:pPr eaLnBrk="1" hangingPunct="1">
              <a:lnSpc>
                <a:spcPct val="80000"/>
              </a:lnSpc>
            </a:pPr>
            <a:r>
              <a:rPr lang="en-US" sz="1900" dirty="0"/>
              <a:t>2</a:t>
            </a:r>
            <a:r>
              <a:rPr lang="en-US" sz="1900" dirty="0" smtClean="0"/>
              <a:t>. John Adams. </a:t>
            </a:r>
            <a:r>
              <a:rPr lang="en-US" sz="1900" i="1" dirty="0" smtClean="0"/>
              <a:t>Constitution of the Commonwealth of Massachusetts. </a:t>
            </a:r>
            <a:r>
              <a:rPr lang="en-US" sz="1900" dirty="0" smtClean="0"/>
              <a:t>Preamble and Part I Available at</a:t>
            </a:r>
            <a:r>
              <a:rPr lang="en-US" sz="1900" i="1" dirty="0" smtClean="0"/>
              <a:t> </a:t>
            </a:r>
            <a:r>
              <a:rPr lang="en-US" sz="1900" dirty="0" smtClean="0">
                <a:hlinkClick r:id="rId3"/>
              </a:rPr>
              <a:t>http://www.mass.gov/legis/const.htm</a:t>
            </a:r>
            <a:endParaRPr lang="en-US" sz="19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very partial 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Adams-Jefferson Letters, </a:t>
            </a:r>
            <a:r>
              <a:rPr lang="en-US" dirty="0" smtClean="0"/>
              <a:t>ed. Lester </a:t>
            </a:r>
            <a:r>
              <a:rPr lang="en-US" dirty="0" err="1" smtClean="0"/>
              <a:t>Cappon</a:t>
            </a:r>
            <a:endParaRPr lang="en-US" dirty="0" smtClean="0"/>
          </a:p>
          <a:p>
            <a:r>
              <a:rPr lang="en-US" dirty="0" smtClean="0"/>
              <a:t>John </a:t>
            </a:r>
            <a:r>
              <a:rPr lang="en-US" dirty="0" err="1" smtClean="0"/>
              <a:t>Ferling</a:t>
            </a:r>
            <a:r>
              <a:rPr lang="en-US" dirty="0" smtClean="0"/>
              <a:t>, </a:t>
            </a:r>
            <a:r>
              <a:rPr lang="en-US" i="1" dirty="0" smtClean="0"/>
              <a:t>Adams vs. Jefferson</a:t>
            </a:r>
            <a:endParaRPr lang="en-US" dirty="0" smtClean="0"/>
          </a:p>
          <a:p>
            <a:r>
              <a:rPr lang="en-US" dirty="0" smtClean="0"/>
              <a:t>Susan Dunn, </a:t>
            </a:r>
          </a:p>
          <a:p>
            <a:pPr lvl="1"/>
            <a:r>
              <a:rPr lang="en-US" i="1" dirty="0" smtClean="0"/>
              <a:t>The Sister Revolutions</a:t>
            </a:r>
          </a:p>
          <a:p>
            <a:pPr lvl="1"/>
            <a:r>
              <a:rPr lang="en-US" i="1" dirty="0" smtClean="0"/>
              <a:t>Jefferson’s Second Revolution, the Election Crisis of 1800 and the Triumph </a:t>
            </a:r>
            <a:r>
              <a:rPr lang="en-US" i="1" smtClean="0"/>
              <a:t>of Republicanism</a:t>
            </a:r>
            <a:endParaRPr lang="en-US" i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My view and how it is different from </a:t>
            </a:r>
            <a:r>
              <a:rPr lang="en-US" sz="3800" dirty="0" smtClean="0"/>
              <a:t>Hitchcock</a:t>
            </a:r>
            <a:endParaRPr lang="en-US" sz="3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“The French Revolution was the climax of the Enlightenment” </a:t>
            </a:r>
          </a:p>
          <a:p>
            <a:pPr eaLnBrk="1" hangingPunct="1"/>
            <a:r>
              <a:rPr lang="en-US" sz="1800" dirty="0" smtClean="0"/>
              <a:t>Hitchcock  has 10 pages devoted to the French Revolution, none on the American Revolution</a:t>
            </a:r>
          </a:p>
          <a:p>
            <a:pPr lvl="1" eaLnBrk="1" hangingPunct="1"/>
            <a:r>
              <a:rPr lang="en-US" sz="1800" dirty="0" smtClean="0"/>
              <a:t>I do agree that French Revolution had the most dramatic effect on the Church </a:t>
            </a:r>
            <a:r>
              <a:rPr lang="en-US" sz="1800" i="1" dirty="0" smtClean="0"/>
              <a:t>at the time</a:t>
            </a:r>
          </a:p>
          <a:p>
            <a:pPr eaLnBrk="1" hangingPunct="1"/>
            <a:r>
              <a:rPr lang="en-US" sz="2000" dirty="0" smtClean="0"/>
              <a:t>American system of government and liberal American culture are the climax of the Enlightenment</a:t>
            </a:r>
          </a:p>
          <a:p>
            <a:pPr lvl="1" eaLnBrk="1" hangingPunct="1"/>
            <a:r>
              <a:rPr lang="en-US" sz="2000" dirty="0" smtClean="0"/>
              <a:t>Most ‘Enlightened’ person was T. Jefferson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The real Enlightenment Revolution was the American Revolution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Successful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American Culture dominates most of the world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By any standard, the French Revolution was an abysmal failure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British in America: 17</a:t>
            </a:r>
            <a:r>
              <a:rPr lang="en-US" baseline="30000" smtClean="0"/>
              <a:t>th</a:t>
            </a:r>
            <a:r>
              <a:rPr lang="en-US" smtClean="0"/>
              <a:t> C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Spain and Portugal had already laid claim to the best land in the Western Hemisphere in the 16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Leaving England, Holland and France to scramble for less desirable northern lands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From Gonzales, </a:t>
            </a:r>
            <a:r>
              <a:rPr lang="en-US" sz="2400" i="1" dirty="0" smtClean="0"/>
              <a:t>The Story of Christianity, </a:t>
            </a:r>
            <a:r>
              <a:rPr lang="en-US" sz="2400" dirty="0" smtClean="0"/>
              <a:t>Vol 2, p.218 (trying to balance Black Legend</a:t>
            </a:r>
            <a:r>
              <a:rPr lang="en-US" sz="28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Puritans less tolerant than the Inquisition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Spanish </a:t>
            </a:r>
            <a:r>
              <a:rPr lang="en-US" sz="2200" dirty="0" smtClean="0"/>
              <a:t>conquistadors </a:t>
            </a:r>
            <a:r>
              <a:rPr lang="en-US" sz="2200" dirty="0" smtClean="0"/>
              <a:t>wanted Indians for their labor, and the missionaries saw them as fellow Christians; thus did not exterminate them;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British wanted the land and so did engage in a process of extermination and containment (both before and after the Revolution)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British Colonies: 17</a:t>
            </a:r>
            <a:r>
              <a:rPr lang="en-US" baseline="30000" smtClean="0"/>
              <a:t>th</a:t>
            </a:r>
            <a:r>
              <a:rPr lang="en-US" smtClean="0"/>
              <a:t> 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smtClean="0"/>
              <a:t>Virginia: Established 1607 by Virginia Company to develop agriculture; Church of England and Puritans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Carolinas: 1663, Established by aristocrats in England; needed to encourage settlers; John Locke wrote the Constitution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Georgia: Founded to stop the Spanish in Florida; Anglican; populated by debtors as alternative to jail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Maryland: Granted to Lord Baltimore by Charles I in 1632 as a way to find support among Catholics in England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Pennsylvania: William Penn and Quakers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New Jersey: Puritan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New York: First Dutch, Reformed, then Anglican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New England: Settled by Pilgrims for expressly religious, rather than economic, purposes; refuge from Charles I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Congregationalism an outgrowth of Puritan (John Cotton 1584-1662)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Harvard College 1636; motto “Truth for Christ and the Church”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American Colonies: Early 18</a:t>
            </a:r>
            <a:r>
              <a:rPr lang="en-US" sz="3800" baseline="30000" smtClean="0"/>
              <a:t>th</a:t>
            </a:r>
            <a:r>
              <a:rPr lang="en-US" sz="3800" smtClean="0"/>
              <a:t> C Great Awakening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100" smtClean="0"/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Revival movement that started in Britain; quickly spread to America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Pietistic, Anabaptist origins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Encouraged personal religious experiences (Jonathan Edwards)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Baptism was a sign that one had had such an experience 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Movement embraced all 13 colonies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Supporters of Movement: Presbyterians, Baptists, Methodists became largest denomination in US by end 18</a:t>
            </a:r>
            <a:r>
              <a:rPr lang="en-US" sz="2100" baseline="30000" smtClean="0"/>
              <a:t>th</a:t>
            </a:r>
            <a:r>
              <a:rPr lang="en-US" sz="2100" smtClean="0"/>
              <a:t> and in 19</a:t>
            </a:r>
            <a:r>
              <a:rPr lang="en-US" sz="2100" baseline="30000" smtClean="0"/>
              <a:t>th</a:t>
            </a:r>
            <a:r>
              <a:rPr lang="en-US" sz="2100" smtClean="0"/>
              <a:t> C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Those opposed, Anglicans, Quakers, Congregationalists lost membership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18</a:t>
            </a:r>
            <a:r>
              <a:rPr lang="en-US" sz="3800" b="1" baseline="30000" smtClean="0"/>
              <a:t>th</a:t>
            </a:r>
            <a:r>
              <a:rPr lang="en-US" sz="3800" b="1" smtClean="0"/>
              <a:t> C French and American Political Philosophy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Based upon John Locke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Voltaire considered Locke one of the most important men of the previous generation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One of Jefferson’s three heroes (the other two being Bacon and Newton)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John Adams thought John Locke one of most important men who ever lived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Emphasize individual liberty and rights over duty to society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Importance of written Constitutions as contract between people and Government</a:t>
            </a:r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American Revolution:</a:t>
            </a:r>
            <a:br>
              <a:rPr lang="en-US" sz="3800" b="1" smtClean="0"/>
            </a:br>
            <a:r>
              <a:rPr lang="en-US" sz="3800" b="1" smtClean="0"/>
              <a:t>New Political Structures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American Revolution (1776-1781), based on philosophy of John Locke (1632-1704)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/>
              <a:t>Champion of individual rights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/>
              <a:t>Religious toleration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Not clear (still isn’t) what is relation between religion and politics in America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/>
              <a:t>Most States had an  official religion; see for instance John Adams’ Constitution of Massachusetts; oldest written Constitution still in use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/>
              <a:t>First Amendment to Constitution says only that Congress will not establish a religion;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/>
              <a:t>Thomas Jefferson extends this to separation of Church and State (1802)</a:t>
            </a:r>
          </a:p>
          <a:p>
            <a:pPr lvl="1" eaLnBrk="1" hangingPunct="1">
              <a:lnSpc>
                <a:spcPct val="80000"/>
              </a:lnSpc>
            </a:pPr>
            <a:endParaRPr lang="en-US" sz="22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Adams and Jefferson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John Adams (1735-1826)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Massachusetts, Puritan then Unitarian,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Harvard; second President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Abolitionist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Thomas Jefferson (1743-1826)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Virginia, Episcopalian then deist/atheist,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William and Mary; third President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Slave owner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Declaration </a:t>
            </a:r>
            <a:r>
              <a:rPr lang="en-US" sz="2100" dirty="0" smtClean="0"/>
              <a:t>of Independence; close friends in </a:t>
            </a:r>
            <a:r>
              <a:rPr lang="en-US" sz="2100" dirty="0" smtClean="0"/>
              <a:t>France and during the Revolution; 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Became </a:t>
            </a:r>
            <a:r>
              <a:rPr lang="en-US" sz="2100" dirty="0" smtClean="0"/>
              <a:t>bitter </a:t>
            </a:r>
            <a:r>
              <a:rPr lang="en-US" sz="2100" dirty="0" smtClean="0"/>
              <a:t>enemies over election of 1800; 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R</a:t>
            </a:r>
            <a:r>
              <a:rPr lang="en-US" sz="2100" dirty="0" smtClean="0"/>
              <a:t>enewed </a:t>
            </a:r>
            <a:r>
              <a:rPr lang="en-US" sz="2100" dirty="0" smtClean="0"/>
              <a:t>friendship in old age; both die on 50</a:t>
            </a:r>
            <a:r>
              <a:rPr lang="en-US" sz="2100" baseline="30000" dirty="0" smtClean="0"/>
              <a:t>th</a:t>
            </a:r>
            <a:r>
              <a:rPr lang="en-US" sz="2100" dirty="0" smtClean="0"/>
              <a:t> anniversary of signing Declaration of Independence, 4 July 1826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Jefferson’s Religion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Wrote a syllabus of Christianity (</a:t>
            </a:r>
            <a:r>
              <a:rPr lang="en-US" i="1" smtClean="0"/>
              <a:t>Letter to Benjamin Rush, 21 April 1803)</a:t>
            </a:r>
          </a:p>
          <a:p>
            <a:pPr eaLnBrk="1" hangingPunct="1"/>
            <a:r>
              <a:rPr lang="en-US" smtClean="0"/>
              <a:t>Jefferson called himself an Epicurean (</a:t>
            </a:r>
            <a:r>
              <a:rPr lang="en-US" i="1" smtClean="0"/>
              <a:t>Letter to William Short, 31 October 1819)</a:t>
            </a:r>
          </a:p>
          <a:p>
            <a:pPr lvl="1" eaLnBrk="1" hangingPunct="1"/>
            <a:r>
              <a:rPr lang="en-US" smtClean="0"/>
              <a:t>Letter includes a syllabus or summary of Epicureanism</a:t>
            </a:r>
          </a:p>
          <a:p>
            <a:pPr eaLnBrk="1" hangingPunct="1"/>
            <a:r>
              <a:rPr lang="en-US" smtClean="0"/>
              <a:t>An exegesis of John 1:1 to demonstrate that Jesus was not God (</a:t>
            </a:r>
            <a:r>
              <a:rPr lang="en-US" i="1" smtClean="0"/>
              <a:t>Letter to John Adams 11 April 1823)</a:t>
            </a:r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4439</TotalTime>
  <Words>878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Edge</vt:lpstr>
      <vt:lpstr>Document</vt:lpstr>
      <vt:lpstr>Class 27: Political Philosophy; American Revolution</vt:lpstr>
      <vt:lpstr>My view and how it is different from Hitchcock</vt:lpstr>
      <vt:lpstr>British in America: 17th C</vt:lpstr>
      <vt:lpstr>British Colonies: 17th C</vt:lpstr>
      <vt:lpstr>American Colonies: Early 18th C Great Awakening</vt:lpstr>
      <vt:lpstr>18th C French and American Political Philosophy</vt:lpstr>
      <vt:lpstr>American Revolution: New Political Structures</vt:lpstr>
      <vt:lpstr>Adams and Jefferson</vt:lpstr>
      <vt:lpstr>Jefferson’s Religion</vt:lpstr>
      <vt:lpstr>American Election of 1800</vt:lpstr>
      <vt:lpstr>Key Issues Then (and Now)</vt:lpstr>
      <vt:lpstr>Reading</vt:lpstr>
      <vt:lpstr>Suggested very partial bibliography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21: French and American Revolutions</dc:title>
  <dc:creator>ann orlando</dc:creator>
  <cp:lastModifiedBy>AOrlando</cp:lastModifiedBy>
  <cp:revision>73</cp:revision>
  <dcterms:created xsi:type="dcterms:W3CDTF">2005-12-23T16:12:42Z</dcterms:created>
  <dcterms:modified xsi:type="dcterms:W3CDTF">2019-03-23T10:45:03Z</dcterms:modified>
</cp:coreProperties>
</file>