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7" r:id="rId3"/>
    <p:sldId id="278" r:id="rId4"/>
    <p:sldId id="282" r:id="rId5"/>
    <p:sldId id="274" r:id="rId6"/>
    <p:sldId id="260" r:id="rId7"/>
    <p:sldId id="275" r:id="rId8"/>
    <p:sldId id="276" r:id="rId9"/>
    <p:sldId id="277" r:id="rId10"/>
    <p:sldId id="288" r:id="rId11"/>
    <p:sldId id="279" r:id="rId12"/>
    <p:sldId id="281" r:id="rId13"/>
    <p:sldId id="280" r:id="rId14"/>
    <p:sldId id="284" r:id="rId15"/>
    <p:sldId id="285" r:id="rId16"/>
    <p:sldId id="286" r:id="rId17"/>
    <p:sldId id="265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B079C-C219-43B5-958F-2C003DC2F8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F9784-E47C-48E9-97AE-1E87C1197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D3B2E-6BF4-41EC-86F2-B85B1198BD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AA419-D484-48F3-943F-7E6C8EBCCC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E25CC-F016-4A62-B27B-1FE8F91F02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FC8E5-A9DC-459B-8ADC-F3FDD808BF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AF498-0181-4D46-AC6A-21DC505FB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824C3-B601-406D-AE0C-43AF568BAF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FF164-2EB2-44FE-91F3-DAEE38141B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AD88C-E06B-4885-B9A3-466CA0F57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B2506-CA47-43EE-9D71-254A81531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40817E68-328E-4440-B156-8DCEFDD96B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history.hanover.edu/texts/stjust.html" TargetMode="External"/><Relationship Id="rId2" Type="http://schemas.openxmlformats.org/officeDocument/2006/relationships/hyperlink" Target="http://history.hanover.edu/texts/civilcon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nglish.upenn.edu/~mgamer/Etexts/kant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2057400"/>
          </a:xfrm>
        </p:spPr>
        <p:txBody>
          <a:bodyPr/>
          <a:lstStyle/>
          <a:p>
            <a:pPr eaLnBrk="1" hangingPunct="1"/>
            <a:r>
              <a:rPr lang="en-US" sz="4600" dirty="0" smtClean="0"/>
              <a:t>Class 28: Political Philosophy; French Revolutions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Dr. Ann T. Orlando</a:t>
            </a:r>
          </a:p>
          <a:p>
            <a:pPr eaLnBrk="1" hangingPunct="1"/>
            <a:r>
              <a:rPr lang="en-US" dirty="0" smtClean="0"/>
              <a:t>3 April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 Genevieve or Pantheon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26003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286000"/>
            <a:ext cx="54102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0901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Role of Prominent Americans in French Revolution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3072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Benjamin Franklin (1776-1785)</a:t>
            </a:r>
          </a:p>
          <a:p>
            <a:pPr lvl="1" eaLnBrk="1" hangingPunct="1"/>
            <a:r>
              <a:rPr lang="en-US" sz="2000" dirty="0" smtClean="0"/>
              <a:t>Arrived in Paris in 1776 as America’s first ambassador</a:t>
            </a:r>
          </a:p>
          <a:p>
            <a:pPr lvl="1" eaLnBrk="1" hangingPunct="1"/>
            <a:r>
              <a:rPr lang="en-US" sz="2000" dirty="0" smtClean="0"/>
              <a:t>His scientific and inventive fame preceded him</a:t>
            </a:r>
          </a:p>
          <a:p>
            <a:pPr lvl="1" eaLnBrk="1" hangingPunct="1"/>
            <a:r>
              <a:rPr lang="en-US" sz="2000" dirty="0" smtClean="0"/>
              <a:t>Darling of salons</a:t>
            </a:r>
          </a:p>
          <a:p>
            <a:pPr lvl="1" eaLnBrk="1" hangingPunct="1"/>
            <a:r>
              <a:rPr lang="en-US" sz="2000" dirty="0" smtClean="0"/>
              <a:t>Arranged for French financial and military support during Revolutionary War</a:t>
            </a:r>
          </a:p>
          <a:p>
            <a:pPr eaLnBrk="1" hangingPunct="1"/>
            <a:r>
              <a:rPr lang="en-US" sz="2400" dirty="0" smtClean="0"/>
              <a:t>Thomas Jefferson (1784-1789)</a:t>
            </a:r>
          </a:p>
          <a:p>
            <a:pPr lvl="1" eaLnBrk="1" hangingPunct="1"/>
            <a:r>
              <a:rPr lang="en-US" sz="2000" dirty="0" smtClean="0"/>
              <a:t>Arrived as second ambassador to France in 1785</a:t>
            </a:r>
          </a:p>
          <a:p>
            <a:pPr lvl="1" eaLnBrk="1" hangingPunct="1"/>
            <a:r>
              <a:rPr lang="en-US" sz="2000" dirty="0" smtClean="0"/>
              <a:t>Fully supported bloody revolution</a:t>
            </a:r>
          </a:p>
          <a:p>
            <a:pPr lvl="1" eaLnBrk="1" hangingPunct="1"/>
            <a:r>
              <a:rPr lang="en-US" sz="2000" dirty="0" smtClean="0"/>
              <a:t>Encouraged direct majority rule in France</a:t>
            </a:r>
          </a:p>
          <a:p>
            <a:pPr lvl="1" eaLnBrk="1" hangingPunct="1"/>
            <a:r>
              <a:rPr lang="en-US" sz="2000" dirty="0" smtClean="0"/>
              <a:t>NB Jefferson in France during American Constitutional Convention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Prominent Americans (cont.)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John Adams (1778 – 1785)</a:t>
            </a:r>
          </a:p>
          <a:p>
            <a:pPr lvl="1" eaLnBrk="1" hangingPunct="1"/>
            <a:r>
              <a:rPr lang="en-US" sz="1800" dirty="0" smtClean="0"/>
              <a:t>In France to negotiate trade agreements</a:t>
            </a:r>
          </a:p>
          <a:p>
            <a:pPr lvl="1" eaLnBrk="1" hangingPunct="1"/>
            <a:r>
              <a:rPr lang="en-US" sz="1800" dirty="0" smtClean="0"/>
              <a:t>Engaged in political discussion, opposed to many </a:t>
            </a:r>
            <a:r>
              <a:rPr lang="en-US" sz="1800" i="1" dirty="0" err="1" smtClean="0"/>
              <a:t>philosophe</a:t>
            </a:r>
            <a:r>
              <a:rPr lang="en-US" sz="1800" dirty="0" smtClean="0"/>
              <a:t> notions</a:t>
            </a:r>
          </a:p>
          <a:p>
            <a:pPr lvl="1" eaLnBrk="1" hangingPunct="1"/>
            <a:r>
              <a:rPr lang="en-US" sz="1800" dirty="0" smtClean="0"/>
              <a:t>Wrote </a:t>
            </a:r>
            <a:r>
              <a:rPr lang="en-US" sz="1800" i="1" dirty="0" smtClean="0"/>
              <a:t>In Defense of Constitutions</a:t>
            </a:r>
            <a:r>
              <a:rPr lang="en-US" sz="1800" dirty="0" smtClean="0"/>
              <a:t> against Condorcet (</a:t>
            </a:r>
            <a:r>
              <a:rPr lang="en-US" sz="1800" i="1" dirty="0" smtClean="0"/>
              <a:t>Progress of Human Mind)</a:t>
            </a:r>
            <a:endParaRPr lang="en-US" sz="1800" dirty="0" smtClean="0"/>
          </a:p>
          <a:p>
            <a:pPr eaLnBrk="1" hangingPunct="1"/>
            <a:r>
              <a:rPr lang="en-US" sz="2000" dirty="0" smtClean="0"/>
              <a:t>Thomas Paine (1789-1802)</a:t>
            </a:r>
          </a:p>
          <a:p>
            <a:pPr lvl="1" eaLnBrk="1" hangingPunct="1"/>
            <a:r>
              <a:rPr lang="en-US" sz="1800" dirty="0" smtClean="0"/>
              <a:t>With help from Benjamin Franklin, immigrated from Britain to Pennsylvania in 1774</a:t>
            </a:r>
          </a:p>
          <a:p>
            <a:pPr lvl="1" eaLnBrk="1" hangingPunct="1"/>
            <a:r>
              <a:rPr lang="en-US" sz="1800" dirty="0" smtClean="0"/>
              <a:t>Moved to France and joined forces with revolutionaries there</a:t>
            </a:r>
          </a:p>
          <a:p>
            <a:pPr lvl="1" eaLnBrk="1" hangingPunct="1"/>
            <a:r>
              <a:rPr lang="en-US" sz="1800" dirty="0" smtClean="0"/>
              <a:t>Wrote pamphlets supporting French and American Revolution, </a:t>
            </a:r>
          </a:p>
          <a:p>
            <a:pPr lvl="2" eaLnBrk="1" hangingPunct="1"/>
            <a:r>
              <a:rPr lang="en-US" sz="1400" i="1" smtClean="0"/>
              <a:t>Rights of Man </a:t>
            </a:r>
            <a:r>
              <a:rPr lang="en-US" sz="1400" smtClean="0"/>
              <a:t>written in opposition to Edmund Burke</a:t>
            </a:r>
            <a:endParaRPr lang="en-US" sz="1800" dirty="0" smtClean="0"/>
          </a:p>
          <a:p>
            <a:pPr lvl="1" eaLnBrk="1" hangingPunct="1"/>
            <a:r>
              <a:rPr lang="en-US" sz="1800" dirty="0" smtClean="0"/>
              <a:t>Made a French citizen and elected to National Convention in 1782</a:t>
            </a:r>
          </a:p>
          <a:p>
            <a:pPr lvl="1" eaLnBrk="1" hangingPunct="1"/>
            <a:r>
              <a:rPr lang="en-US" sz="1800" dirty="0" smtClean="0"/>
              <a:t>Imprisoned by Robespierre and nearly executed, wrote deist tract </a:t>
            </a:r>
            <a:r>
              <a:rPr lang="en-US" sz="1800" i="1" dirty="0" smtClean="0"/>
              <a:t>Age of Reason</a:t>
            </a:r>
            <a:endParaRPr lang="en-US" sz="1800" dirty="0" smtClean="0"/>
          </a:p>
          <a:p>
            <a:pPr lvl="1" eaLnBrk="1" hangingPunct="1"/>
            <a:endParaRPr lang="en-US" sz="18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Constitutional Theories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30725"/>
          </a:xfrm>
        </p:spPr>
        <p:txBody>
          <a:bodyPr/>
          <a:lstStyle/>
          <a:p>
            <a:pPr eaLnBrk="1" hangingPunct="1"/>
            <a:r>
              <a:rPr lang="en-US" sz="2000" dirty="0" smtClean="0"/>
              <a:t>Assume ‘optimistic’ approach to government – Condorcet, </a:t>
            </a:r>
            <a:r>
              <a:rPr lang="en-US" sz="2000" i="1" dirty="0" smtClean="0"/>
              <a:t>On the Progress of the Human Mind</a:t>
            </a:r>
            <a:endParaRPr lang="en-US" sz="2000" dirty="0" smtClean="0"/>
          </a:p>
          <a:p>
            <a:pPr lvl="1" eaLnBrk="1" hangingPunct="1"/>
            <a:r>
              <a:rPr lang="en-US" sz="1800" dirty="0" smtClean="0"/>
              <a:t>Once liberated, men will naturally be good citizens</a:t>
            </a:r>
          </a:p>
          <a:p>
            <a:pPr lvl="1" eaLnBrk="1" hangingPunct="1"/>
            <a:r>
              <a:rPr lang="en-US" sz="1800" dirty="0" smtClean="0"/>
              <a:t>Because mankind is always making progress, limited need to rely on past precedent or ‘static’ Constitutions</a:t>
            </a:r>
          </a:p>
          <a:p>
            <a:pPr lvl="1" eaLnBrk="1" hangingPunct="1"/>
            <a:r>
              <a:rPr lang="en-US" sz="1800" dirty="0" smtClean="0"/>
              <a:t>Government controlled by one house (unicameral) directly elected by people</a:t>
            </a:r>
          </a:p>
          <a:p>
            <a:pPr eaLnBrk="1" hangingPunct="1"/>
            <a:r>
              <a:rPr lang="en-US" sz="2000" dirty="0" smtClean="0"/>
              <a:t>Assume a more ‘realistic’ approach – Adams, </a:t>
            </a:r>
            <a:r>
              <a:rPr lang="en-US" sz="2000" i="1" dirty="0" smtClean="0"/>
              <a:t>In Defense of Constitutions</a:t>
            </a:r>
            <a:endParaRPr lang="en-US" sz="2000" dirty="0" smtClean="0"/>
          </a:p>
          <a:p>
            <a:pPr lvl="1" eaLnBrk="1" hangingPunct="1"/>
            <a:r>
              <a:rPr lang="en-US" sz="1800" dirty="0" smtClean="0"/>
              <a:t>A basic belief in ‘original sin’</a:t>
            </a:r>
          </a:p>
          <a:p>
            <a:pPr lvl="1" eaLnBrk="1" hangingPunct="1"/>
            <a:r>
              <a:rPr lang="en-US" sz="1800" dirty="0" smtClean="0"/>
              <a:t>Laws should be based in what is ‘time tested’ and change slowly</a:t>
            </a:r>
          </a:p>
          <a:p>
            <a:pPr lvl="1" eaLnBrk="1" hangingPunct="1"/>
            <a:r>
              <a:rPr lang="en-US" sz="1800" dirty="0" smtClean="0"/>
              <a:t>No single powerful instrument of government; bicameral legislatures, executive, judicial, legislative as independent branches of government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Immanuel Kant (1724-1804)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Born and lived in Koningsberg all his life; parents were devout Pietists</a:t>
            </a:r>
          </a:p>
          <a:p>
            <a:pPr eaLnBrk="1" hangingPunct="1"/>
            <a:r>
              <a:rPr lang="en-US" altLang="en-US" sz="2800" smtClean="0"/>
              <a:t>Perhaps most important of all Enlightenment philosophers</a:t>
            </a:r>
          </a:p>
          <a:p>
            <a:pPr eaLnBrk="1" hangingPunct="1"/>
            <a:r>
              <a:rPr lang="en-US" altLang="en-US" sz="2800" smtClean="0"/>
              <a:t>Deeply influenced by Hume, but wanted to avoid Hume’s descent into skepticism</a:t>
            </a:r>
          </a:p>
          <a:p>
            <a:pPr eaLnBrk="1" hangingPunct="1"/>
            <a:r>
              <a:rPr lang="en-US" altLang="en-US" sz="2800" smtClean="0"/>
              <a:t>Key Works</a:t>
            </a:r>
          </a:p>
          <a:p>
            <a:pPr lvl="1" eaLnBrk="1" hangingPunct="1"/>
            <a:r>
              <a:rPr lang="en-US" altLang="en-US" sz="2400" i="1" smtClean="0"/>
              <a:t>Critique of Pure Reason</a:t>
            </a:r>
            <a:r>
              <a:rPr lang="en-US" altLang="en-US" sz="2400" smtClean="0"/>
              <a:t> (1781)</a:t>
            </a:r>
          </a:p>
          <a:p>
            <a:pPr lvl="1" eaLnBrk="1" hangingPunct="1"/>
            <a:r>
              <a:rPr lang="en-US" altLang="en-US" sz="2400" i="1" smtClean="0"/>
              <a:t>Critique of Practical Reason</a:t>
            </a:r>
            <a:r>
              <a:rPr lang="en-US" altLang="en-US" sz="2400" smtClean="0"/>
              <a:t> (1788)</a:t>
            </a:r>
          </a:p>
          <a:p>
            <a:pPr lvl="1" eaLnBrk="1" hangingPunct="1"/>
            <a:r>
              <a:rPr lang="en-US" altLang="en-US" sz="2400" i="1" smtClean="0"/>
              <a:t>Critique of Judgment</a:t>
            </a:r>
            <a:r>
              <a:rPr lang="en-US" altLang="en-US" sz="2400" smtClean="0"/>
              <a:t> (1790)</a:t>
            </a:r>
          </a:p>
        </p:txBody>
      </p:sp>
    </p:spTree>
    <p:extLst>
      <p:ext uri="{BB962C8B-B14F-4D97-AF65-F5344CB8AC3E}">
        <p14:creationId xmlns:p14="http://schemas.microsoft.com/office/powerpoint/2010/main" val="3663339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Kant’s Theory of Knowledge</a:t>
            </a:r>
            <a:br>
              <a:rPr lang="en-US" altLang="en-US" smtClean="0"/>
            </a:br>
            <a:r>
              <a:rPr lang="en-US" altLang="en-US" i="1" smtClean="0"/>
              <a:t>Critique of Pure Reason</a:t>
            </a: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793875"/>
            <a:ext cx="8229600" cy="4225925"/>
          </a:xfrm>
        </p:spPr>
        <p:txBody>
          <a:bodyPr/>
          <a:lstStyle/>
          <a:p>
            <a:r>
              <a:rPr lang="en-US" altLang="en-US" sz="2000" smtClean="0"/>
              <a:t>Empiricism assumed that as </a:t>
            </a:r>
            <a:r>
              <a:rPr lang="en-US" altLang="en-US" sz="2000" i="1" smtClean="0"/>
              <a:t>tabula rasa</a:t>
            </a:r>
            <a:r>
              <a:rPr lang="en-US" altLang="en-US" sz="2000" smtClean="0"/>
              <a:t>, thoughts conform to objects</a:t>
            </a:r>
          </a:p>
          <a:p>
            <a:pPr lvl="1"/>
            <a:r>
              <a:rPr lang="en-US" altLang="en-US" sz="1800" smtClean="0"/>
              <a:t>Mind is receptor</a:t>
            </a:r>
          </a:p>
          <a:p>
            <a:r>
              <a:rPr lang="en-US" altLang="en-US" sz="2000" smtClean="0"/>
              <a:t>Kant asserts that mind has initial categories of intelligence</a:t>
            </a:r>
          </a:p>
          <a:p>
            <a:pPr lvl="1"/>
            <a:r>
              <a:rPr lang="en-US" altLang="en-US" sz="1800" smtClean="0"/>
              <a:t>Mind as </a:t>
            </a:r>
            <a:r>
              <a:rPr lang="en-US" altLang="en-US" sz="1800" i="1" smtClean="0"/>
              <a:t>a priori</a:t>
            </a:r>
            <a:r>
              <a:rPr lang="en-US" altLang="en-US" sz="1800" smtClean="0"/>
              <a:t> active</a:t>
            </a:r>
          </a:p>
          <a:p>
            <a:pPr lvl="1"/>
            <a:r>
              <a:rPr lang="en-US" altLang="en-US" sz="1800" smtClean="0"/>
              <a:t>Analogy with Copernicus</a:t>
            </a:r>
          </a:p>
          <a:p>
            <a:r>
              <a:rPr lang="en-US" altLang="en-US" sz="2000" smtClean="0"/>
              <a:t>Human experience includes both external observations and internal knowledge</a:t>
            </a:r>
          </a:p>
          <a:p>
            <a:pPr lvl="1"/>
            <a:r>
              <a:rPr lang="en-US" altLang="en-US" sz="1800" smtClean="0"/>
              <a:t>Laws of nature not inherent in nature, but regularity found in nature based on </a:t>
            </a:r>
            <a:r>
              <a:rPr lang="en-US" altLang="en-US" sz="1800" i="1" smtClean="0"/>
              <a:t>a priori</a:t>
            </a:r>
            <a:r>
              <a:rPr lang="en-US" altLang="en-US" sz="1800" smtClean="0"/>
              <a:t> human categories</a:t>
            </a:r>
          </a:p>
          <a:p>
            <a:r>
              <a:rPr lang="en-US" altLang="en-US" sz="2000" smtClean="0"/>
              <a:t>God as ordering principle in universe – or just a necessary category of human of mind?</a:t>
            </a:r>
          </a:p>
        </p:txBody>
      </p:sp>
    </p:spTree>
    <p:extLst>
      <p:ext uri="{BB962C8B-B14F-4D97-AF65-F5344CB8AC3E}">
        <p14:creationId xmlns:p14="http://schemas.microsoft.com/office/powerpoint/2010/main" val="4033257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382000" cy="788987"/>
          </a:xfrm>
        </p:spPr>
        <p:txBody>
          <a:bodyPr/>
          <a:lstStyle/>
          <a:p>
            <a:r>
              <a:rPr lang="en-US" altLang="en-US" sz="3200" smtClean="0"/>
              <a:t>Kant’s Theory of Morality: </a:t>
            </a:r>
            <a:r>
              <a:rPr lang="en-US" altLang="en-US" sz="3200" i="1" smtClean="0"/>
              <a:t>Critique of Practical Reason</a:t>
            </a:r>
            <a:endParaRPr lang="en-US" altLang="en-US" sz="280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/>
          <a:lstStyle/>
          <a:p>
            <a:r>
              <a:rPr lang="en-US" altLang="en-US" sz="2000" smtClean="0"/>
              <a:t>Scientific knowledge not sufficient to describe human existence</a:t>
            </a:r>
          </a:p>
          <a:p>
            <a:pPr lvl="1"/>
            <a:r>
              <a:rPr lang="en-US" altLang="en-US" sz="1800" smtClean="0"/>
              <a:t>Humans not passive but active (moral) in world</a:t>
            </a:r>
          </a:p>
          <a:p>
            <a:r>
              <a:rPr lang="en-US" altLang="en-US" sz="2000" i="1" smtClean="0"/>
              <a:t>A priori</a:t>
            </a:r>
            <a:r>
              <a:rPr lang="en-US" altLang="en-US" sz="2000" smtClean="0"/>
              <a:t> categories of moral life</a:t>
            </a:r>
          </a:p>
          <a:p>
            <a:pPr lvl="1"/>
            <a:r>
              <a:rPr lang="en-US" altLang="en-US" sz="1800" smtClean="0"/>
              <a:t>Human free will</a:t>
            </a:r>
          </a:p>
          <a:p>
            <a:pPr lvl="1"/>
            <a:r>
              <a:rPr lang="en-US" altLang="en-US" sz="1800" smtClean="0"/>
              <a:t>Human duty to ‘categorical imperative’</a:t>
            </a:r>
          </a:p>
          <a:p>
            <a:r>
              <a:rPr lang="en-US" altLang="en-US" sz="2000" smtClean="0"/>
              <a:t>Imperative: act locally as though the act ought to be a universal law</a:t>
            </a:r>
          </a:p>
          <a:p>
            <a:pPr lvl="1"/>
            <a:r>
              <a:rPr lang="en-US" altLang="en-US" sz="1800" smtClean="0"/>
              <a:t>Guides how human ought to act</a:t>
            </a:r>
          </a:p>
          <a:p>
            <a:pPr lvl="1"/>
            <a:r>
              <a:rPr lang="en-US" altLang="en-US" sz="1800" smtClean="0"/>
              <a:t>Kant claims no external, theological foundation for this maxim</a:t>
            </a:r>
          </a:p>
          <a:p>
            <a:r>
              <a:rPr lang="en-US" altLang="en-US" sz="2000" smtClean="0"/>
              <a:t>However,</a:t>
            </a:r>
          </a:p>
          <a:p>
            <a:pPr lvl="1"/>
            <a:r>
              <a:rPr lang="en-US" altLang="en-US" sz="1800" smtClean="0"/>
              <a:t>‘Good’ humans strive toward the </a:t>
            </a:r>
            <a:r>
              <a:rPr lang="en-US" altLang="en-US" sz="1800" i="1" smtClean="0"/>
              <a:t>summmum bonum  </a:t>
            </a:r>
          </a:p>
          <a:p>
            <a:pPr lvl="1"/>
            <a:r>
              <a:rPr lang="en-US" altLang="en-US" sz="1800" smtClean="0"/>
              <a:t>Virtue and happiness and combined in </a:t>
            </a:r>
            <a:r>
              <a:rPr lang="en-US" altLang="en-US" sz="1800" i="1" smtClean="0"/>
              <a:t>summum bonum</a:t>
            </a:r>
          </a:p>
          <a:p>
            <a:pPr lvl="1"/>
            <a:r>
              <a:rPr lang="en-US" altLang="en-US" sz="1800" smtClean="0"/>
              <a:t>Within this life humans cannot attain the </a:t>
            </a:r>
            <a:r>
              <a:rPr lang="en-US" altLang="en-US" sz="1800" i="1" smtClean="0"/>
              <a:t>summum bonum</a:t>
            </a:r>
            <a:r>
              <a:rPr lang="en-US" altLang="en-US" sz="1800" smtClean="0"/>
              <a:t>, yet it is a state that ought to exist; thus God and immortality exists</a:t>
            </a:r>
          </a:p>
          <a:p>
            <a:r>
              <a:rPr lang="en-US" altLang="en-US" sz="2200" smtClean="0"/>
              <a:t>Conclusion: morality inevitably leads to religion</a:t>
            </a:r>
          </a:p>
        </p:txBody>
      </p:sp>
    </p:spTree>
    <p:extLst>
      <p:ext uri="{BB962C8B-B14F-4D97-AF65-F5344CB8AC3E}">
        <p14:creationId xmlns:p14="http://schemas.microsoft.com/office/powerpoint/2010/main" val="3439397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Reading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1. </a:t>
            </a:r>
            <a:r>
              <a:rPr lang="en-US" sz="2000" i="1" dirty="0"/>
              <a:t>Civil Constitution of Clergy</a:t>
            </a:r>
            <a:r>
              <a:rPr lang="en-US" sz="2000" dirty="0"/>
              <a:t> available at </a:t>
            </a:r>
            <a:r>
              <a:rPr lang="en-US" sz="2000" u="sng" dirty="0">
                <a:hlinkClick r:id="rId2"/>
              </a:rPr>
              <a:t>http://history.hanover.edu/texts/civilcon.htm</a:t>
            </a:r>
            <a:endParaRPr lang="en-US" sz="2000" dirty="0"/>
          </a:p>
          <a:p>
            <a:r>
              <a:rPr lang="en-US" sz="2000" dirty="0"/>
              <a:t>2. St Just </a:t>
            </a:r>
            <a:r>
              <a:rPr lang="en-US" sz="2000" i="1" dirty="0"/>
              <a:t>Republican Institute</a:t>
            </a:r>
            <a:r>
              <a:rPr lang="en-US" sz="2000" dirty="0"/>
              <a:t> available at </a:t>
            </a:r>
            <a:r>
              <a:rPr lang="en-US" sz="2000" u="sng" dirty="0">
                <a:hlinkClick r:id="rId3"/>
              </a:rPr>
              <a:t>http://history.hanover.edu/texts/stjust.html</a:t>
            </a:r>
            <a:endParaRPr lang="en-US" sz="2000" dirty="0"/>
          </a:p>
          <a:p>
            <a:r>
              <a:rPr lang="en-US" sz="2000" dirty="0"/>
              <a:t>3. Immanuel Kant. </a:t>
            </a:r>
            <a:r>
              <a:rPr lang="en-US" sz="2000" i="1" dirty="0"/>
              <a:t>What is Enlightenment?</a:t>
            </a:r>
            <a:r>
              <a:rPr lang="en-US" sz="2000" dirty="0"/>
              <a:t>  Available at </a:t>
            </a:r>
            <a:r>
              <a:rPr lang="en-US" sz="2000" u="sng" dirty="0">
                <a:hlinkClick r:id="rId4"/>
              </a:rPr>
              <a:t>http://www.english.upenn.edu/~mgamer/Etexts/kant.html</a:t>
            </a:r>
            <a:r>
              <a:rPr lang="en-US" sz="2000" dirty="0"/>
              <a:t> 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Revolutionary Movements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revolution</a:t>
            </a:r>
          </a:p>
          <a:p>
            <a:pPr lvl="1"/>
            <a:r>
              <a:rPr lang="en-US" dirty="0" smtClean="0"/>
              <a:t>Rise of enlightened </a:t>
            </a:r>
            <a:r>
              <a:rPr lang="en-US" dirty="0"/>
              <a:t>(naive) </a:t>
            </a:r>
            <a:r>
              <a:rPr lang="en-US" dirty="0" smtClean="0"/>
              <a:t>leaders</a:t>
            </a:r>
          </a:p>
          <a:p>
            <a:r>
              <a:rPr lang="en-US" dirty="0" smtClean="0"/>
              <a:t>Terror</a:t>
            </a:r>
          </a:p>
          <a:p>
            <a:pPr lvl="1"/>
            <a:r>
              <a:rPr lang="en-US" dirty="0" smtClean="0"/>
              <a:t>Rule by mob</a:t>
            </a:r>
          </a:p>
          <a:p>
            <a:r>
              <a:rPr lang="en-US" dirty="0" smtClean="0"/>
              <a:t>Napoleon</a:t>
            </a:r>
          </a:p>
          <a:p>
            <a:pPr lvl="1"/>
            <a:r>
              <a:rPr lang="en-US" dirty="0" smtClean="0"/>
              <a:t>Order restored in a dictatorship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592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Why was (is) the Church so Traumatized by French Revolution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Recall France as ‘eldest daughter’ of Church</a:t>
            </a:r>
          </a:p>
          <a:p>
            <a:pPr lvl="1" eaLnBrk="1" hangingPunct="1"/>
            <a:r>
              <a:rPr lang="en-US" dirty="0" smtClean="0"/>
              <a:t>Clovis</a:t>
            </a:r>
          </a:p>
          <a:p>
            <a:pPr lvl="1" eaLnBrk="1" hangingPunct="1"/>
            <a:r>
              <a:rPr lang="en-US" dirty="0" smtClean="0"/>
              <a:t>Pepin the Short</a:t>
            </a:r>
          </a:p>
          <a:p>
            <a:pPr lvl="1" eaLnBrk="1" hangingPunct="1"/>
            <a:r>
              <a:rPr lang="en-US" dirty="0" smtClean="0"/>
              <a:t>Charlemagne</a:t>
            </a:r>
          </a:p>
          <a:p>
            <a:pPr lvl="1" eaLnBrk="1" hangingPunct="1"/>
            <a:r>
              <a:rPr lang="en-US" dirty="0" smtClean="0"/>
              <a:t>In 17</a:t>
            </a:r>
            <a:r>
              <a:rPr lang="en-US" baseline="30000" dirty="0" smtClean="0"/>
              <a:t>th</a:t>
            </a:r>
            <a:r>
              <a:rPr lang="en-US" dirty="0" smtClean="0"/>
              <a:t> and 18</a:t>
            </a:r>
            <a:r>
              <a:rPr lang="en-US" baseline="30000" dirty="0" smtClean="0"/>
              <a:t>th</a:t>
            </a:r>
            <a:r>
              <a:rPr lang="en-US" dirty="0" smtClean="0"/>
              <a:t> C France was the most powerful Catholic country</a:t>
            </a:r>
          </a:p>
          <a:p>
            <a:pPr eaLnBrk="1" hangingPunct="1"/>
            <a:r>
              <a:rPr lang="en-US" dirty="0" smtClean="0"/>
              <a:t>During the French Revolution(s), the radical and violent rejection of revealed religion</a:t>
            </a:r>
          </a:p>
          <a:p>
            <a:pPr eaLnBrk="1" hangingPunct="1"/>
            <a:r>
              <a:rPr lang="en-US" dirty="0" smtClean="0"/>
              <a:t>Echoes of this still in Ecclesial writings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‘Catholic’ Clergy in France in 1789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err="1" smtClean="0"/>
              <a:t>Ultramontanists</a:t>
            </a:r>
            <a:r>
              <a:rPr lang="en-US" sz="2400" dirty="0" smtClean="0"/>
              <a:t> </a:t>
            </a:r>
          </a:p>
          <a:p>
            <a:pPr lvl="1" eaLnBrk="1" hangingPunct="1"/>
            <a:r>
              <a:rPr lang="en-US" sz="2000" dirty="0" smtClean="0"/>
              <a:t>Support of papacy against French royal government</a:t>
            </a:r>
          </a:p>
          <a:p>
            <a:pPr lvl="1" eaLnBrk="1" hangingPunct="1"/>
            <a:r>
              <a:rPr lang="en-US" sz="2000" dirty="0" smtClean="0"/>
              <a:t>Viewed with suspicion by all other groups</a:t>
            </a:r>
          </a:p>
          <a:p>
            <a:pPr eaLnBrk="1" hangingPunct="1"/>
            <a:r>
              <a:rPr lang="en-US" sz="2400" dirty="0" smtClean="0"/>
              <a:t>Gallican French Clergy</a:t>
            </a:r>
          </a:p>
          <a:p>
            <a:pPr lvl="1" eaLnBrk="1" hangingPunct="1"/>
            <a:r>
              <a:rPr lang="en-US" sz="2000" dirty="0" smtClean="0"/>
              <a:t>Supported French royalty</a:t>
            </a:r>
          </a:p>
          <a:p>
            <a:pPr lvl="1" eaLnBrk="1" hangingPunct="1"/>
            <a:r>
              <a:rPr lang="en-US" sz="2000" dirty="0" smtClean="0"/>
              <a:t>Support divine right of French kings as head of Church in France</a:t>
            </a:r>
          </a:p>
          <a:p>
            <a:pPr eaLnBrk="1" hangingPunct="1"/>
            <a:r>
              <a:rPr lang="en-US" sz="2400" dirty="0" smtClean="0"/>
              <a:t>Jansenists</a:t>
            </a:r>
          </a:p>
          <a:p>
            <a:pPr lvl="1" eaLnBrk="1" hangingPunct="1"/>
            <a:r>
              <a:rPr lang="en-US" sz="2000" dirty="0" smtClean="0"/>
              <a:t>Opposed French royalty, loyal to opposing French aristocracy</a:t>
            </a:r>
          </a:p>
          <a:p>
            <a:pPr eaLnBrk="1" hangingPunct="1"/>
            <a:r>
              <a:rPr lang="en-US" sz="2400" dirty="0" smtClean="0"/>
              <a:t>Jesuit loyalists (by now suppressed)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Conditions of the Early French Revolution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Political division in France, three estates: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First Estate: Clergy; really upper clergy of Bishops and Abbots; special privileges based on rank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Second Estate: Nobility; also special privileges based on birth and position in society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Third Estate: Everyone else (c. 25M people, other two combined are less than 500,000) 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Revolution sparked by economic crisis of 1789; France was bankrupt due to wars (American Revolution) and unsustainable economic consumption by Louis XIV and Louis XV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Increased taxes on third estate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Rampant Inflation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Jesuit bankruptcy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Success of American Revolution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dirty="0" smtClean="0"/>
              <a:t>French Revolution (1789-1799):</a:t>
            </a:r>
            <a:br>
              <a:rPr lang="en-US" sz="3800" b="1" dirty="0" smtClean="0"/>
            </a:br>
            <a:r>
              <a:rPr lang="en-US" sz="3800" b="1" dirty="0" smtClean="0"/>
              <a:t>Liberal Progressive Enlightenment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900" b="1" dirty="0" smtClean="0"/>
              <a:t>Impetus comes from group of 18th C French philosophers: </a:t>
            </a:r>
            <a:r>
              <a:rPr lang="en-US" sz="1900" b="1" i="1" dirty="0" err="1" smtClean="0"/>
              <a:t>philosophes</a:t>
            </a:r>
            <a:r>
              <a:rPr lang="en-US" sz="1900" b="1" dirty="0" smtClean="0"/>
              <a:t> (Montesquieu, Voltaire, Rousseau, Diderot, Turgot, Condorcet)</a:t>
            </a:r>
          </a:p>
          <a:p>
            <a:pPr eaLnBrk="1" hangingPunct="1">
              <a:lnSpc>
                <a:spcPct val="90000"/>
              </a:lnSpc>
            </a:pPr>
            <a:r>
              <a:rPr lang="en-US" sz="1900" b="1" dirty="0" smtClean="0"/>
              <a:t>Elements of Enlightenment Philosophy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dirty="0" smtClean="0"/>
              <a:t>Man is always making progress (down-grade history</a:t>
            </a:r>
            <a:r>
              <a:rPr lang="en-US" sz="1800" b="1" smtClean="0"/>
              <a:t>, permanent </a:t>
            </a:r>
            <a:r>
              <a:rPr lang="en-US" sz="1800" b="1" dirty="0" smtClean="0"/>
              <a:t>constitutions)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dirty="0" smtClean="0"/>
              <a:t>Genuine knowledge available only from science (physics)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dirty="0" smtClean="0"/>
              <a:t>Deism: God of Intelligent Design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dirty="0" smtClean="0"/>
              <a:t>Social contract theory of government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dirty="0" smtClean="0"/>
              <a:t>Religion is, at best, private</a:t>
            </a:r>
            <a:endParaRPr lang="en-US" sz="15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1900" b="1" dirty="0" smtClean="0"/>
              <a:t>Enlightenment philosophy as a weapon against ‘throne and altar’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dirty="0" smtClean="0"/>
              <a:t>‘Smile of Reason’ turns into glare of tyranny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b="1" dirty="0" smtClean="0"/>
              <a:t>Individual rights and toleration get replaced by suspicion of ‘enemy of people’ and a new ‘religion’; active persecution of Church</a:t>
            </a:r>
          </a:p>
          <a:p>
            <a:pPr eaLnBrk="1" hangingPunct="1">
              <a:lnSpc>
                <a:spcPct val="90000"/>
              </a:lnSpc>
            </a:pPr>
            <a:r>
              <a:rPr lang="en-US" sz="1900" b="1" dirty="0" smtClean="0"/>
              <a:t>Just before the Terror an important defector from Enlightenment: Voltaire; but a defection to skepticism and disengagement from society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Liberal French Revolution Time Line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Tennis court Oath June 20, 1789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Louis XVI could no longer rule by divine right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Third Estate met as National Assembly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First Estate (Church) votes with Third Estate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Bastille stormed, 14 July 1789, when Louis XVI tried to reassert his powers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Beginning of cahiers (petitions) to sell Church land and Ecclesial reforms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Civil Constitution of Clergy, 1790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Pope Pius VI refused to allow clergy to accept </a:t>
            </a:r>
            <a:r>
              <a:rPr lang="en-US" sz="2600" i="1" dirty="0" smtClean="0"/>
              <a:t>Civil Constitution of the Clergy</a:t>
            </a:r>
            <a:r>
              <a:rPr lang="en-US" sz="2600" dirty="0" smtClean="0"/>
              <a:t>, 1791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Resulted in two sets of clergy, those who took the oath and those who did not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Radical French Revolution Time 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German princes (Prussians and </a:t>
            </a:r>
            <a:r>
              <a:rPr lang="en-US" sz="2000" dirty="0" err="1" smtClean="0"/>
              <a:t>Hussites</a:t>
            </a:r>
            <a:r>
              <a:rPr lang="en-US" sz="2000" dirty="0" smtClean="0"/>
              <a:t>) invade France to put down rebellion (and also to reclaim lands from 30 Years War)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Catholic ecclesial support for this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Led by Robespierre, more radical elements in the Revolutionary movement take control, August 1792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Explicit ‘</a:t>
            </a:r>
            <a:r>
              <a:rPr lang="en-US" sz="2000" dirty="0" err="1" smtClean="0"/>
              <a:t>deChristianizing</a:t>
            </a:r>
            <a:r>
              <a:rPr lang="en-US" sz="2000" dirty="0" smtClean="0"/>
              <a:t>,’ Deism becomes official religion of France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Robespierre advances cult of Supreme Being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All clergy who did not take oath, deported or killed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Goddess of Reason setup in Notre Dame Cathedral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Christian calendar suppressed; 10 day week; months given new names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Mandates use of metric system of weights and measures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King and Queen executed 1793; Robespierre executed 1794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By 1794 Revolution was burning itself out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End of Revolution: Napoleon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Napoleon invaded northern Italy in 1796</a:t>
            </a:r>
          </a:p>
          <a:p>
            <a:pPr lvl="1" eaLnBrk="1" hangingPunct="1"/>
            <a:r>
              <a:rPr lang="en-US" smtClean="0"/>
              <a:t>In 1797, Pius VI taken prisoner; dies on his way to France</a:t>
            </a:r>
          </a:p>
          <a:p>
            <a:pPr eaLnBrk="1" hangingPunct="1"/>
            <a:r>
              <a:rPr lang="en-US" smtClean="0"/>
              <a:t>Pope Pius VII elected in 1799; managed to negotiate a truce with Napoleon</a:t>
            </a:r>
          </a:p>
          <a:p>
            <a:pPr lvl="1" eaLnBrk="1" hangingPunct="1"/>
            <a:r>
              <a:rPr lang="en-US" smtClean="0"/>
              <a:t>Concordat of 1801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5265</TotalTime>
  <Words>1271</Words>
  <Application>Microsoft Office PowerPoint</Application>
  <PresentationFormat>On-screen Show (4:3)</PresentationFormat>
  <Paragraphs>145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Edge</vt:lpstr>
      <vt:lpstr>Class 28: Political Philosophy; French Revolutions</vt:lpstr>
      <vt:lpstr>Multiple Revolutionary Movements</vt:lpstr>
      <vt:lpstr>Why was (is) the Church so Traumatized by French Revolution</vt:lpstr>
      <vt:lpstr>‘Catholic’ Clergy in France in 1789</vt:lpstr>
      <vt:lpstr>Conditions of the Early French Revolution</vt:lpstr>
      <vt:lpstr>French Revolution (1789-1799): Liberal Progressive Enlightenment</vt:lpstr>
      <vt:lpstr>Liberal French Revolution Time Line</vt:lpstr>
      <vt:lpstr>Radical French Revolution Time Line</vt:lpstr>
      <vt:lpstr>End of Revolution: Napoleon</vt:lpstr>
      <vt:lpstr>St Genevieve or Pantheon</vt:lpstr>
      <vt:lpstr>Role of Prominent Americans in French Revolution</vt:lpstr>
      <vt:lpstr>Prominent Americans (cont.)</vt:lpstr>
      <vt:lpstr>Constitutional Theories</vt:lpstr>
      <vt:lpstr>Immanuel Kant (1724-1804) </vt:lpstr>
      <vt:lpstr>Kant’s Theory of Knowledge Critique of Pure Reason </vt:lpstr>
      <vt:lpstr>Kant’s Theory of Morality: Critique of Practical Reason</vt:lpstr>
      <vt:lpstr>Reading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21: French and American Revolutions</dc:title>
  <dc:creator>ann orlando</dc:creator>
  <cp:lastModifiedBy>AOrlando</cp:lastModifiedBy>
  <cp:revision>88</cp:revision>
  <dcterms:created xsi:type="dcterms:W3CDTF">2005-12-23T16:12:42Z</dcterms:created>
  <dcterms:modified xsi:type="dcterms:W3CDTF">2019-04-03T11:14:30Z</dcterms:modified>
</cp:coreProperties>
</file>