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87" r:id="rId3"/>
    <p:sldId id="261" r:id="rId4"/>
    <p:sldId id="280" r:id="rId5"/>
    <p:sldId id="281" r:id="rId6"/>
    <p:sldId id="282" r:id="rId7"/>
    <p:sldId id="283" r:id="rId8"/>
    <p:sldId id="257" r:id="rId9"/>
    <p:sldId id="278" r:id="rId10"/>
    <p:sldId id="259" r:id="rId11"/>
    <p:sldId id="277" r:id="rId12"/>
    <p:sldId id="271" r:id="rId13"/>
    <p:sldId id="276" r:id="rId14"/>
    <p:sldId id="286" r:id="rId15"/>
    <p:sldId id="267" r:id="rId16"/>
    <p:sldId id="262" r:id="rId17"/>
    <p:sldId id="269" r:id="rId18"/>
    <p:sldId id="272" r:id="rId19"/>
    <p:sldId id="268" r:id="rId20"/>
    <p:sldId id="273" r:id="rId21"/>
    <p:sldId id="279" r:id="rId22"/>
    <p:sldId id="274" r:id="rId23"/>
    <p:sldId id="284" r:id="rId24"/>
    <p:sldId id="285"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5124" name="Rectangle 4"/>
          <p:cNvSpPr>
            <a:spLocks noGrp="1" noChangeArrowheads="1"/>
          </p:cNvSpPr>
          <p:nvPr>
            <p:ph type="dt" sz="half" idx="2"/>
          </p:nvPr>
        </p:nvSpPr>
        <p:spPr/>
        <p:txBody>
          <a:bodyPr/>
          <a:lstStyle>
            <a:lvl1pPr>
              <a:defRPr/>
            </a:lvl1pPr>
          </a:lstStyle>
          <a:p>
            <a:endParaRPr lang="en-US" altLang="en-US"/>
          </a:p>
        </p:txBody>
      </p:sp>
      <p:sp>
        <p:nvSpPr>
          <p:cNvPr id="5125"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5126" name="Rectangle 6"/>
          <p:cNvSpPr>
            <a:spLocks noGrp="1" noChangeArrowheads="1"/>
          </p:cNvSpPr>
          <p:nvPr>
            <p:ph type="sldNum" sz="quarter" idx="4"/>
          </p:nvPr>
        </p:nvSpPr>
        <p:spPr/>
        <p:txBody>
          <a:bodyPr/>
          <a:lstStyle>
            <a:lvl1pPr>
              <a:defRPr/>
            </a:lvl1pPr>
          </a:lstStyle>
          <a:p>
            <a:fld id="{CCCC7624-81ED-4958-85B9-BF1EECBDB1E6}" type="slidenum">
              <a:rPr lang="en-US" altLang="en-US"/>
              <a:pPr/>
              <a:t>‹#›</a:t>
            </a:fld>
            <a:endParaRPr lang="en-US" altLang="en-US"/>
          </a:p>
        </p:txBody>
      </p:sp>
      <p:sp>
        <p:nvSpPr>
          <p:cNvPr id="5127"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n-US"/>
          </a:p>
        </p:txBody>
      </p:sp>
      <p:sp>
        <p:nvSpPr>
          <p:cNvPr id="5128"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3E5D225-75DA-4A93-A77C-D6FFF956545D}"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3AAF9C2-255E-4478-908C-BBA04D7072E2}"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17D3D54-CFC0-414E-AA73-8088A24D6186}"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695D5D6D-614F-418F-B980-7C1D444C0993}"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3D4D038-2248-4375-938E-B2E06B22A770}"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48C836F0-3647-419D-9281-291384481006}"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4CC80225-41B8-4E4B-B6A6-37841A6B7BB4}"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35D501D5-8370-4EE6-84B4-9774E9EA84B3}"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1940FBEE-6B9D-414F-A145-620C983F6F6B}"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6236E95-C3C0-4C28-9651-2A46A4DA9079}"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98BDE3E6-389D-48C8-8551-6E93BB2FEC55}" type="slidenum">
              <a:rPr lang="en-US" altLang="en-US"/>
              <a:pPr/>
              <a:t>‹#›</a:t>
            </a:fld>
            <a:endParaRPr lang="en-US" altLang="en-US"/>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n-US"/>
          </a:p>
        </p:txBody>
      </p:sp>
      <p:sp>
        <p:nvSpPr>
          <p:cNvPr id="4104"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rtchive.com/artchive/m/michelangelo/creation.jpg"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uoregon.edu/~sshoemak/323/texts/augsburg.htm" TargetMode="External"/><Relationship Id="rId2" Type="http://schemas.openxmlformats.org/officeDocument/2006/relationships/hyperlink" Target="http://www.iclnet.org/pub/resources/text/wittenberg/luther/web/ninetyfive.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dirty="0"/>
              <a:t>Lecture 3</a:t>
            </a:r>
            <a:r>
              <a:rPr lang="en-US" dirty="0" smtClean="0"/>
              <a:t>: </a:t>
            </a:r>
            <a:r>
              <a:rPr lang="en-US" dirty="0"/>
              <a:t>Martin Luther I</a:t>
            </a:r>
            <a:br>
              <a:rPr lang="en-US" dirty="0"/>
            </a:br>
            <a:r>
              <a:rPr lang="en-US" dirty="0"/>
              <a:t>Politics</a:t>
            </a:r>
          </a:p>
        </p:txBody>
      </p:sp>
      <p:sp>
        <p:nvSpPr>
          <p:cNvPr id="2051" name="Rectangle 3"/>
          <p:cNvSpPr>
            <a:spLocks noGrp="1" noChangeArrowheads="1"/>
          </p:cNvSpPr>
          <p:nvPr>
            <p:ph type="subTitle" idx="1"/>
          </p:nvPr>
        </p:nvSpPr>
        <p:spPr/>
        <p:txBody>
          <a:bodyPr/>
          <a:lstStyle/>
          <a:p>
            <a:r>
              <a:rPr lang="en-US" dirty="0"/>
              <a:t>Dr. Ann T. Orlando</a:t>
            </a:r>
          </a:p>
          <a:p>
            <a:r>
              <a:rPr lang="en-US" dirty="0" smtClean="0"/>
              <a:t>23 </a:t>
            </a:r>
            <a:r>
              <a:rPr lang="en-US" dirty="0"/>
              <a:t>January </a:t>
            </a:r>
            <a:r>
              <a:rPr lang="en-US" dirty="0" smtClean="0"/>
              <a:t>2019</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Martin Luther’s Works</a:t>
            </a:r>
          </a:p>
        </p:txBody>
      </p:sp>
      <p:sp>
        <p:nvSpPr>
          <p:cNvPr id="17411" name="Rectangle 3"/>
          <p:cNvSpPr>
            <a:spLocks noGrp="1" noChangeArrowheads="1"/>
          </p:cNvSpPr>
          <p:nvPr>
            <p:ph type="body" idx="1"/>
          </p:nvPr>
        </p:nvSpPr>
        <p:spPr/>
        <p:txBody>
          <a:bodyPr/>
          <a:lstStyle/>
          <a:p>
            <a:pPr>
              <a:lnSpc>
                <a:spcPct val="80000"/>
              </a:lnSpc>
            </a:pPr>
            <a:r>
              <a:rPr lang="en-US" sz="2100" dirty="0"/>
              <a:t>Professor of Biblical studies; sermons and commentaries 1513-1518</a:t>
            </a:r>
          </a:p>
          <a:p>
            <a:pPr lvl="1">
              <a:lnSpc>
                <a:spcPct val="80000"/>
              </a:lnSpc>
            </a:pPr>
            <a:r>
              <a:rPr lang="en-US" sz="2000" dirty="0"/>
              <a:t>Psalms</a:t>
            </a:r>
          </a:p>
          <a:p>
            <a:pPr lvl="1">
              <a:lnSpc>
                <a:spcPct val="80000"/>
              </a:lnSpc>
            </a:pPr>
            <a:r>
              <a:rPr lang="en-US" sz="2000" dirty="0"/>
              <a:t>Romans and Galatians</a:t>
            </a:r>
          </a:p>
          <a:p>
            <a:pPr lvl="1">
              <a:lnSpc>
                <a:spcPct val="80000"/>
              </a:lnSpc>
            </a:pPr>
            <a:r>
              <a:rPr lang="en-US" sz="2000" dirty="0"/>
              <a:t>Hebrews</a:t>
            </a:r>
          </a:p>
          <a:p>
            <a:pPr>
              <a:lnSpc>
                <a:spcPct val="80000"/>
              </a:lnSpc>
            </a:pPr>
            <a:r>
              <a:rPr lang="en-US" sz="2100" dirty="0"/>
              <a:t>Reform disputations, after </a:t>
            </a:r>
            <a:r>
              <a:rPr lang="en-US" sz="2100" dirty="0" smtClean="0"/>
              <a:t>1517</a:t>
            </a:r>
            <a:endParaRPr lang="en-US" sz="2100" i="1" dirty="0"/>
          </a:p>
          <a:p>
            <a:pPr lvl="1">
              <a:lnSpc>
                <a:spcPct val="80000"/>
              </a:lnSpc>
            </a:pPr>
            <a:r>
              <a:rPr lang="en-US" sz="2000" i="1" dirty="0"/>
              <a:t>95 Theses, Babylonian Captivity, Appeal to German Nobility</a:t>
            </a:r>
          </a:p>
          <a:p>
            <a:pPr lvl="1">
              <a:lnSpc>
                <a:spcPct val="80000"/>
              </a:lnSpc>
            </a:pPr>
            <a:r>
              <a:rPr lang="en-US" sz="2000" i="1" dirty="0"/>
              <a:t>Freedom of the Christian</a:t>
            </a:r>
          </a:p>
          <a:p>
            <a:pPr lvl="1">
              <a:lnSpc>
                <a:spcPct val="80000"/>
              </a:lnSpc>
            </a:pPr>
            <a:r>
              <a:rPr lang="en-US" sz="2000" i="1" dirty="0"/>
              <a:t>Disputation with Erasmus</a:t>
            </a:r>
          </a:p>
          <a:p>
            <a:pPr lvl="1">
              <a:lnSpc>
                <a:spcPct val="80000"/>
              </a:lnSpc>
            </a:pPr>
            <a:r>
              <a:rPr lang="en-US" sz="1900" i="1" dirty="0"/>
              <a:t>Table Talk</a:t>
            </a:r>
            <a:endParaRPr lang="en-US" sz="2000" dirty="0"/>
          </a:p>
          <a:p>
            <a:pPr lvl="1">
              <a:lnSpc>
                <a:spcPct val="80000"/>
              </a:lnSpc>
            </a:pPr>
            <a:r>
              <a:rPr lang="en-US" sz="2000" dirty="0"/>
              <a:t>Works against peasants and Jews</a:t>
            </a:r>
          </a:p>
          <a:p>
            <a:pPr lvl="1">
              <a:lnSpc>
                <a:spcPct val="80000"/>
              </a:lnSpc>
            </a:pPr>
            <a:r>
              <a:rPr lang="en-US" sz="2000" dirty="0"/>
              <a:t>Translation of Bible into German (begun while in Wartburg)</a:t>
            </a:r>
          </a:p>
          <a:p>
            <a:pPr>
              <a:lnSpc>
                <a:spcPct val="80000"/>
              </a:lnSpc>
            </a:pPr>
            <a:r>
              <a:rPr lang="en-US" sz="2100" dirty="0"/>
              <a:t>Printing Press allowed Luther’s works to be rapidly disseminated throughout Germany and Europe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Martin Luther’s Personality</a:t>
            </a:r>
          </a:p>
        </p:txBody>
      </p:sp>
      <p:sp>
        <p:nvSpPr>
          <p:cNvPr id="40963" name="Rectangle 3"/>
          <p:cNvSpPr>
            <a:spLocks noGrp="1" noChangeArrowheads="1"/>
          </p:cNvSpPr>
          <p:nvPr>
            <p:ph type="body" idx="1"/>
          </p:nvPr>
        </p:nvSpPr>
        <p:spPr/>
        <p:txBody>
          <a:bodyPr/>
          <a:lstStyle/>
          <a:p>
            <a:r>
              <a:rPr lang="en-US"/>
              <a:t>Charitably could be called prophetic</a:t>
            </a:r>
          </a:p>
          <a:p>
            <a:pPr lvl="1"/>
            <a:r>
              <a:rPr lang="en-US"/>
              <a:t>Uncharitably be called bombastic</a:t>
            </a:r>
          </a:p>
          <a:p>
            <a:r>
              <a:rPr lang="en-US"/>
              <a:t>Direct talk</a:t>
            </a:r>
          </a:p>
          <a:p>
            <a:pPr lvl="1"/>
            <a:r>
              <a:rPr lang="en-US"/>
              <a:t>Famous for use of gutter language</a:t>
            </a:r>
          </a:p>
          <a:p>
            <a:r>
              <a:rPr lang="en-US"/>
              <a:t>Unwilling to compromise</a:t>
            </a:r>
          </a:p>
          <a:p>
            <a:pPr lvl="1"/>
            <a:r>
              <a:rPr lang="en-US"/>
              <a:t>Not with him, then against him</a:t>
            </a:r>
          </a:p>
          <a:p>
            <a:pPr lvl="1"/>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3800" b="1"/>
              <a:t>Lutheran Theologian: </a:t>
            </a:r>
            <a:br>
              <a:rPr lang="en-US" sz="3800" b="1"/>
            </a:br>
            <a:r>
              <a:rPr lang="en-US" sz="3800" b="1"/>
              <a:t>Philip Melanchthon (1497-1560)</a:t>
            </a:r>
          </a:p>
        </p:txBody>
      </p:sp>
      <p:sp>
        <p:nvSpPr>
          <p:cNvPr id="33795" name="Rectangle 3"/>
          <p:cNvSpPr>
            <a:spLocks noGrp="1" noChangeArrowheads="1"/>
          </p:cNvSpPr>
          <p:nvPr>
            <p:ph type="body" idx="1"/>
          </p:nvPr>
        </p:nvSpPr>
        <p:spPr/>
        <p:txBody>
          <a:bodyPr/>
          <a:lstStyle/>
          <a:p>
            <a:r>
              <a:rPr lang="en-US" dirty="0"/>
              <a:t>A humanist who studied classical languages very carefully</a:t>
            </a:r>
          </a:p>
          <a:p>
            <a:r>
              <a:rPr lang="en-US" dirty="0"/>
              <a:t>Became a close friend of Luther</a:t>
            </a:r>
          </a:p>
          <a:p>
            <a:r>
              <a:rPr lang="en-US" dirty="0"/>
              <a:t>Wrote the </a:t>
            </a:r>
            <a:r>
              <a:rPr lang="en-US" i="1" dirty="0"/>
              <a:t>Augsburg Confession</a:t>
            </a:r>
            <a:r>
              <a:rPr lang="en-US" dirty="0"/>
              <a:t> (1530)</a:t>
            </a:r>
          </a:p>
          <a:p>
            <a:pPr lvl="1"/>
            <a:r>
              <a:rPr lang="en-US" dirty="0"/>
              <a:t>An apology for Reformers given to HRE Charles V</a:t>
            </a:r>
          </a:p>
          <a:p>
            <a:pPr lvl="1"/>
            <a:r>
              <a:rPr lang="en-US" dirty="0" smtClean="0"/>
              <a:t>Tried </a:t>
            </a:r>
            <a:r>
              <a:rPr lang="en-US" dirty="0"/>
              <a:t>to be as conciliatory as possible, emphasizing points of common belief</a:t>
            </a:r>
          </a:p>
          <a:p>
            <a:pPr lvl="1"/>
            <a:r>
              <a:rPr lang="en-US" dirty="0"/>
              <a:t>Charles V </a:t>
            </a:r>
            <a:r>
              <a:rPr lang="en-US" dirty="0" smtClean="0"/>
              <a:t>rejected </a:t>
            </a:r>
            <a:r>
              <a:rPr lang="en-US" dirty="0"/>
              <a:t>it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z="3800"/>
              <a:t>Andreas Karlstadt, Carlstat (1480-1541)</a:t>
            </a:r>
          </a:p>
        </p:txBody>
      </p:sp>
      <p:sp>
        <p:nvSpPr>
          <p:cNvPr id="38915" name="Rectangle 3"/>
          <p:cNvSpPr>
            <a:spLocks noGrp="1" noChangeArrowheads="1"/>
          </p:cNvSpPr>
          <p:nvPr>
            <p:ph type="body" idx="1"/>
          </p:nvPr>
        </p:nvSpPr>
        <p:spPr/>
        <p:txBody>
          <a:bodyPr/>
          <a:lstStyle/>
          <a:p>
            <a:pPr>
              <a:lnSpc>
                <a:spcPct val="90000"/>
              </a:lnSpc>
            </a:pPr>
            <a:r>
              <a:rPr lang="en-US" sz="2100" dirty="0"/>
              <a:t>Professor with Luther at University of </a:t>
            </a:r>
            <a:r>
              <a:rPr lang="en-US" sz="2100" dirty="0" err="1"/>
              <a:t>Wittenburg</a:t>
            </a:r>
            <a:endParaRPr lang="en-US" sz="2100" dirty="0"/>
          </a:p>
          <a:p>
            <a:pPr>
              <a:lnSpc>
                <a:spcPct val="90000"/>
              </a:lnSpc>
            </a:pPr>
            <a:r>
              <a:rPr lang="en-US" sz="2100" dirty="0"/>
              <a:t>Supported Luther in indulgence controversy</a:t>
            </a:r>
          </a:p>
          <a:p>
            <a:pPr>
              <a:lnSpc>
                <a:spcPct val="90000"/>
              </a:lnSpc>
            </a:pPr>
            <a:r>
              <a:rPr lang="en-US" sz="2100" dirty="0"/>
              <a:t>Debated </a:t>
            </a:r>
            <a:r>
              <a:rPr lang="en-US" sz="2100" dirty="0" smtClean="0"/>
              <a:t>Dominican Johan </a:t>
            </a:r>
            <a:r>
              <a:rPr lang="en-US" sz="2100" dirty="0"/>
              <a:t>Eck at Leipzig</a:t>
            </a:r>
          </a:p>
          <a:p>
            <a:pPr>
              <a:lnSpc>
                <a:spcPct val="90000"/>
              </a:lnSpc>
            </a:pPr>
            <a:r>
              <a:rPr lang="en-US" sz="2100" dirty="0"/>
              <a:t>Early leader in radical reformation of liturgy</a:t>
            </a:r>
          </a:p>
          <a:p>
            <a:pPr lvl="1">
              <a:lnSpc>
                <a:spcPct val="90000"/>
              </a:lnSpc>
            </a:pPr>
            <a:r>
              <a:rPr lang="en-US" sz="2000" dirty="0"/>
              <a:t>Mass in vernacular</a:t>
            </a:r>
          </a:p>
          <a:p>
            <a:pPr lvl="1">
              <a:lnSpc>
                <a:spcPct val="90000"/>
              </a:lnSpc>
            </a:pPr>
            <a:r>
              <a:rPr lang="en-US" sz="2000" dirty="0"/>
              <a:t>No images</a:t>
            </a:r>
          </a:p>
          <a:p>
            <a:pPr lvl="1">
              <a:lnSpc>
                <a:spcPct val="90000"/>
              </a:lnSpc>
            </a:pPr>
            <a:r>
              <a:rPr lang="en-US" sz="2000" dirty="0"/>
              <a:t>Eucharist under both species</a:t>
            </a:r>
          </a:p>
          <a:p>
            <a:pPr lvl="1">
              <a:lnSpc>
                <a:spcPct val="90000"/>
              </a:lnSpc>
            </a:pPr>
            <a:r>
              <a:rPr lang="en-US" sz="2000" dirty="0"/>
              <a:t>Married clergy</a:t>
            </a:r>
          </a:p>
          <a:p>
            <a:pPr lvl="1">
              <a:lnSpc>
                <a:spcPct val="90000"/>
              </a:lnSpc>
            </a:pPr>
            <a:r>
              <a:rPr lang="en-US" sz="2000" dirty="0"/>
              <a:t>Rejects all university degrees</a:t>
            </a:r>
          </a:p>
          <a:p>
            <a:pPr>
              <a:lnSpc>
                <a:spcPct val="90000"/>
              </a:lnSpc>
            </a:pPr>
            <a:r>
              <a:rPr lang="en-US" sz="2100" dirty="0"/>
              <a:t>Luther sends him to Denmark</a:t>
            </a:r>
          </a:p>
          <a:p>
            <a:pPr>
              <a:lnSpc>
                <a:spcPct val="90000"/>
              </a:lnSpc>
            </a:pPr>
            <a:r>
              <a:rPr lang="en-US" sz="2100" dirty="0" err="1"/>
              <a:t>Karlstatd</a:t>
            </a:r>
            <a:r>
              <a:rPr lang="en-US" sz="2100" dirty="0"/>
              <a:t> believed that one could create a Christian society on earth by imposing Christian laws</a:t>
            </a:r>
          </a:p>
          <a:p>
            <a:pPr>
              <a:lnSpc>
                <a:spcPct val="90000"/>
              </a:lnSpc>
            </a:pPr>
            <a:r>
              <a:rPr lang="en-US" sz="2100" dirty="0"/>
              <a:t>Falling out with Luther; dies in Switzerland</a:t>
            </a:r>
          </a:p>
          <a:p>
            <a:pPr>
              <a:lnSpc>
                <a:spcPct val="90000"/>
              </a:lnSpc>
            </a:pPr>
            <a:endParaRPr lang="en-US" sz="2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Spread of Luther’s Views North</a:t>
            </a:r>
          </a:p>
        </p:txBody>
      </p:sp>
      <p:sp>
        <p:nvSpPr>
          <p:cNvPr id="37891" name="Rectangle 3"/>
          <p:cNvSpPr>
            <a:spLocks noGrp="1" noChangeArrowheads="1"/>
          </p:cNvSpPr>
          <p:nvPr>
            <p:ph type="body" idx="1"/>
          </p:nvPr>
        </p:nvSpPr>
        <p:spPr/>
        <p:txBody>
          <a:bodyPr/>
          <a:lstStyle/>
          <a:p>
            <a:pPr>
              <a:lnSpc>
                <a:spcPct val="90000"/>
              </a:lnSpc>
            </a:pPr>
            <a:r>
              <a:rPr lang="en-US" sz="2600"/>
              <a:t>Danish King Christian II was in conflict with clergy over control of monasteries and their revenue.</a:t>
            </a:r>
          </a:p>
          <a:p>
            <a:pPr>
              <a:lnSpc>
                <a:spcPct val="90000"/>
              </a:lnSpc>
            </a:pPr>
            <a:r>
              <a:rPr lang="en-US" sz="2600"/>
              <a:t>He asks Luther to come to Denmark; Luther sends Karlstadt.</a:t>
            </a:r>
          </a:p>
          <a:p>
            <a:pPr lvl="1">
              <a:lnSpc>
                <a:spcPct val="90000"/>
              </a:lnSpc>
            </a:pPr>
            <a:r>
              <a:rPr lang="en-US" sz="2200"/>
              <a:t>Encourages married clergy</a:t>
            </a:r>
          </a:p>
          <a:p>
            <a:pPr lvl="1">
              <a:lnSpc>
                <a:spcPct val="90000"/>
              </a:lnSpc>
            </a:pPr>
            <a:r>
              <a:rPr lang="en-US" sz="2200"/>
              <a:t>Liturgy in vernacular</a:t>
            </a:r>
          </a:p>
          <a:p>
            <a:pPr lvl="1">
              <a:lnSpc>
                <a:spcPct val="90000"/>
              </a:lnSpc>
            </a:pPr>
            <a:r>
              <a:rPr lang="en-US" sz="2200"/>
              <a:t>Priesthood of all believers</a:t>
            </a:r>
          </a:p>
          <a:p>
            <a:pPr lvl="1">
              <a:lnSpc>
                <a:spcPct val="90000"/>
              </a:lnSpc>
            </a:pPr>
            <a:r>
              <a:rPr lang="en-US" sz="2200"/>
              <a:t>Christians should follow civil rulers</a:t>
            </a:r>
          </a:p>
          <a:p>
            <a:pPr>
              <a:lnSpc>
                <a:spcPct val="90000"/>
              </a:lnSpc>
            </a:pPr>
            <a:r>
              <a:rPr lang="en-US" sz="2600"/>
              <a:t>Eventually, King Christian asks Karlstadt to leave;</a:t>
            </a:r>
          </a:p>
          <a:p>
            <a:pPr lvl="1">
              <a:lnSpc>
                <a:spcPct val="90000"/>
              </a:lnSpc>
            </a:pPr>
            <a:r>
              <a:rPr lang="en-US" sz="2200"/>
              <a:t>King Christian marries Charles V sister</a:t>
            </a:r>
          </a:p>
          <a:p>
            <a:pPr lvl="1">
              <a:lnSpc>
                <a:spcPct val="90000"/>
              </a:lnSpc>
            </a:pPr>
            <a:r>
              <a:rPr lang="en-US" sz="2200"/>
              <a:t>But Denmark remains a ’Lutheran’ country</a:t>
            </a:r>
          </a:p>
        </p:txBody>
      </p:sp>
    </p:spTree>
    <p:extLst>
      <p:ext uri="{BB962C8B-B14F-4D97-AF65-F5344CB8AC3E}">
        <p14:creationId xmlns:p14="http://schemas.microsoft.com/office/powerpoint/2010/main" val="2835509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z="3800"/>
              <a:t>Impact of Reformation Outside of Germany</a:t>
            </a:r>
          </a:p>
        </p:txBody>
      </p:sp>
      <p:sp>
        <p:nvSpPr>
          <p:cNvPr id="29699" name="Rectangle 3"/>
          <p:cNvSpPr>
            <a:spLocks noGrp="1" noChangeArrowheads="1"/>
          </p:cNvSpPr>
          <p:nvPr>
            <p:ph type="body" idx="1"/>
          </p:nvPr>
        </p:nvSpPr>
        <p:spPr/>
        <p:txBody>
          <a:bodyPr/>
          <a:lstStyle/>
          <a:p>
            <a:r>
              <a:rPr lang="en-US" sz="2800" dirty="0"/>
              <a:t>Luther and his protection by German princes opened the flood gates to religious/political turmoil</a:t>
            </a:r>
          </a:p>
          <a:p>
            <a:pPr lvl="1"/>
            <a:r>
              <a:rPr lang="en-US" sz="2400" dirty="0"/>
              <a:t>Zwingli in Switzerland</a:t>
            </a:r>
          </a:p>
          <a:p>
            <a:pPr lvl="1"/>
            <a:r>
              <a:rPr lang="en-US" sz="2400" dirty="0"/>
              <a:t>Anabaptists elsewhere in Germany</a:t>
            </a:r>
          </a:p>
          <a:p>
            <a:r>
              <a:rPr lang="en-US" sz="2800" dirty="0"/>
              <a:t>Exacerbated </a:t>
            </a:r>
            <a:r>
              <a:rPr lang="en-US" sz="2800" dirty="0" smtClean="0"/>
              <a:t>political conflicts </a:t>
            </a:r>
          </a:p>
          <a:p>
            <a:pPr lvl="1"/>
            <a:r>
              <a:rPr lang="en-US" sz="2400" dirty="0" smtClean="0"/>
              <a:t>Between </a:t>
            </a:r>
            <a:r>
              <a:rPr lang="en-US" sz="2400" dirty="0"/>
              <a:t>Charles V and </a:t>
            </a:r>
            <a:r>
              <a:rPr lang="en-US" sz="2400" dirty="0" smtClean="0"/>
              <a:t>Popes (first and second estate)</a:t>
            </a:r>
          </a:p>
          <a:p>
            <a:pPr lvl="1"/>
            <a:r>
              <a:rPr lang="en-US" sz="2400" dirty="0" smtClean="0"/>
              <a:t>Between Charles V and his electors (within second estate)</a:t>
            </a:r>
          </a:p>
          <a:p>
            <a:pPr lvl="1"/>
            <a:r>
              <a:rPr lang="en-US" sz="2400" dirty="0" smtClean="0"/>
              <a:t>Between peasants and their dukes/princes/kings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Charles V (1500-1558)</a:t>
            </a:r>
          </a:p>
        </p:txBody>
      </p:sp>
      <p:sp>
        <p:nvSpPr>
          <p:cNvPr id="20483" name="Rectangle 3"/>
          <p:cNvSpPr>
            <a:spLocks noGrp="1" noChangeArrowheads="1"/>
          </p:cNvSpPr>
          <p:nvPr>
            <p:ph type="body" idx="1"/>
          </p:nvPr>
        </p:nvSpPr>
        <p:spPr/>
        <p:txBody>
          <a:bodyPr/>
          <a:lstStyle/>
          <a:p>
            <a:pPr>
              <a:lnSpc>
                <a:spcPct val="80000"/>
              </a:lnSpc>
            </a:pPr>
            <a:r>
              <a:rPr lang="en-US" sz="2000" dirty="0"/>
              <a:t>Grandson of Ferdinand and Isabella of Spain (mother, Joanna the </a:t>
            </a:r>
            <a:r>
              <a:rPr lang="en-US" sz="2000" dirty="0" smtClean="0"/>
              <a:t>Mad of Spain)</a:t>
            </a:r>
            <a:endParaRPr lang="en-US" sz="2000" dirty="0"/>
          </a:p>
          <a:p>
            <a:pPr lvl="1">
              <a:lnSpc>
                <a:spcPct val="80000"/>
              </a:lnSpc>
            </a:pPr>
            <a:r>
              <a:rPr lang="en-US" sz="1900" dirty="0"/>
              <a:t>Aunt is Catherine of Aragon, married to Henry VIII</a:t>
            </a:r>
          </a:p>
          <a:p>
            <a:pPr>
              <a:lnSpc>
                <a:spcPct val="80000"/>
              </a:lnSpc>
            </a:pPr>
            <a:r>
              <a:rPr lang="en-US" sz="2000" dirty="0"/>
              <a:t>Grandson of Maximilian I of Austria (father, Philip I)</a:t>
            </a:r>
          </a:p>
          <a:p>
            <a:pPr>
              <a:lnSpc>
                <a:spcPct val="80000"/>
              </a:lnSpc>
            </a:pPr>
            <a:r>
              <a:rPr lang="en-US" sz="2000" dirty="0"/>
              <a:t>Became king of Spain (which already included Netherlands, Belgium) and Austria in 1519</a:t>
            </a:r>
          </a:p>
          <a:p>
            <a:pPr>
              <a:lnSpc>
                <a:spcPct val="80000"/>
              </a:lnSpc>
            </a:pPr>
            <a:r>
              <a:rPr lang="en-US" sz="2000" dirty="0"/>
              <a:t>Major issues during reign</a:t>
            </a:r>
          </a:p>
          <a:p>
            <a:pPr lvl="1">
              <a:lnSpc>
                <a:spcPct val="80000"/>
              </a:lnSpc>
            </a:pPr>
            <a:r>
              <a:rPr lang="en-US" sz="2200" dirty="0"/>
              <a:t>Reformation in Germany</a:t>
            </a:r>
          </a:p>
          <a:p>
            <a:pPr lvl="1">
              <a:lnSpc>
                <a:spcPct val="80000"/>
              </a:lnSpc>
            </a:pPr>
            <a:r>
              <a:rPr lang="en-US" sz="2200" dirty="0"/>
              <a:t>Battles with Francois I of France over Italy; Henry VIII allied with Charles V </a:t>
            </a:r>
          </a:p>
          <a:p>
            <a:pPr lvl="1">
              <a:lnSpc>
                <a:spcPct val="80000"/>
              </a:lnSpc>
            </a:pPr>
            <a:r>
              <a:rPr lang="en-US" sz="2200" dirty="0"/>
              <a:t>Turks threaten Vienna by land and southern Italy by sea (Francois </a:t>
            </a:r>
            <a:r>
              <a:rPr lang="en-US" sz="2200" dirty="0" smtClean="0"/>
              <a:t>I allies </a:t>
            </a:r>
            <a:r>
              <a:rPr lang="en-US" sz="2200" dirty="0"/>
              <a:t>himself with Turks</a:t>
            </a:r>
            <a:r>
              <a:rPr lang="en-US" sz="2200" dirty="0" smtClean="0"/>
              <a:t>)</a:t>
            </a:r>
          </a:p>
          <a:p>
            <a:pPr lvl="1">
              <a:lnSpc>
                <a:spcPct val="80000"/>
              </a:lnSpc>
            </a:pPr>
            <a:r>
              <a:rPr lang="en-US" sz="2200" dirty="0" smtClean="0"/>
              <a:t>And…exploring the world</a:t>
            </a:r>
            <a:endParaRPr lang="en-US" sz="2200" dirty="0"/>
          </a:p>
          <a:p>
            <a:pPr>
              <a:lnSpc>
                <a:spcPct val="80000"/>
              </a:lnSpc>
            </a:pPr>
            <a:r>
              <a:rPr lang="en-US" sz="2000" dirty="0"/>
              <a:t>Retires to Spanish monastery in 1555, son Philip II assumes monarchy of Spain and Netherlands, brother Ferdinand </a:t>
            </a:r>
            <a:r>
              <a:rPr lang="en-US" sz="2000" dirty="0" smtClean="0"/>
              <a:t>I assumes </a:t>
            </a:r>
            <a:r>
              <a:rPr lang="en-US" sz="2000" dirty="0"/>
              <a:t>control of Austria</a:t>
            </a:r>
          </a:p>
          <a:p>
            <a:pPr lvl="1">
              <a:lnSpc>
                <a:spcPct val="80000"/>
              </a:lnSpc>
            </a:pPr>
            <a:endParaRPr lang="en-US" sz="2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b="1"/>
              <a:t>Europe in 1519</a:t>
            </a:r>
          </a:p>
        </p:txBody>
      </p:sp>
      <p:sp>
        <p:nvSpPr>
          <p:cNvPr id="31747" name="Rectangle 3"/>
          <p:cNvSpPr>
            <a:spLocks noGrp="1" noChangeArrowheads="1"/>
          </p:cNvSpPr>
          <p:nvPr>
            <p:ph type="body" idx="1"/>
          </p:nvPr>
        </p:nvSpPr>
        <p:spPr/>
        <p:txBody>
          <a:bodyPr/>
          <a:lstStyle/>
          <a:p>
            <a:endParaRPr lang="en-US"/>
          </a:p>
        </p:txBody>
      </p:sp>
      <p:pic>
        <p:nvPicPr>
          <p:cNvPr id="31748" name="Picture 4" descr="1519eur"/>
          <p:cNvPicPr>
            <a:picLocks noChangeAspect="1" noChangeArrowheads="1"/>
          </p:cNvPicPr>
          <p:nvPr/>
        </p:nvPicPr>
        <p:blipFill>
          <a:blip r:embed="rId2" cstate="print"/>
          <a:srcRect/>
          <a:stretch>
            <a:fillRect/>
          </a:stretch>
        </p:blipFill>
        <p:spPr bwMode="auto">
          <a:xfrm>
            <a:off x="1828800" y="1676400"/>
            <a:ext cx="5410200" cy="4314825"/>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Francois I (1494-1547)</a:t>
            </a:r>
          </a:p>
        </p:txBody>
      </p:sp>
      <p:sp>
        <p:nvSpPr>
          <p:cNvPr id="34819" name="Rectangle 3"/>
          <p:cNvSpPr>
            <a:spLocks noGrp="1" noChangeArrowheads="1"/>
          </p:cNvSpPr>
          <p:nvPr>
            <p:ph type="body" idx="1"/>
          </p:nvPr>
        </p:nvSpPr>
        <p:spPr/>
        <p:txBody>
          <a:bodyPr/>
          <a:lstStyle/>
          <a:p>
            <a:pPr>
              <a:lnSpc>
                <a:spcPct val="90000"/>
              </a:lnSpc>
            </a:pPr>
            <a:r>
              <a:rPr lang="en-US" sz="2100"/>
              <a:t>King of France 1515-1547</a:t>
            </a:r>
          </a:p>
          <a:p>
            <a:pPr lvl="1">
              <a:lnSpc>
                <a:spcPct val="90000"/>
              </a:lnSpc>
            </a:pPr>
            <a:r>
              <a:rPr lang="en-US" sz="2000"/>
              <a:t>Supported French Renaissance (Leonardo Da Vinci)</a:t>
            </a:r>
          </a:p>
          <a:p>
            <a:pPr lvl="1">
              <a:lnSpc>
                <a:spcPct val="90000"/>
              </a:lnSpc>
            </a:pPr>
            <a:r>
              <a:rPr lang="en-US" sz="2000"/>
              <a:t>Sent Jacques Cartier to explore Canada</a:t>
            </a:r>
          </a:p>
          <a:p>
            <a:pPr>
              <a:lnSpc>
                <a:spcPct val="90000"/>
              </a:lnSpc>
            </a:pPr>
            <a:r>
              <a:rPr lang="en-US" sz="2100"/>
              <a:t>Both Francois I and Charles V claim northern Italy</a:t>
            </a:r>
          </a:p>
          <a:p>
            <a:pPr>
              <a:lnSpc>
                <a:spcPct val="90000"/>
              </a:lnSpc>
            </a:pPr>
            <a:r>
              <a:rPr lang="en-US" sz="2100"/>
              <a:t>Both are at odds with Pope over northern Italy</a:t>
            </a:r>
          </a:p>
          <a:p>
            <a:pPr>
              <a:lnSpc>
                <a:spcPct val="90000"/>
              </a:lnSpc>
            </a:pPr>
            <a:r>
              <a:rPr lang="en-US" sz="2100"/>
              <a:t>Francois I allies himself with Suleiman the Magnificent (b. 1495; r. 1520-1566) against Charles and HRE</a:t>
            </a:r>
          </a:p>
          <a:p>
            <a:pPr>
              <a:lnSpc>
                <a:spcPct val="90000"/>
              </a:lnSpc>
            </a:pPr>
            <a:r>
              <a:rPr lang="en-US" sz="2100"/>
              <a:t>Francois also thinks he can take advantage of turmoil in Germany, and perhaps have himself declared HRE</a:t>
            </a:r>
          </a:p>
          <a:p>
            <a:pPr>
              <a:lnSpc>
                <a:spcPct val="90000"/>
              </a:lnSpc>
            </a:pPr>
            <a:r>
              <a:rPr lang="en-US" sz="2100"/>
              <a:t>Francois tolerant of reformers</a:t>
            </a:r>
          </a:p>
          <a:p>
            <a:pPr>
              <a:lnSpc>
                <a:spcPct val="90000"/>
              </a:lnSpc>
            </a:pPr>
            <a:r>
              <a:rPr lang="en-US" sz="2100"/>
              <a:t>Charles V defeats Francois I in a series of wars between them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Sack of Rome, 1527</a:t>
            </a:r>
          </a:p>
        </p:txBody>
      </p:sp>
      <p:sp>
        <p:nvSpPr>
          <p:cNvPr id="30723" name="Rectangle 3"/>
          <p:cNvSpPr>
            <a:spLocks noGrp="1" noChangeArrowheads="1"/>
          </p:cNvSpPr>
          <p:nvPr>
            <p:ph type="body" idx="1"/>
          </p:nvPr>
        </p:nvSpPr>
        <p:spPr/>
        <p:txBody>
          <a:bodyPr/>
          <a:lstStyle/>
          <a:p>
            <a:pPr>
              <a:lnSpc>
                <a:spcPct val="90000"/>
              </a:lnSpc>
            </a:pPr>
            <a:r>
              <a:rPr lang="en-US" sz="2600"/>
              <a:t>In 1526, Pope Clement VII (Medici), alarmed at the growing strength of Charles V, allies himself with Francois I in Cognac League</a:t>
            </a:r>
          </a:p>
          <a:p>
            <a:pPr>
              <a:lnSpc>
                <a:spcPct val="90000"/>
              </a:lnSpc>
            </a:pPr>
            <a:r>
              <a:rPr lang="en-US" sz="2600"/>
              <a:t>Charles gathers a mercenary army of Germans and Spaniards; Catholics and Lutherans; to attack Rome</a:t>
            </a:r>
          </a:p>
          <a:p>
            <a:pPr>
              <a:lnSpc>
                <a:spcPct val="90000"/>
              </a:lnSpc>
            </a:pPr>
            <a:r>
              <a:rPr lang="en-US" sz="2600"/>
              <a:t>Clement VII becomes a virtual prisoner in Castle S. Angelo</a:t>
            </a:r>
          </a:p>
          <a:p>
            <a:pPr lvl="1">
              <a:lnSpc>
                <a:spcPct val="90000"/>
              </a:lnSpc>
            </a:pPr>
            <a:r>
              <a:rPr lang="en-US" sz="2200"/>
              <a:t>All of the Pope’s troops abandon him except Swiss guard</a:t>
            </a:r>
          </a:p>
          <a:p>
            <a:pPr>
              <a:lnSpc>
                <a:spcPct val="90000"/>
              </a:lnSpc>
            </a:pPr>
            <a:r>
              <a:rPr lang="en-US" sz="2600"/>
              <a:t>Foreign troops in Rome almost a year; a year filled with plunder</a:t>
            </a:r>
          </a:p>
          <a:p>
            <a:pPr>
              <a:lnSpc>
                <a:spcPct val="90000"/>
              </a:lnSpc>
            </a:pPr>
            <a:r>
              <a:rPr lang="en-US" sz="2600"/>
              <a:t>Troops finally leave Rome when they are paid off</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16</a:t>
            </a:r>
            <a:r>
              <a:rPr lang="en-US" baseline="30000" dirty="0" smtClean="0"/>
              <a:t>th</a:t>
            </a:r>
            <a:r>
              <a:rPr lang="en-US" dirty="0" smtClean="0"/>
              <a:t> C Protestant (</a:t>
            </a:r>
            <a:r>
              <a:rPr lang="en-US" dirty="0" smtClean="0"/>
              <a:t>anti-Catholic</a:t>
            </a:r>
            <a:r>
              <a:rPr lang="en-US" dirty="0" smtClean="0"/>
              <a:t>) Movements </a:t>
            </a:r>
            <a:endParaRPr lang="en-US" dirty="0"/>
          </a:p>
        </p:txBody>
      </p:sp>
      <p:sp>
        <p:nvSpPr>
          <p:cNvPr id="3" name="Content Placeholder 2"/>
          <p:cNvSpPr>
            <a:spLocks noGrp="1"/>
          </p:cNvSpPr>
          <p:nvPr>
            <p:ph idx="1"/>
          </p:nvPr>
        </p:nvSpPr>
        <p:spPr/>
        <p:txBody>
          <a:bodyPr/>
          <a:lstStyle/>
          <a:p>
            <a:r>
              <a:rPr lang="en-US" dirty="0" smtClean="0"/>
              <a:t>Lutheran</a:t>
            </a:r>
          </a:p>
          <a:p>
            <a:r>
              <a:rPr lang="en-US" dirty="0" smtClean="0"/>
              <a:t>Reformed (Calvinists, Puritans, Presbyterians, Huguenots) </a:t>
            </a:r>
          </a:p>
          <a:p>
            <a:r>
              <a:rPr lang="en-US" dirty="0" smtClean="0"/>
              <a:t>Radical Reformers (Anabaptists, Amish</a:t>
            </a:r>
            <a:r>
              <a:rPr lang="en-US" dirty="0" smtClean="0"/>
              <a:t>, Baptists, Congregational, Swiss </a:t>
            </a:r>
            <a:r>
              <a:rPr lang="en-US" dirty="0" smtClean="0"/>
              <a:t>Brethren, </a:t>
            </a:r>
            <a:r>
              <a:rPr lang="en-US" dirty="0" err="1" smtClean="0"/>
              <a:t>Socinians</a:t>
            </a:r>
            <a:r>
              <a:rPr lang="en-US" dirty="0" smtClean="0"/>
              <a:t>) </a:t>
            </a:r>
          </a:p>
          <a:p>
            <a:r>
              <a:rPr lang="en-US" dirty="0" smtClean="0"/>
              <a:t>Anglicans (Episcopalians, Methodists)</a:t>
            </a:r>
            <a:endParaRPr lang="en-US" dirty="0"/>
          </a:p>
        </p:txBody>
      </p:sp>
    </p:spTree>
    <p:extLst>
      <p:ext uri="{BB962C8B-B14F-4D97-AF65-F5344CB8AC3E}">
        <p14:creationId xmlns:p14="http://schemas.microsoft.com/office/powerpoint/2010/main" val="3830900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dirty="0" smtClean="0"/>
              <a:t>Impact </a:t>
            </a:r>
            <a:r>
              <a:rPr lang="en-US" dirty="0"/>
              <a:t>of Sack of Rome</a:t>
            </a:r>
          </a:p>
        </p:txBody>
      </p:sp>
      <p:sp>
        <p:nvSpPr>
          <p:cNvPr id="35843" name="Rectangle 3"/>
          <p:cNvSpPr>
            <a:spLocks noGrp="1" noChangeArrowheads="1"/>
          </p:cNvSpPr>
          <p:nvPr>
            <p:ph type="body" idx="1"/>
          </p:nvPr>
        </p:nvSpPr>
        <p:spPr>
          <a:xfrm>
            <a:off x="424543" y="1513114"/>
            <a:ext cx="8229600" cy="4530725"/>
          </a:xfrm>
        </p:spPr>
        <p:txBody>
          <a:bodyPr/>
          <a:lstStyle/>
          <a:p>
            <a:r>
              <a:rPr lang="en-US" dirty="0"/>
              <a:t>When Henry VIII asks for an annulment from his wife, Catherine of Aragon (Charles V’s aunt); in 1533, Pope not anxious to cross Charles again</a:t>
            </a:r>
          </a:p>
          <a:p>
            <a:r>
              <a:rPr lang="en-US" dirty="0"/>
              <a:t>Last Judgment (1535-1541) behind the altar in the Sistine Chapel painted by Michelangelo at request of Pope Paul III in sorrow over sack</a:t>
            </a:r>
          </a:p>
          <a:p>
            <a:pPr lvl="1"/>
            <a:r>
              <a:rPr lang="en-US" dirty="0"/>
              <a:t>Compare with Sistine ceiling (1509-1512)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3" name="Picture 5" descr="michelangelo_lastjudge"/>
          <p:cNvPicPr>
            <a:picLocks noChangeAspect="1" noChangeArrowheads="1"/>
          </p:cNvPicPr>
          <p:nvPr/>
        </p:nvPicPr>
        <p:blipFill>
          <a:blip r:embed="rId2" cstate="print"/>
          <a:srcRect/>
          <a:stretch>
            <a:fillRect/>
          </a:stretch>
        </p:blipFill>
        <p:spPr bwMode="auto">
          <a:xfrm>
            <a:off x="4711700" y="838200"/>
            <a:ext cx="3681413" cy="4191000"/>
          </a:xfrm>
          <a:prstGeom prst="rect">
            <a:avLst/>
          </a:prstGeom>
          <a:noFill/>
        </p:spPr>
      </p:pic>
      <p:sp>
        <p:nvSpPr>
          <p:cNvPr id="43014" name="Rectangle 6"/>
          <p:cNvSpPr>
            <a:spLocks noChangeArrowheads="1"/>
          </p:cNvSpPr>
          <p:nvPr/>
        </p:nvSpPr>
        <p:spPr bwMode="auto">
          <a:xfrm>
            <a:off x="685800" y="5334000"/>
            <a:ext cx="7334250" cy="366713"/>
          </a:xfrm>
          <a:prstGeom prst="rect">
            <a:avLst/>
          </a:prstGeom>
          <a:noFill/>
          <a:ln w="9525">
            <a:noFill/>
            <a:miter lim="800000"/>
            <a:headEnd/>
            <a:tailEnd/>
          </a:ln>
          <a:effectLst/>
        </p:spPr>
        <p:txBody>
          <a:bodyPr wrap="none">
            <a:spAutoFit/>
          </a:bodyPr>
          <a:lstStyle/>
          <a:p>
            <a:r>
              <a:rPr lang="en-US"/>
              <a:t>http://faculty.evansville.edu/rl29/art105/img/michelangelo_lastjudge.jpg</a:t>
            </a:r>
          </a:p>
        </p:txBody>
      </p:sp>
      <p:pic>
        <p:nvPicPr>
          <p:cNvPr id="43018" name="Picture 10" descr="Click to view full-sized image">
            <a:hlinkClick r:id="rId3"/>
          </p:cNvPr>
          <p:cNvPicPr>
            <a:picLocks noChangeAspect="1" noChangeArrowheads="1"/>
          </p:cNvPicPr>
          <p:nvPr/>
        </p:nvPicPr>
        <p:blipFill>
          <a:blip r:embed="rId4" cstate="print"/>
          <a:srcRect/>
          <a:stretch>
            <a:fillRect/>
          </a:stretch>
        </p:blipFill>
        <p:spPr bwMode="auto">
          <a:xfrm>
            <a:off x="914400" y="1828800"/>
            <a:ext cx="3276600" cy="186690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z="3800"/>
              <a:t>Martin Luther on the Strife in the World</a:t>
            </a:r>
          </a:p>
        </p:txBody>
      </p:sp>
      <p:sp>
        <p:nvSpPr>
          <p:cNvPr id="36867" name="Rectangle 3"/>
          <p:cNvSpPr>
            <a:spLocks noGrp="1" noChangeArrowheads="1"/>
          </p:cNvSpPr>
          <p:nvPr>
            <p:ph type="body" idx="1"/>
          </p:nvPr>
        </p:nvSpPr>
        <p:spPr/>
        <p:txBody>
          <a:bodyPr/>
          <a:lstStyle/>
          <a:p>
            <a:pPr>
              <a:lnSpc>
                <a:spcPct val="90000"/>
              </a:lnSpc>
            </a:pPr>
            <a:r>
              <a:rPr lang="en-US" sz="2600" i="1" dirty="0"/>
              <a:t>Disputation with Erasmus of Rotterdam over Free Will</a:t>
            </a:r>
          </a:p>
          <a:p>
            <a:pPr>
              <a:lnSpc>
                <a:spcPct val="90000"/>
              </a:lnSpc>
            </a:pPr>
            <a:r>
              <a:rPr lang="en-US" sz="2600" dirty="0"/>
              <a:t>Erasmus accuses Luther of unleashing great strife into the world</a:t>
            </a:r>
          </a:p>
          <a:p>
            <a:pPr>
              <a:lnSpc>
                <a:spcPct val="90000"/>
              </a:lnSpc>
            </a:pPr>
            <a:r>
              <a:rPr lang="en-US" sz="2600" dirty="0"/>
              <a:t>Luther’s response: </a:t>
            </a:r>
            <a:r>
              <a:rPr lang="en-US" sz="2600" i="1" dirty="0" smtClean="0"/>
              <a:t>The </a:t>
            </a:r>
            <a:r>
              <a:rPr lang="en-US" sz="2600" i="1" dirty="0"/>
              <a:t>world and its god cannot and will not bear the word of the true God. And the true God cannot and will not keep silent. Since these two gods are at war with each other, how can there be anything else throughout the whole world, but uproar?  Therefore, to wish to silence this turmoil is really to want to hinder the word of God</a:t>
            </a:r>
            <a:r>
              <a:rPr lang="en-US" sz="2600" i="1" dirty="0" smtClean="0"/>
              <a:t>.</a:t>
            </a:r>
            <a:endParaRPr lang="en-US" sz="2600" i="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Luther Bible, 1545</a:t>
            </a:r>
            <a:br>
              <a:rPr lang="en-US" dirty="0" smtClean="0"/>
            </a:br>
            <a:r>
              <a:rPr lang="en-US" dirty="0" smtClean="0"/>
              <a:t>Pope as Whore </a:t>
            </a:r>
            <a:r>
              <a:rPr lang="en-US" smtClean="0"/>
              <a:t>of Babylon</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5000" y="1752600"/>
            <a:ext cx="5470967" cy="4056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0881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a:t>
            </a:r>
            <a:endParaRPr lang="en-US" dirty="0"/>
          </a:p>
        </p:txBody>
      </p:sp>
      <p:sp>
        <p:nvSpPr>
          <p:cNvPr id="3" name="Content Placeholder 2"/>
          <p:cNvSpPr>
            <a:spLocks noGrp="1"/>
          </p:cNvSpPr>
          <p:nvPr>
            <p:ph idx="1"/>
          </p:nvPr>
        </p:nvSpPr>
        <p:spPr/>
        <p:txBody>
          <a:bodyPr/>
          <a:lstStyle/>
          <a:p>
            <a:pPr marL="0" indent="0">
              <a:buNone/>
            </a:pPr>
            <a:endParaRPr lang="en-US" sz="2000" dirty="0"/>
          </a:p>
          <a:p>
            <a:r>
              <a:rPr lang="en-US" sz="2000" dirty="0"/>
              <a:t>1. Archbishop Albert Mainz. </a:t>
            </a:r>
            <a:r>
              <a:rPr lang="en-US" sz="2000" i="1" dirty="0"/>
              <a:t>The Commission of Indulgences</a:t>
            </a:r>
            <a:r>
              <a:rPr lang="en-US" sz="2000" dirty="0"/>
              <a:t> in </a:t>
            </a:r>
            <a:r>
              <a:rPr lang="en-US" sz="2000" i="1" dirty="0"/>
              <a:t>The European 	Reformations Sourcebook</a:t>
            </a:r>
            <a:r>
              <a:rPr lang="en-US" sz="2000" dirty="0"/>
              <a:t>. </a:t>
            </a:r>
            <a:r>
              <a:rPr lang="en-US" sz="2000" dirty="0" err="1"/>
              <a:t>ed</a:t>
            </a:r>
            <a:r>
              <a:rPr lang="en-US" sz="2000" dirty="0"/>
              <a:t> Carter Lindberg. Malden: Blackwell, 2000. 29-30. 	</a:t>
            </a:r>
          </a:p>
          <a:p>
            <a:r>
              <a:rPr lang="en-US" sz="2000" dirty="0"/>
              <a:t>2. Martin Luther. </a:t>
            </a:r>
            <a:r>
              <a:rPr lang="en-US" sz="2000" i="1" dirty="0"/>
              <a:t>95 Theses,</a:t>
            </a:r>
            <a:r>
              <a:rPr lang="en-US" sz="2000" dirty="0"/>
              <a:t> available at 	</a:t>
            </a:r>
            <a:r>
              <a:rPr lang="en-US" sz="2000" u="sng" dirty="0">
                <a:hlinkClick r:id="rId2"/>
              </a:rPr>
              <a:t>http://www.iclnet.org/pub/resources/text/wittenberg/luther/web/ninetyfive.html</a:t>
            </a:r>
            <a:endParaRPr lang="en-US" sz="2000" dirty="0"/>
          </a:p>
          <a:p>
            <a:r>
              <a:rPr lang="en-US" sz="2000" dirty="0"/>
              <a:t>3. Martin Luther. </a:t>
            </a:r>
            <a:r>
              <a:rPr lang="en-US" sz="2000" i="1" dirty="0"/>
              <a:t>Appeal to German Nobility </a:t>
            </a:r>
            <a:r>
              <a:rPr lang="en-US" sz="2000" dirty="0"/>
              <a:t>and </a:t>
            </a:r>
            <a:r>
              <a:rPr lang="en-US" sz="2000" i="1" dirty="0"/>
              <a:t>Babylonian Captivity of the Church.  </a:t>
            </a:r>
            <a:r>
              <a:rPr lang="en-US" sz="2000" dirty="0"/>
              <a:t>in 	</a:t>
            </a:r>
            <a:r>
              <a:rPr lang="en-US" sz="2000" i="1" dirty="0"/>
              <a:t>The European Reformations Sourcebook</a:t>
            </a:r>
            <a:r>
              <a:rPr lang="en-US" sz="2000" dirty="0"/>
              <a:t>. </a:t>
            </a:r>
            <a:r>
              <a:rPr lang="en-US" sz="2000" dirty="0" err="1"/>
              <a:t>ed</a:t>
            </a:r>
            <a:r>
              <a:rPr lang="en-US" sz="2000" dirty="0"/>
              <a:t> Carter Lindberg. Malden: Blackwell, 	2000. 36-39. </a:t>
            </a:r>
          </a:p>
          <a:p>
            <a:r>
              <a:rPr lang="en-US" sz="2000" dirty="0"/>
              <a:t>4. </a:t>
            </a:r>
            <a:r>
              <a:rPr lang="en-US" sz="2000" i="1" dirty="0"/>
              <a:t>Peace of Augsburg</a:t>
            </a:r>
            <a:r>
              <a:rPr lang="en-US" sz="2000" dirty="0"/>
              <a:t> available at 	</a:t>
            </a:r>
            <a:r>
              <a:rPr lang="en-US" sz="2000" u="sng" dirty="0">
                <a:hlinkClick r:id="rId3"/>
              </a:rPr>
              <a:t>http://www.uoregon.edu/~sshoemak/323/texts/augsburg.htm</a:t>
            </a:r>
            <a:endParaRPr lang="en-US" sz="2000" dirty="0"/>
          </a:p>
          <a:p>
            <a:pPr marL="0" indent="0">
              <a:buNone/>
            </a:pPr>
            <a:endParaRPr lang="en-US" sz="2000" dirty="0"/>
          </a:p>
        </p:txBody>
      </p:sp>
    </p:spTree>
    <p:extLst>
      <p:ext uri="{BB962C8B-B14F-4D97-AF65-F5344CB8AC3E}">
        <p14:creationId xmlns:p14="http://schemas.microsoft.com/office/powerpoint/2010/main" val="2263223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smtClean="0"/>
              <a:t>Introduction</a:t>
            </a:r>
            <a:endParaRPr lang="en-US" dirty="0"/>
          </a:p>
        </p:txBody>
      </p:sp>
      <p:sp>
        <p:nvSpPr>
          <p:cNvPr id="19459" name="Rectangle 3"/>
          <p:cNvSpPr>
            <a:spLocks noGrp="1" noChangeArrowheads="1"/>
          </p:cNvSpPr>
          <p:nvPr>
            <p:ph type="body" idx="1"/>
          </p:nvPr>
        </p:nvSpPr>
        <p:spPr/>
        <p:txBody>
          <a:bodyPr/>
          <a:lstStyle/>
          <a:p>
            <a:pPr>
              <a:lnSpc>
                <a:spcPct val="90000"/>
              </a:lnSpc>
            </a:pPr>
            <a:r>
              <a:rPr lang="en-US" dirty="0" smtClean="0"/>
              <a:t>How the Reformation Started...</a:t>
            </a:r>
            <a:r>
              <a:rPr lang="en-US" dirty="0"/>
              <a:t>the match that light the bonfire</a:t>
            </a:r>
          </a:p>
          <a:p>
            <a:pPr lvl="1">
              <a:lnSpc>
                <a:spcPct val="90000"/>
              </a:lnSpc>
            </a:pPr>
            <a:r>
              <a:rPr lang="en-US" dirty="0"/>
              <a:t>How Europe tore itself apart while…</a:t>
            </a:r>
          </a:p>
          <a:p>
            <a:pPr lvl="2">
              <a:lnSpc>
                <a:spcPct val="90000"/>
              </a:lnSpc>
            </a:pPr>
            <a:r>
              <a:rPr lang="en-US" dirty="0"/>
              <a:t>Turks under Suleiman the Magnificent are threatening Vienna and Spain, and while…</a:t>
            </a:r>
          </a:p>
          <a:p>
            <a:pPr lvl="2">
              <a:lnSpc>
                <a:spcPct val="90000"/>
              </a:lnSpc>
            </a:pPr>
            <a:r>
              <a:rPr lang="en-US" dirty="0"/>
              <a:t>Spain and Portugal are exploring the world</a:t>
            </a:r>
          </a:p>
          <a:p>
            <a:pPr>
              <a:lnSpc>
                <a:spcPct val="90000"/>
              </a:lnSpc>
            </a:pPr>
            <a:r>
              <a:rPr lang="en-US" dirty="0"/>
              <a:t>Sketch of Luther’s Life and Works</a:t>
            </a:r>
          </a:p>
          <a:p>
            <a:pPr>
              <a:lnSpc>
                <a:spcPct val="90000"/>
              </a:lnSpc>
            </a:pPr>
            <a:r>
              <a:rPr lang="en-US" dirty="0"/>
              <a:t>Key Figures in Luther’s Life</a:t>
            </a:r>
          </a:p>
          <a:p>
            <a:pPr>
              <a:lnSpc>
                <a:spcPct val="90000"/>
              </a:lnSpc>
            </a:pPr>
            <a:r>
              <a:rPr lang="en-US" dirty="0"/>
              <a:t>How Luther’s Reformation </a:t>
            </a:r>
            <a:r>
              <a:rPr lang="en-US" dirty="0" smtClean="0"/>
              <a:t>Affected </a:t>
            </a:r>
            <a:r>
              <a:rPr lang="en-US" dirty="0"/>
              <a:t>Political Situation Beyond Germany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b="1"/>
              <a:t>German Reformation</a:t>
            </a:r>
          </a:p>
        </p:txBody>
      </p:sp>
      <p:sp>
        <p:nvSpPr>
          <p:cNvPr id="44035" name="Rectangle 3"/>
          <p:cNvSpPr>
            <a:spLocks noGrp="1" noChangeArrowheads="1"/>
          </p:cNvSpPr>
          <p:nvPr>
            <p:ph type="body" idx="4294967295"/>
          </p:nvPr>
        </p:nvSpPr>
        <p:spPr>
          <a:xfrm>
            <a:off x="0" y="1600200"/>
            <a:ext cx="8229600" cy="4525963"/>
          </a:xfrm>
        </p:spPr>
        <p:txBody>
          <a:bodyPr/>
          <a:lstStyle/>
          <a:p>
            <a:pPr>
              <a:lnSpc>
                <a:spcPct val="80000"/>
              </a:lnSpc>
            </a:pPr>
            <a:r>
              <a:rPr lang="en-US" sz="2100" dirty="0"/>
              <a:t>How it started: 1517, Albrecht of Mainz wants to be Archbishop</a:t>
            </a:r>
          </a:p>
          <a:p>
            <a:pPr lvl="1">
              <a:lnSpc>
                <a:spcPct val="80000"/>
              </a:lnSpc>
            </a:pPr>
            <a:r>
              <a:rPr lang="en-US" sz="2000" dirty="0"/>
              <a:t>Albrecht buys his archbishopric from </a:t>
            </a:r>
            <a:r>
              <a:rPr lang="en-US" sz="2000" dirty="0" smtClean="0"/>
              <a:t> Pope Leo X; </a:t>
            </a:r>
            <a:r>
              <a:rPr lang="en-US" sz="2000" dirty="0"/>
              <a:t>Rome needs the money in part to help pay for rebuilding of St. </a:t>
            </a:r>
            <a:r>
              <a:rPr lang="en-US" sz="2000" dirty="0" smtClean="0"/>
              <a:t>Peters (simony)</a:t>
            </a:r>
            <a:endParaRPr lang="en-US" sz="2000" dirty="0"/>
          </a:p>
          <a:p>
            <a:pPr lvl="1">
              <a:lnSpc>
                <a:spcPct val="80000"/>
              </a:lnSpc>
            </a:pPr>
            <a:r>
              <a:rPr lang="en-US" sz="2000" dirty="0"/>
              <a:t>Rome authorizes the preaching of a special indulgence in Germany, with the money to go to Albrecht to repay him for having bought his </a:t>
            </a:r>
            <a:r>
              <a:rPr lang="en-US" sz="2000" dirty="0" smtClean="0"/>
              <a:t>office (sale of indulgences)</a:t>
            </a:r>
            <a:endParaRPr lang="en-US" sz="2000" dirty="0"/>
          </a:p>
          <a:p>
            <a:pPr>
              <a:lnSpc>
                <a:spcPct val="80000"/>
              </a:lnSpc>
            </a:pPr>
            <a:r>
              <a:rPr lang="en-US" sz="2000" dirty="0"/>
              <a:t>Martin Luther</a:t>
            </a:r>
          </a:p>
          <a:p>
            <a:pPr lvl="1">
              <a:lnSpc>
                <a:spcPct val="80000"/>
              </a:lnSpc>
            </a:pPr>
            <a:r>
              <a:rPr lang="en-US" sz="2000" dirty="0" smtClean="0"/>
              <a:t>Responded </a:t>
            </a:r>
            <a:r>
              <a:rPr lang="en-US" sz="2000" dirty="0"/>
              <a:t>to this situation with </a:t>
            </a:r>
            <a:r>
              <a:rPr lang="en-US" sz="2000" i="1" dirty="0"/>
              <a:t>95 Theses</a:t>
            </a:r>
          </a:p>
          <a:p>
            <a:pPr lvl="1">
              <a:lnSpc>
                <a:spcPct val="80000"/>
              </a:lnSpc>
            </a:pPr>
            <a:r>
              <a:rPr lang="en-US" sz="2000" dirty="0" smtClean="0"/>
              <a:t>Went </a:t>
            </a:r>
            <a:r>
              <a:rPr lang="en-US" sz="2000" dirty="0"/>
              <a:t>beyond denouncing sin of simony and corruption</a:t>
            </a:r>
            <a:r>
              <a:rPr lang="en-US" sz="2000" dirty="0" smtClean="0"/>
              <a:t>;</a:t>
            </a:r>
          </a:p>
          <a:p>
            <a:pPr lvl="2">
              <a:lnSpc>
                <a:spcPct val="80000"/>
              </a:lnSpc>
            </a:pPr>
            <a:r>
              <a:rPr lang="en-US" sz="1600" dirty="0" smtClean="0"/>
              <a:t>fundamentally </a:t>
            </a:r>
            <a:r>
              <a:rPr lang="en-US" sz="1600" dirty="0"/>
              <a:t>calls into question Rome’s </a:t>
            </a:r>
            <a:r>
              <a:rPr lang="en-US" sz="1600" dirty="0" smtClean="0"/>
              <a:t>primacy,</a:t>
            </a:r>
          </a:p>
          <a:p>
            <a:pPr lvl="2">
              <a:lnSpc>
                <a:spcPct val="80000"/>
              </a:lnSpc>
            </a:pPr>
            <a:r>
              <a:rPr lang="en-US" sz="1600" dirty="0" smtClean="0"/>
              <a:t>theology </a:t>
            </a:r>
            <a:r>
              <a:rPr lang="en-US" sz="1600" dirty="0"/>
              <a:t>of indulgences; </a:t>
            </a:r>
            <a:endParaRPr lang="en-US" sz="1600" dirty="0" smtClean="0"/>
          </a:p>
          <a:p>
            <a:pPr lvl="2">
              <a:lnSpc>
                <a:spcPct val="80000"/>
              </a:lnSpc>
            </a:pPr>
            <a:r>
              <a:rPr lang="en-US" sz="1600" dirty="0" smtClean="0"/>
              <a:t>denounces </a:t>
            </a:r>
            <a:r>
              <a:rPr lang="en-US" sz="1600" dirty="0"/>
              <a:t>scholasticism</a:t>
            </a:r>
          </a:p>
          <a:p>
            <a:pPr>
              <a:lnSpc>
                <a:spcPct val="80000"/>
              </a:lnSpc>
            </a:pPr>
            <a:r>
              <a:rPr lang="en-US" sz="2000" dirty="0"/>
              <a:t>German princes, especially Fredrick the Wise of Saxony, support Luther against Rome and against HRE Charles V</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b="1"/>
              <a:t>Diet of Worms, 1521</a:t>
            </a:r>
          </a:p>
        </p:txBody>
      </p:sp>
      <p:sp>
        <p:nvSpPr>
          <p:cNvPr id="45059" name="Rectangle 3"/>
          <p:cNvSpPr>
            <a:spLocks noGrp="1" noChangeArrowheads="1"/>
          </p:cNvSpPr>
          <p:nvPr>
            <p:ph type="body" idx="1"/>
          </p:nvPr>
        </p:nvSpPr>
        <p:spPr/>
        <p:txBody>
          <a:bodyPr/>
          <a:lstStyle/>
          <a:p>
            <a:pPr>
              <a:lnSpc>
                <a:spcPct val="90000"/>
              </a:lnSpc>
            </a:pPr>
            <a:r>
              <a:rPr lang="en-US" sz="2100" dirty="0"/>
              <a:t>Charles V calls the Diet of Worms to examine Luther</a:t>
            </a:r>
          </a:p>
          <a:p>
            <a:pPr lvl="1">
              <a:lnSpc>
                <a:spcPct val="90000"/>
              </a:lnSpc>
            </a:pPr>
            <a:r>
              <a:rPr lang="en-US" sz="2000" dirty="0"/>
              <a:t>Charles really wanted a Church Council, but Pope Leo X refused</a:t>
            </a:r>
          </a:p>
          <a:p>
            <a:pPr>
              <a:lnSpc>
                <a:spcPct val="90000"/>
              </a:lnSpc>
            </a:pPr>
            <a:r>
              <a:rPr lang="en-US" sz="2100" dirty="0"/>
              <a:t>Luther appears before Diet of Worms</a:t>
            </a:r>
          </a:p>
          <a:p>
            <a:pPr lvl="1">
              <a:lnSpc>
                <a:spcPct val="90000"/>
              </a:lnSpc>
            </a:pPr>
            <a:r>
              <a:rPr lang="en-US" sz="2000" dirty="0"/>
              <a:t>Luther is condemned by Charles V</a:t>
            </a:r>
          </a:p>
          <a:p>
            <a:pPr lvl="1">
              <a:lnSpc>
                <a:spcPct val="90000"/>
              </a:lnSpc>
            </a:pPr>
            <a:r>
              <a:rPr lang="en-US" sz="2000" dirty="0"/>
              <a:t>Luther’s Response to Diet of Worms:</a:t>
            </a:r>
          </a:p>
          <a:p>
            <a:pPr lvl="2">
              <a:lnSpc>
                <a:spcPct val="90000"/>
              </a:lnSpc>
            </a:pPr>
            <a:r>
              <a:rPr lang="en-US" sz="1800" i="1" dirty="0"/>
              <a:t>Since your majesty and your lordships desire a simple reply, I will answer without horns or teeth. Unless I am convinced by Scripture and by plain reason (I do not believe in the authority of either popes or councils by themselves, for it is plain that they have often erred and contradicted each other) in those Scriptures that I have presented, for my conscience is captive to the Word of God, I cannot and I will not recant anything, for to go against conscience is neither right nor safe. Here I stand; I can do no other. God help me. Amen </a:t>
            </a:r>
          </a:p>
          <a:p>
            <a:pPr>
              <a:lnSpc>
                <a:spcPct val="90000"/>
              </a:lnSpc>
            </a:pPr>
            <a:r>
              <a:rPr lang="en-US" sz="2100" dirty="0"/>
              <a:t>‘Kidnapped’ by Fredrick the Wise and taken to Warburg Castle to prevent capture by Charles </a:t>
            </a:r>
            <a:r>
              <a:rPr lang="en-US" sz="2100" dirty="0" smtClean="0"/>
              <a:t>V</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dirty="0"/>
              <a:t>Political/Military </a:t>
            </a:r>
            <a:r>
              <a:rPr lang="en-US" dirty="0" smtClean="0"/>
              <a:t>Responses</a:t>
            </a:r>
            <a:endParaRPr lang="en-US" dirty="0"/>
          </a:p>
        </p:txBody>
      </p:sp>
      <p:sp>
        <p:nvSpPr>
          <p:cNvPr id="46083" name="Rectangle 3"/>
          <p:cNvSpPr>
            <a:spLocks noGrp="1" noChangeArrowheads="1"/>
          </p:cNvSpPr>
          <p:nvPr>
            <p:ph type="body" idx="1"/>
          </p:nvPr>
        </p:nvSpPr>
        <p:spPr/>
        <p:txBody>
          <a:bodyPr/>
          <a:lstStyle/>
          <a:p>
            <a:pPr>
              <a:lnSpc>
                <a:spcPct val="80000"/>
              </a:lnSpc>
            </a:pPr>
            <a:r>
              <a:rPr lang="en-US" sz="2000" dirty="0"/>
              <a:t>Pope Leo X </a:t>
            </a:r>
            <a:r>
              <a:rPr lang="en-US" sz="2000" dirty="0" smtClean="0"/>
              <a:t>(first estate and a Medici) </a:t>
            </a:r>
            <a:r>
              <a:rPr lang="en-US" sz="2000" dirty="0"/>
              <a:t>did not want to cross Fredrick the Wise</a:t>
            </a:r>
          </a:p>
          <a:p>
            <a:pPr lvl="1">
              <a:lnSpc>
                <a:spcPct val="80000"/>
              </a:lnSpc>
            </a:pPr>
            <a:r>
              <a:rPr lang="en-US" sz="1800" dirty="0"/>
              <a:t>Check on Charles V power</a:t>
            </a:r>
          </a:p>
          <a:p>
            <a:pPr lvl="1">
              <a:lnSpc>
                <a:spcPct val="80000"/>
              </a:lnSpc>
            </a:pPr>
            <a:r>
              <a:rPr lang="en-US" sz="1800" dirty="0"/>
              <a:t>Wanted Germans to take up arms against Turks</a:t>
            </a:r>
          </a:p>
          <a:p>
            <a:pPr>
              <a:lnSpc>
                <a:spcPct val="80000"/>
              </a:lnSpc>
            </a:pPr>
            <a:r>
              <a:rPr lang="en-US" sz="2000" dirty="0"/>
              <a:t>Peasants r</a:t>
            </a:r>
            <a:r>
              <a:rPr lang="en-US" sz="2000" dirty="0" smtClean="0"/>
              <a:t>evolt (third estate) in </a:t>
            </a:r>
            <a:r>
              <a:rPr lang="en-US" sz="2000" dirty="0"/>
              <a:t>Germany in 1525, violently suppressed by </a:t>
            </a:r>
            <a:r>
              <a:rPr lang="en-US" sz="2000" dirty="0" smtClean="0"/>
              <a:t>Lutherans (second estate)</a:t>
            </a:r>
            <a:endParaRPr lang="en-US" sz="2000" dirty="0"/>
          </a:p>
          <a:p>
            <a:pPr>
              <a:lnSpc>
                <a:spcPct val="80000"/>
              </a:lnSpc>
            </a:pPr>
            <a:r>
              <a:rPr lang="en-US" sz="2000" dirty="0"/>
              <a:t>Cognac League formed in 1526 by Pope Clement VII (Medici) and Francois I to oppose Charles V</a:t>
            </a:r>
          </a:p>
          <a:p>
            <a:pPr lvl="1">
              <a:lnSpc>
                <a:spcPct val="80000"/>
              </a:lnSpc>
            </a:pPr>
            <a:r>
              <a:rPr lang="en-US" sz="1800" dirty="0"/>
              <a:t>Charles </a:t>
            </a:r>
            <a:r>
              <a:rPr lang="en-US" sz="1800" dirty="0" smtClean="0"/>
              <a:t>uses Imperial troops, including Lutherans </a:t>
            </a:r>
            <a:r>
              <a:rPr lang="en-US" sz="1800" dirty="0"/>
              <a:t>to attack Pope and sack Rome in 1527</a:t>
            </a:r>
          </a:p>
          <a:p>
            <a:pPr>
              <a:lnSpc>
                <a:spcPct val="80000"/>
              </a:lnSpc>
            </a:pPr>
            <a:r>
              <a:rPr lang="en-US" sz="2000" dirty="0" err="1" smtClean="0"/>
              <a:t>Schmalkaldic</a:t>
            </a:r>
            <a:r>
              <a:rPr lang="en-US" sz="2000" dirty="0" smtClean="0"/>
              <a:t> </a:t>
            </a:r>
            <a:r>
              <a:rPr lang="en-US" sz="2000" dirty="0"/>
              <a:t>League formed in  1531 by German nobles opposed to Charles </a:t>
            </a:r>
            <a:r>
              <a:rPr lang="en-US" sz="2000" dirty="0" smtClean="0"/>
              <a:t>V (frictions within second estate)</a:t>
            </a:r>
            <a:endParaRPr lang="en-US" sz="2000" dirty="0"/>
          </a:p>
          <a:p>
            <a:pPr lvl="1">
              <a:lnSpc>
                <a:spcPct val="80000"/>
              </a:lnSpc>
            </a:pPr>
            <a:r>
              <a:rPr lang="en-US" sz="1800" dirty="0"/>
              <a:t>Sporadic Battles between them and Charles </a:t>
            </a:r>
            <a:r>
              <a:rPr lang="en-US" sz="1800" dirty="0" smtClean="0"/>
              <a:t>V</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16</a:t>
            </a:r>
            <a:r>
              <a:rPr lang="en-US" baseline="30000" dirty="0" smtClean="0"/>
              <a:t>th</a:t>
            </a:r>
            <a:r>
              <a:rPr lang="en-US" dirty="0" smtClean="0"/>
              <a:t> C political/Military Response (cont.)</a:t>
            </a:r>
            <a:endParaRPr lang="en-US" dirty="0"/>
          </a:p>
        </p:txBody>
      </p:sp>
      <p:sp>
        <p:nvSpPr>
          <p:cNvPr id="3" name="Content Placeholder 2"/>
          <p:cNvSpPr>
            <a:spLocks noGrp="1"/>
          </p:cNvSpPr>
          <p:nvPr>
            <p:ph idx="1"/>
          </p:nvPr>
        </p:nvSpPr>
        <p:spPr/>
        <p:txBody>
          <a:bodyPr/>
          <a:lstStyle/>
          <a:p>
            <a:pPr>
              <a:lnSpc>
                <a:spcPct val="80000"/>
              </a:lnSpc>
            </a:pPr>
            <a:r>
              <a:rPr lang="en-US" sz="2000" dirty="0"/>
              <a:t>Peace of Augsburg, 1555</a:t>
            </a:r>
          </a:p>
          <a:p>
            <a:pPr lvl="1">
              <a:lnSpc>
                <a:spcPct val="80000"/>
              </a:lnSpc>
            </a:pPr>
            <a:r>
              <a:rPr lang="en-US" sz="1800" i="1" dirty="0" err="1"/>
              <a:t>Cuius</a:t>
            </a:r>
            <a:r>
              <a:rPr lang="en-US" sz="1800" i="1" dirty="0"/>
              <a:t> </a:t>
            </a:r>
            <a:r>
              <a:rPr lang="en-US" sz="1800" i="1" dirty="0" err="1"/>
              <a:t>regio</a:t>
            </a:r>
            <a:r>
              <a:rPr lang="en-US" sz="1800" i="1" dirty="0"/>
              <a:t>, </a:t>
            </a:r>
            <a:r>
              <a:rPr lang="en-US" sz="1800" i="1" dirty="0" err="1"/>
              <a:t>eius</a:t>
            </a:r>
            <a:r>
              <a:rPr lang="en-US" sz="1800" i="1" dirty="0"/>
              <a:t> </a:t>
            </a:r>
            <a:r>
              <a:rPr lang="en-US" sz="1800" i="1" dirty="0" err="1"/>
              <a:t>religio</a:t>
            </a:r>
            <a:r>
              <a:rPr lang="en-US" sz="1800" dirty="0"/>
              <a:t>, “whose reign, his religion”</a:t>
            </a:r>
          </a:p>
          <a:p>
            <a:pPr lvl="1">
              <a:lnSpc>
                <a:spcPct val="80000"/>
              </a:lnSpc>
            </a:pPr>
            <a:r>
              <a:rPr lang="en-US" sz="1800" dirty="0"/>
              <a:t>Only valid for Lutheran and Catholic princes</a:t>
            </a:r>
          </a:p>
          <a:p>
            <a:pPr lvl="1">
              <a:lnSpc>
                <a:spcPct val="80000"/>
              </a:lnSpc>
            </a:pPr>
            <a:r>
              <a:rPr lang="en-US" sz="1800" dirty="0"/>
              <a:t>Answer to who’s in charge</a:t>
            </a:r>
          </a:p>
          <a:p>
            <a:pPr>
              <a:lnSpc>
                <a:spcPct val="80000"/>
              </a:lnSpc>
            </a:pPr>
            <a:r>
              <a:rPr lang="en-US" sz="2000" dirty="0"/>
              <a:t>Thirty Years War, 1618-1648, continued armed struggles in Europe along political and religious lines </a:t>
            </a:r>
          </a:p>
          <a:p>
            <a:pPr lvl="1">
              <a:lnSpc>
                <a:spcPct val="80000"/>
              </a:lnSpc>
            </a:pPr>
            <a:r>
              <a:rPr lang="en-US" sz="1800" dirty="0"/>
              <a:t>France (Catholic) and Sweden (Lutheran) against Protestant </a:t>
            </a:r>
            <a:r>
              <a:rPr lang="en-US" sz="1800" dirty="0" smtClean="0"/>
              <a:t>(and some Catholic) German </a:t>
            </a:r>
            <a:r>
              <a:rPr lang="en-US" sz="1800" dirty="0"/>
              <a:t>(Lutheran and Reformed) duchies</a:t>
            </a:r>
          </a:p>
          <a:p>
            <a:pPr lvl="1">
              <a:lnSpc>
                <a:spcPct val="80000"/>
              </a:lnSpc>
            </a:pPr>
            <a:r>
              <a:rPr lang="en-US" sz="1800" dirty="0"/>
              <a:t>Peace of Westphalia confirmed Peace of Augsburg, but now included Calvinists (Reformed</a:t>
            </a:r>
            <a:r>
              <a:rPr lang="en-US" sz="1800" dirty="0" smtClean="0"/>
              <a:t>)</a:t>
            </a:r>
          </a:p>
          <a:p>
            <a:pPr lvl="1">
              <a:lnSpc>
                <a:spcPct val="80000"/>
              </a:lnSpc>
            </a:pPr>
            <a:r>
              <a:rPr lang="en-US" sz="1800" dirty="0" smtClean="0"/>
              <a:t>Devastating war in central Europe</a:t>
            </a:r>
            <a:endParaRPr lang="en-US" sz="1800" dirty="0"/>
          </a:p>
          <a:p>
            <a:pPr marL="0" indent="0">
              <a:buNone/>
            </a:pPr>
            <a:endParaRPr lang="en-US" dirty="0"/>
          </a:p>
        </p:txBody>
      </p:sp>
    </p:spTree>
    <p:extLst>
      <p:ext uri="{BB962C8B-B14F-4D97-AF65-F5344CB8AC3E}">
        <p14:creationId xmlns:p14="http://schemas.microsoft.com/office/powerpoint/2010/main" val="3878092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Sketch of Martin Luther’s Life</a:t>
            </a:r>
          </a:p>
        </p:txBody>
      </p:sp>
      <p:sp>
        <p:nvSpPr>
          <p:cNvPr id="15363" name="Rectangle 3"/>
          <p:cNvSpPr>
            <a:spLocks noGrp="1" noChangeArrowheads="1"/>
          </p:cNvSpPr>
          <p:nvPr>
            <p:ph type="body" idx="1"/>
          </p:nvPr>
        </p:nvSpPr>
        <p:spPr/>
        <p:txBody>
          <a:bodyPr/>
          <a:lstStyle/>
          <a:p>
            <a:pPr>
              <a:lnSpc>
                <a:spcPct val="90000"/>
              </a:lnSpc>
            </a:pPr>
            <a:r>
              <a:rPr lang="en-US" sz="2100" dirty="0"/>
              <a:t>Born 1483 in </a:t>
            </a:r>
            <a:r>
              <a:rPr lang="en-US" sz="2100" dirty="0" err="1"/>
              <a:t>Eisleben</a:t>
            </a:r>
            <a:r>
              <a:rPr lang="en-US" sz="2100" dirty="0"/>
              <a:t>, Germany</a:t>
            </a:r>
          </a:p>
          <a:p>
            <a:pPr>
              <a:lnSpc>
                <a:spcPct val="90000"/>
              </a:lnSpc>
            </a:pPr>
            <a:r>
              <a:rPr lang="en-US" sz="2100" dirty="0"/>
              <a:t>Attended University at Erfurt</a:t>
            </a:r>
          </a:p>
          <a:p>
            <a:pPr>
              <a:lnSpc>
                <a:spcPct val="90000"/>
              </a:lnSpc>
            </a:pPr>
            <a:r>
              <a:rPr lang="en-US" sz="2100" dirty="0"/>
              <a:t>On 30 June 1505, caught is a storm and cried to St. Anne to save him with vow to become a monk</a:t>
            </a:r>
          </a:p>
          <a:p>
            <a:pPr lvl="1">
              <a:lnSpc>
                <a:spcPct val="90000"/>
              </a:lnSpc>
            </a:pPr>
            <a:r>
              <a:rPr lang="en-US" sz="2000" dirty="0"/>
              <a:t>Enters Augustinian monastery in Erfurt</a:t>
            </a:r>
          </a:p>
          <a:p>
            <a:pPr>
              <a:lnSpc>
                <a:spcPct val="90000"/>
              </a:lnSpc>
            </a:pPr>
            <a:r>
              <a:rPr lang="en-US" sz="2100" dirty="0"/>
              <a:t>Becomes professor of Biblical studies at </a:t>
            </a:r>
            <a:r>
              <a:rPr lang="en-US" sz="2100" dirty="0" err="1"/>
              <a:t>Wittenburg</a:t>
            </a:r>
            <a:endParaRPr lang="en-US" sz="2100" dirty="0"/>
          </a:p>
          <a:p>
            <a:pPr lvl="1">
              <a:lnSpc>
                <a:spcPct val="90000"/>
              </a:lnSpc>
            </a:pPr>
            <a:r>
              <a:rPr lang="en-US" sz="2000" dirty="0"/>
              <a:t>University of </a:t>
            </a:r>
            <a:r>
              <a:rPr lang="en-US" sz="2000" dirty="0" err="1"/>
              <a:t>Wittenburg</a:t>
            </a:r>
            <a:r>
              <a:rPr lang="en-US" sz="2000" dirty="0"/>
              <a:t> established by Frederick Wise in 1502</a:t>
            </a:r>
          </a:p>
          <a:p>
            <a:pPr>
              <a:lnSpc>
                <a:spcPct val="90000"/>
              </a:lnSpc>
            </a:pPr>
            <a:r>
              <a:rPr lang="en-US" sz="2100" dirty="0"/>
              <a:t>Controversy over Albrecht of Mainz </a:t>
            </a:r>
            <a:r>
              <a:rPr lang="en-US" sz="2100" dirty="0" smtClean="0"/>
              <a:t>,1517</a:t>
            </a:r>
            <a:endParaRPr lang="en-US" sz="2100" dirty="0"/>
          </a:p>
          <a:p>
            <a:pPr>
              <a:lnSpc>
                <a:spcPct val="90000"/>
              </a:lnSpc>
            </a:pPr>
            <a:r>
              <a:rPr lang="en-US" sz="2100" dirty="0"/>
              <a:t>Censured by papal bull from Leo X in 1520, </a:t>
            </a:r>
            <a:r>
              <a:rPr lang="en-US" sz="2100" i="1" dirty="0" err="1"/>
              <a:t>Exsurge</a:t>
            </a:r>
            <a:r>
              <a:rPr lang="en-US" sz="2100" i="1" dirty="0"/>
              <a:t> </a:t>
            </a:r>
            <a:r>
              <a:rPr lang="en-US" sz="2100" i="1" dirty="0" err="1"/>
              <a:t>Domine</a:t>
            </a:r>
            <a:endParaRPr lang="en-US" sz="2100" dirty="0"/>
          </a:p>
          <a:p>
            <a:pPr>
              <a:lnSpc>
                <a:spcPct val="90000"/>
              </a:lnSpc>
            </a:pPr>
            <a:r>
              <a:rPr lang="en-US" sz="2100" dirty="0"/>
              <a:t>Summoned before Diet of Worms 1521; ‘kidnapped’ by Fredrick the Wise, taken to Wartburg</a:t>
            </a:r>
          </a:p>
          <a:p>
            <a:pPr>
              <a:lnSpc>
                <a:spcPct val="90000"/>
              </a:lnSpc>
            </a:pPr>
            <a:r>
              <a:rPr lang="en-US" sz="2100" dirty="0"/>
              <a:t>Marries Katharina von Bora, 1527</a:t>
            </a:r>
          </a:p>
          <a:p>
            <a:pPr>
              <a:lnSpc>
                <a:spcPct val="90000"/>
              </a:lnSpc>
            </a:pPr>
            <a:r>
              <a:rPr lang="en-US" sz="2100" dirty="0"/>
              <a:t>Dies 1546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Map Central Europe 1500</a:t>
            </a:r>
            <a:br>
              <a:rPr lang="en-US"/>
            </a:br>
            <a:r>
              <a:rPr lang="en-US" sz="2600"/>
              <a:t>www.metmuseum.org/toah/ht/08/euwc/ht08euwc.htm</a:t>
            </a:r>
          </a:p>
        </p:txBody>
      </p:sp>
      <p:sp>
        <p:nvSpPr>
          <p:cNvPr id="41987" name="Rectangle 3"/>
          <p:cNvSpPr>
            <a:spLocks noGrp="1" noChangeArrowheads="1"/>
          </p:cNvSpPr>
          <p:nvPr>
            <p:ph type="body" idx="1"/>
          </p:nvPr>
        </p:nvSpPr>
        <p:spPr/>
        <p:txBody>
          <a:bodyPr/>
          <a:lstStyle/>
          <a:p>
            <a:endParaRPr lang="en-US"/>
          </a:p>
        </p:txBody>
      </p:sp>
      <p:pic>
        <p:nvPicPr>
          <p:cNvPr id="41988" name="Picture 4" descr="enlarged_map"/>
          <p:cNvPicPr>
            <a:picLocks noChangeAspect="1" noChangeArrowheads="1"/>
          </p:cNvPicPr>
          <p:nvPr/>
        </p:nvPicPr>
        <p:blipFill>
          <a:blip r:embed="rId2" cstate="print"/>
          <a:srcRect/>
          <a:stretch>
            <a:fillRect/>
          </a:stretch>
        </p:blipFill>
        <p:spPr bwMode="auto">
          <a:xfrm>
            <a:off x="990600" y="1524000"/>
            <a:ext cx="7620000" cy="4762500"/>
          </a:xfrm>
          <a:prstGeom prst="rect">
            <a:avLst/>
          </a:prstGeom>
          <a:noFill/>
        </p:spPr>
      </p:pic>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Edge</Template>
  <TotalTime>6722</TotalTime>
  <Words>1589</Words>
  <Application>Microsoft Office PowerPoint</Application>
  <PresentationFormat>On-screen Show (4:3)</PresentationFormat>
  <Paragraphs>169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Edge</vt:lpstr>
      <vt:lpstr>Lecture 3: Martin Luther I Politics</vt:lpstr>
      <vt:lpstr>Major 16th C Protestant (anti-Catholic) Movements </vt:lpstr>
      <vt:lpstr>Introduction</vt:lpstr>
      <vt:lpstr>German Reformation</vt:lpstr>
      <vt:lpstr>Diet of Worms, 1521</vt:lpstr>
      <vt:lpstr>Political/Military Responses</vt:lpstr>
      <vt:lpstr>16th C political/Military Response (cont.)</vt:lpstr>
      <vt:lpstr>Sketch of Martin Luther’s Life</vt:lpstr>
      <vt:lpstr>Map Central Europe 1500 www.metmuseum.org/toah/ht/08/euwc/ht08euwc.htm</vt:lpstr>
      <vt:lpstr>Martin Luther’s Works</vt:lpstr>
      <vt:lpstr>Martin Luther’s Personality</vt:lpstr>
      <vt:lpstr>Lutheran Theologian:  Philip Melanchthon (1497-1560)</vt:lpstr>
      <vt:lpstr>Andreas Karlstadt, Carlstat (1480-1541)</vt:lpstr>
      <vt:lpstr>Spread of Luther’s Views North</vt:lpstr>
      <vt:lpstr>Impact of Reformation Outside of Germany</vt:lpstr>
      <vt:lpstr>Charles V (1500-1558)</vt:lpstr>
      <vt:lpstr>Europe in 1519</vt:lpstr>
      <vt:lpstr>Francois I (1494-1547)</vt:lpstr>
      <vt:lpstr>Sack of Rome, 1527</vt:lpstr>
      <vt:lpstr>Impact of Sack of Rome</vt:lpstr>
      <vt:lpstr>PowerPoint Presentation</vt:lpstr>
      <vt:lpstr>Martin Luther on the Strife in the World</vt:lpstr>
      <vt:lpstr>From Luther Bible, 1545 Pope as Whore of Babylon</vt:lpstr>
      <vt:lpstr>Assignments</vt:lpstr>
    </vt:vector>
  </TitlesOfParts>
  <Company>self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4: Martin Luther I</dc:title>
  <dc:creator>ann orlando</dc:creator>
  <cp:lastModifiedBy>AOrlando</cp:lastModifiedBy>
  <cp:revision>98</cp:revision>
  <dcterms:created xsi:type="dcterms:W3CDTF">2005-11-30T18:17:23Z</dcterms:created>
  <dcterms:modified xsi:type="dcterms:W3CDTF">2019-01-20T11:11:16Z</dcterms:modified>
</cp:coreProperties>
</file>