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0" r:id="rId3"/>
    <p:sldId id="271" r:id="rId4"/>
    <p:sldId id="261" r:id="rId5"/>
    <p:sldId id="262" r:id="rId6"/>
    <p:sldId id="263" r:id="rId7"/>
    <p:sldId id="257" r:id="rId8"/>
    <p:sldId id="264" r:id="rId9"/>
    <p:sldId id="265" r:id="rId10"/>
    <p:sldId id="266" r:id="rId11"/>
    <p:sldId id="273" r:id="rId12"/>
    <p:sldId id="274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74CFF9-119F-4ECD-AE76-067EC93B5B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5E160-26EB-413E-A041-B08AC24005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FCE03-34DA-46F2-93AC-4B5744B618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56EB5-EE4E-4B1F-93B9-94E43790AA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298F6-7F73-4029-9721-4F6FB076AF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815DD-4C18-4B39-AC76-EB8FBFC1A4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130DA-0E88-4216-9F89-EA280F24E2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E897E-8A94-4D86-9E4D-3E93CB5B5F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3D84C-2270-42DC-B740-881ED16D9B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ACC56-C44A-4F23-AA21-191D4B2390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FEDDB-B7AE-47E2-A6BD-1D1618A6FF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EB66C0F-3399-4564-8591-2E24471BEC1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 </a:t>
            </a:r>
            <a:r>
              <a:rPr lang="en-US" smtClean="0"/>
              <a:t>4: </a:t>
            </a:r>
            <a:r>
              <a:rPr lang="en-US" dirty="0"/>
              <a:t>Swiss </a:t>
            </a:r>
            <a:r>
              <a:rPr lang="en-US" smtClean="0"/>
              <a:t>(Reformed) Reformation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25 </a:t>
            </a:r>
            <a:r>
              <a:rPr lang="en-US" dirty="0" smtClean="0"/>
              <a:t>January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Influence of Calvinism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city that welcomed Protestant refugees; Geneva became center of Protestant education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Geneva becomes a kind of ‘Protestant Vatican’ to which disputes and questions are addressed</a:t>
            </a:r>
          </a:p>
          <a:p>
            <a:pPr>
              <a:lnSpc>
                <a:spcPct val="90000"/>
              </a:lnSpc>
            </a:pPr>
            <a:r>
              <a:rPr lang="en-US" sz="2600"/>
              <a:t>Many of those educated in Geneva returned home as evangelical missionaries</a:t>
            </a:r>
          </a:p>
          <a:p>
            <a:pPr>
              <a:lnSpc>
                <a:spcPct val="90000"/>
              </a:lnSpc>
            </a:pPr>
            <a:r>
              <a:rPr lang="en-US" sz="2500"/>
              <a:t>Calvinism had an extensive influence on Protestant movement, especially in 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Scotland (Presbyterians), 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France (Huguenots) and 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England (Puritans)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Netherlands (Reformed)</a:t>
            </a:r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Calvin and Usury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Prohibitions of usury ancient and multi-cultural</a:t>
            </a:r>
          </a:p>
          <a:p>
            <a:pPr lvl="1"/>
            <a:r>
              <a:rPr lang="en-US" sz="2000" dirty="0" smtClean="0"/>
              <a:t>Old Testament</a:t>
            </a:r>
          </a:p>
          <a:p>
            <a:pPr lvl="1"/>
            <a:r>
              <a:rPr lang="en-US" sz="2000" dirty="0" smtClean="0"/>
              <a:t>Aristotle</a:t>
            </a:r>
          </a:p>
          <a:p>
            <a:pPr lvl="1"/>
            <a:r>
              <a:rPr lang="en-US" sz="2000" dirty="0" smtClean="0"/>
              <a:t>Church (Constantine passes law prohibiting usury)</a:t>
            </a:r>
          </a:p>
          <a:p>
            <a:pPr lvl="1"/>
            <a:r>
              <a:rPr lang="en-US" sz="2000" dirty="0" smtClean="0"/>
              <a:t>Luther opposed to usury</a:t>
            </a:r>
          </a:p>
          <a:p>
            <a:r>
              <a:rPr lang="en-US" sz="2400" dirty="0" smtClean="0"/>
              <a:t>Wealth measured in land (Romans, estate system)</a:t>
            </a:r>
          </a:p>
          <a:p>
            <a:r>
              <a:rPr lang="en-US" sz="2400" dirty="0" smtClean="0"/>
              <a:t>John Calvin first major theologian to approve of usury</a:t>
            </a:r>
          </a:p>
          <a:p>
            <a:pPr lvl="1"/>
            <a:r>
              <a:rPr lang="en-US" sz="2000" dirty="0" smtClean="0"/>
              <a:t>NB social base of Reformed Churches is urban, money-based, not land based</a:t>
            </a:r>
          </a:p>
          <a:p>
            <a:r>
              <a:rPr lang="en-US" sz="2400" dirty="0" smtClean="0"/>
              <a:t>See paper on website for excellent historical </a:t>
            </a:r>
            <a:r>
              <a:rPr lang="en-US" sz="2400" smtClean="0"/>
              <a:t>review of </a:t>
            </a:r>
            <a:r>
              <a:rPr lang="en-US" sz="2400" dirty="0" smtClean="0"/>
              <a:t>usury theory and </a:t>
            </a:r>
            <a:r>
              <a:rPr lang="en-US" sz="2400" smtClean="0"/>
              <a:t>Calvin’s impact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59500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Approval of Usury in Direct Opposition to Scholasticism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Objections to Usury</a:t>
            </a:r>
          </a:p>
          <a:p>
            <a:pPr lvl="1"/>
            <a:r>
              <a:rPr lang="en-US" sz="1600" dirty="0" smtClean="0"/>
              <a:t>Economic rights based on property rights: </a:t>
            </a:r>
            <a:r>
              <a:rPr lang="en-US" sz="1400" dirty="0" smtClean="0"/>
              <a:t>Money, as a medium of exchange, is not property but represents property</a:t>
            </a:r>
          </a:p>
          <a:p>
            <a:pPr lvl="1"/>
            <a:r>
              <a:rPr lang="en-US" sz="1600" dirty="0" smtClean="0"/>
              <a:t>Natural </a:t>
            </a:r>
            <a:r>
              <a:rPr lang="en-US" sz="1600" err="1" smtClean="0"/>
              <a:t>Law</a:t>
            </a:r>
            <a:r>
              <a:rPr lang="en-US" sz="1600" smtClean="0"/>
              <a:t>: </a:t>
            </a:r>
            <a:r>
              <a:rPr lang="en-US" sz="1400" smtClean="0"/>
              <a:t>Usury </a:t>
            </a:r>
            <a:r>
              <a:rPr lang="en-US" sz="1400" dirty="0" smtClean="0"/>
              <a:t>seems to be selling ‘time’ which no one has a right to do; thus usury is sinful within itself</a:t>
            </a:r>
          </a:p>
          <a:p>
            <a:pPr lvl="1"/>
            <a:r>
              <a:rPr lang="en-US" sz="1600" dirty="0" smtClean="0"/>
              <a:t>Just price: </a:t>
            </a:r>
            <a:r>
              <a:rPr lang="en-US" sz="1400" dirty="0" smtClean="0"/>
              <a:t>Usury would seem to undermine just price for commodities and property by increasing the price over time</a:t>
            </a:r>
          </a:p>
          <a:p>
            <a:r>
              <a:rPr lang="en-US" sz="1800" dirty="0" smtClean="0"/>
              <a:t>Calvin</a:t>
            </a:r>
          </a:p>
          <a:p>
            <a:pPr lvl="1"/>
            <a:r>
              <a:rPr lang="en-US" sz="1600" dirty="0" smtClean="0"/>
              <a:t>Began the separation of economics from property</a:t>
            </a:r>
          </a:p>
          <a:p>
            <a:pPr lvl="1"/>
            <a:r>
              <a:rPr lang="en-US" sz="1600" dirty="0" smtClean="0"/>
              <a:t>Argued that the OT prohibition was legal and pertinent only to that time, not part of natural law.</a:t>
            </a:r>
          </a:p>
          <a:p>
            <a:pPr lvl="1"/>
            <a:r>
              <a:rPr lang="en-US" sz="1600" dirty="0" smtClean="0"/>
              <a:t>Risk of loaning money is a valid argument for charging interest</a:t>
            </a:r>
          </a:p>
          <a:p>
            <a:pPr lvl="1"/>
            <a:r>
              <a:rPr lang="en-US" sz="1600" dirty="0" smtClean="0"/>
              <a:t>Indeed, the money is ‘loaned’ and thus still in some sense belongs to the lender who should be compensated for ‘opportunity cost’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marL="344487" lvl="1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99605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1. Zwingli, selections 6.9-6.14; and 6.23 in </a:t>
            </a:r>
            <a:r>
              <a:rPr lang="en-US" sz="2400" i="1" dirty="0"/>
              <a:t>The European Reformations Sourcebook</a:t>
            </a:r>
            <a:r>
              <a:rPr lang="en-US" sz="2400" dirty="0"/>
              <a:t>. </a:t>
            </a:r>
            <a:r>
              <a:rPr lang="en-US" sz="2400" dirty="0" err="1"/>
              <a:t>ed</a:t>
            </a:r>
            <a:r>
              <a:rPr lang="en-US" sz="2400" dirty="0"/>
              <a:t> Carter Lindberg. Malden: Blackwell, 2000. p. 109-114, and p121-122.</a:t>
            </a:r>
          </a:p>
          <a:p>
            <a:r>
              <a:rPr lang="en-US" sz="2400" dirty="0"/>
              <a:t>2. John Calvin. </a:t>
            </a:r>
            <a:r>
              <a:rPr lang="en-US" sz="2400" i="1" dirty="0"/>
              <a:t>Institutes of the Christian Religion </a:t>
            </a:r>
            <a:r>
              <a:rPr lang="en-US" sz="2400" dirty="0"/>
              <a:t>9.7-9.8</a:t>
            </a:r>
            <a:r>
              <a:rPr lang="en-US" sz="2400" i="1" dirty="0"/>
              <a:t> </a:t>
            </a:r>
            <a:r>
              <a:rPr lang="en-US" sz="2400" dirty="0"/>
              <a:t>in </a:t>
            </a:r>
            <a:r>
              <a:rPr lang="en-US" sz="2400" i="1" dirty="0"/>
              <a:t>The European Reformations Sourcebook</a:t>
            </a:r>
            <a:r>
              <a:rPr lang="en-US" sz="2400" dirty="0"/>
              <a:t>. </a:t>
            </a:r>
            <a:r>
              <a:rPr lang="en-US" sz="2400" dirty="0" err="1"/>
              <a:t>ed</a:t>
            </a:r>
            <a:r>
              <a:rPr lang="en-US" sz="2400" dirty="0"/>
              <a:t> Carter Lindberg. Malden: Blackwell, 2000. p. 173-178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3. </a:t>
            </a:r>
            <a:r>
              <a:rPr lang="en-US" sz="2400" dirty="0"/>
              <a:t>John Calvin, Letter on Usury, 14.11 in </a:t>
            </a:r>
            <a:r>
              <a:rPr lang="en-US" sz="2400" i="1" dirty="0"/>
              <a:t>The European Reformations Sourcebook</a:t>
            </a:r>
            <a:r>
              <a:rPr lang="en-US" sz="2400" dirty="0"/>
              <a:t>. </a:t>
            </a:r>
            <a:r>
              <a:rPr lang="en-US" sz="2400" dirty="0" err="1"/>
              <a:t>ed</a:t>
            </a:r>
            <a:r>
              <a:rPr lang="en-US" sz="2400" dirty="0"/>
              <a:t> Carter Lindberg. Malden: Blackwell, 2000 p. 271-272</a:t>
            </a:r>
            <a:r>
              <a:rPr lang="en-US" sz="2400" dirty="0" smtClean="0"/>
              <a:t>.</a:t>
            </a:r>
            <a:r>
              <a:rPr lang="en-US" sz="2900" dirty="0" smtClean="0"/>
              <a:t> </a:t>
            </a:r>
            <a:endParaRPr lang="en-US" sz="2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Swiss Political Situation 16</a:t>
            </a:r>
            <a:r>
              <a:rPr lang="en-US" baseline="30000"/>
              <a:t>th</a:t>
            </a:r>
            <a:r>
              <a:rPr lang="en-US"/>
              <a:t> C</a:t>
            </a:r>
          </a:p>
          <a:p>
            <a:r>
              <a:rPr lang="en-US"/>
              <a:t>Outline of Life of Ulrich Zwingli</a:t>
            </a:r>
          </a:p>
          <a:p>
            <a:r>
              <a:rPr lang="en-US"/>
              <a:t>Approach to Scripture, Sacraments, Civil Government</a:t>
            </a:r>
          </a:p>
          <a:p>
            <a:r>
              <a:rPr lang="en-US"/>
              <a:t>Outline of Life of John Calvin</a:t>
            </a:r>
          </a:p>
          <a:p>
            <a:r>
              <a:rPr lang="en-US"/>
              <a:t>Holy city of Geneva</a:t>
            </a:r>
          </a:p>
          <a:p>
            <a:r>
              <a:rPr lang="en-US"/>
              <a:t>Calvin’s Legacy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of Switzerland</a:t>
            </a:r>
            <a:br>
              <a:rPr lang="en-US"/>
            </a:br>
            <a:r>
              <a:rPr lang="en-US" sz="2400"/>
              <a:t>web.millersville.edu/~cpa-aatg/pages/switzerland.htm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9" name="Picture 5" descr="Map of Switzerl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905000"/>
            <a:ext cx="5876925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Swiss Political History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Notion of Switzerland starts in 13</a:t>
            </a:r>
            <a:r>
              <a:rPr lang="en-US" sz="2000" baseline="30000"/>
              <a:t>th</a:t>
            </a:r>
            <a:r>
              <a:rPr lang="en-US" sz="2000"/>
              <a:t> C with the opening of Gotthard Pass which connected north and south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Story of William Tell and fight against HRE (Austria) dates to 14</a:t>
            </a:r>
            <a:r>
              <a:rPr lang="en-US" sz="1900" baseline="30000"/>
              <a:t>th</a:t>
            </a:r>
            <a:r>
              <a:rPr lang="en-US" sz="1900"/>
              <a:t> C</a:t>
            </a:r>
          </a:p>
          <a:p>
            <a:pPr>
              <a:lnSpc>
                <a:spcPct val="80000"/>
              </a:lnSpc>
            </a:pPr>
            <a:r>
              <a:rPr lang="en-US" sz="2000"/>
              <a:t>Ruggedness of territory, led to highly independent small towns and adjacent areas (cantons) associated with each other in a confederation</a:t>
            </a:r>
          </a:p>
          <a:p>
            <a:pPr>
              <a:lnSpc>
                <a:spcPct val="80000"/>
              </a:lnSpc>
            </a:pPr>
            <a:r>
              <a:rPr lang="en-US" sz="2000"/>
              <a:t>Switzerland’s main export: mercenaries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Pontifical Swiss Guards 1506</a:t>
            </a:r>
          </a:p>
          <a:p>
            <a:pPr>
              <a:lnSpc>
                <a:spcPct val="80000"/>
              </a:lnSpc>
            </a:pPr>
            <a:r>
              <a:rPr lang="en-US" sz="2000"/>
              <a:t>Early 16</a:t>
            </a:r>
            <a:r>
              <a:rPr lang="en-US" sz="2000" baseline="30000"/>
              <a:t>th</a:t>
            </a:r>
            <a:r>
              <a:rPr lang="en-US" sz="2000"/>
              <a:t> C Switzerland becomes embroiled in politics of HRE and religious wars</a:t>
            </a:r>
          </a:p>
          <a:p>
            <a:pPr>
              <a:lnSpc>
                <a:spcPct val="80000"/>
              </a:lnSpc>
            </a:pPr>
            <a:r>
              <a:rPr lang="en-US" sz="2000"/>
              <a:t>Treaty of Augsburg, 1555, included Swiss Cantons; each Canton can chose its own religion</a:t>
            </a:r>
          </a:p>
          <a:p>
            <a:pPr>
              <a:lnSpc>
                <a:spcPct val="80000"/>
              </a:lnSpc>
            </a:pPr>
            <a:r>
              <a:rPr lang="en-US" sz="2000"/>
              <a:t>Treaty of Westphalia, 1648, recognized Swiss Confederation</a:t>
            </a:r>
          </a:p>
          <a:p>
            <a:pPr>
              <a:lnSpc>
                <a:spcPct val="80000"/>
              </a:lnSpc>
            </a:pPr>
            <a:r>
              <a:rPr lang="en-US" sz="2000"/>
              <a:t>Swiss Federal government officially takes stand of neutrality in European politics and wars.  True today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Ulrich Zwingli (1484-1531)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A priest, Zwingli becomes member of Zurich city council</a:t>
            </a:r>
          </a:p>
          <a:p>
            <a:pPr>
              <a:lnSpc>
                <a:spcPct val="80000"/>
              </a:lnSpc>
            </a:pPr>
            <a:r>
              <a:rPr lang="en-US" sz="2000"/>
              <a:t>Key turning points in life: Bloody Battle of Marignano (1515) and plague in Zurich (1519)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Battle of Marignano fought by Swiss against Francois I for control of Milan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Swiss allied with Pope Julius II to drive the French from northern Italy</a:t>
            </a:r>
          </a:p>
          <a:p>
            <a:pPr>
              <a:lnSpc>
                <a:spcPct val="80000"/>
              </a:lnSpc>
            </a:pPr>
            <a:r>
              <a:rPr lang="en-US" sz="2000"/>
              <a:t>Preaches against Catholic liturgical and disciplinary practices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Sausage rebellion of 1522; opposed requirement that no one eat meat during Lent</a:t>
            </a:r>
          </a:p>
          <a:p>
            <a:pPr>
              <a:lnSpc>
                <a:spcPct val="80000"/>
              </a:lnSpc>
            </a:pPr>
            <a:r>
              <a:rPr lang="en-US" sz="2000"/>
              <a:t>Upholds sovereignty of Swiss cantons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Opposes practice of raising mercenary armies</a:t>
            </a:r>
          </a:p>
          <a:p>
            <a:pPr>
              <a:lnSpc>
                <a:spcPct val="80000"/>
              </a:lnSpc>
            </a:pPr>
            <a:r>
              <a:rPr lang="en-US" sz="2000"/>
              <a:t>But sovereignty is combination of religion and civil rule based on Bible</a:t>
            </a:r>
          </a:p>
          <a:p>
            <a:pPr>
              <a:lnSpc>
                <a:spcPct val="80000"/>
              </a:lnSpc>
            </a:pPr>
            <a:r>
              <a:rPr lang="en-US" sz="2000"/>
              <a:t>Dies in battle in 1531 fighting for Zurich against Catholic Cantons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Key points of Zwingli’s Reform Movement in  Zurich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Bible is only source of authority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Rejection of priestly </a:t>
            </a:r>
            <a:r>
              <a:rPr lang="en-US" sz="2000" dirty="0" smtClean="0"/>
              <a:t>celibacy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Destruction of images; based on two different readings of Ten Commandments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Mass is replaced by an evangelical communion and sermon service in Zurich (1525)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Eucharist is a memorial, denial of real presence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Opposed Luther’s understanding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Key Scripture: John 6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Luther accused Zwingli of being a Nestorian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Separation of human and divine nature of Christ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Luther reiterates his support of Chalcedon and the communication of idioms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Marburg Colloquy, 1529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Attempt by Luther and Zwingli to agree on a common confession; 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Reached agreement </a:t>
            </a:r>
            <a:r>
              <a:rPr lang="en-US" sz="1800"/>
              <a:t>on </a:t>
            </a:r>
            <a:r>
              <a:rPr lang="en-US" sz="1800" smtClean="0"/>
              <a:t>most </a:t>
            </a:r>
            <a:r>
              <a:rPr lang="en-US" sz="1800" dirty="0"/>
              <a:t>points except Eucharist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John Calvin (1509-1564)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Born in France, studied law</a:t>
            </a:r>
          </a:p>
          <a:p>
            <a:pPr>
              <a:lnSpc>
                <a:spcPct val="90000"/>
              </a:lnSpc>
            </a:pPr>
            <a:r>
              <a:rPr lang="en-US" sz="2000"/>
              <a:t>Humanist education; 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Scholar of classics, especially Seneca and Stoics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Excellent linguist French, Greek, Hebrew, Latin (not German)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Calvin studied as a lawyer</a:t>
            </a:r>
          </a:p>
          <a:p>
            <a:pPr>
              <a:lnSpc>
                <a:spcPct val="90000"/>
              </a:lnSpc>
            </a:pPr>
            <a:r>
              <a:rPr lang="en-US" sz="2000"/>
              <a:t>Francois I very strong monarch; dissenters against Francois I were not tolerated and could not hide behind strong princes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Geneva became city of refuge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Calvin moves to Geneva</a:t>
            </a:r>
          </a:p>
          <a:p>
            <a:pPr>
              <a:lnSpc>
                <a:spcPct val="90000"/>
              </a:lnSpc>
            </a:pPr>
            <a:r>
              <a:rPr lang="en-US" sz="2000"/>
              <a:t>Theological heir of Zwingli</a:t>
            </a:r>
          </a:p>
          <a:p>
            <a:pPr>
              <a:lnSpc>
                <a:spcPct val="90000"/>
              </a:lnSpc>
            </a:pPr>
            <a:r>
              <a:rPr lang="en-US" sz="2000"/>
              <a:t>Geneva when Calvin arrived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Recently expelled Catholic clergy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Had not yet established a permanent governing structure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Calvin in Geneva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Calvin becomes a leader of reformed and evangelical movement in Geneva</a:t>
            </a:r>
          </a:p>
          <a:p>
            <a:pPr>
              <a:lnSpc>
                <a:spcPct val="80000"/>
              </a:lnSpc>
            </a:pPr>
            <a:r>
              <a:rPr lang="en-US" sz="1800"/>
              <a:t>In 1555 writes </a:t>
            </a:r>
            <a:r>
              <a:rPr lang="en-US" sz="1800" i="1"/>
              <a:t>Ecclesiastical Ordnances</a:t>
            </a:r>
            <a:r>
              <a:rPr lang="en-US" sz="1800"/>
              <a:t> describes both ecclesial and civil government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Doctors and Pastors (clergy)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Deacons and elders (lay); elders drawn from civil magistrates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Consistory: an ecclesial court which was also a civil court</a:t>
            </a:r>
          </a:p>
          <a:p>
            <a:pPr>
              <a:lnSpc>
                <a:spcPct val="80000"/>
              </a:lnSpc>
            </a:pPr>
            <a:r>
              <a:rPr lang="en-US" sz="1800"/>
              <a:t>Writes </a:t>
            </a:r>
            <a:r>
              <a:rPr lang="en-US" sz="1800" i="1"/>
              <a:t>Institutes </a:t>
            </a:r>
            <a:r>
              <a:rPr lang="en-US" sz="1800"/>
              <a:t>1559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Massive work (1500 pages) designed to guide training of reformed clergy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Preface addressed to Francois I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 work Calvin revised often</a:t>
            </a:r>
          </a:p>
          <a:p>
            <a:pPr>
              <a:lnSpc>
                <a:spcPct val="80000"/>
              </a:lnSpc>
            </a:pPr>
            <a:r>
              <a:rPr lang="en-US" sz="1800"/>
              <a:t>Established a ‘holy’ city in Geneva</a:t>
            </a:r>
            <a:endParaRPr lang="en-US" sz="1900"/>
          </a:p>
          <a:p>
            <a:pPr>
              <a:lnSpc>
                <a:spcPct val="80000"/>
              </a:lnSpc>
            </a:pPr>
            <a:r>
              <a:rPr lang="en-US" sz="1900"/>
              <a:t>Both Catholic and Protestants who disagreed with Calvin were persecuted</a:t>
            </a:r>
          </a:p>
          <a:p>
            <a:pPr>
              <a:lnSpc>
                <a:spcPct val="80000"/>
              </a:lnSpc>
            </a:pPr>
            <a:r>
              <a:rPr lang="en-US" sz="1900"/>
              <a:t>Calvin writes </a:t>
            </a:r>
            <a:r>
              <a:rPr lang="en-US" sz="1900" i="1"/>
              <a:t>Defense of Orthodox Faith </a:t>
            </a:r>
            <a:r>
              <a:rPr lang="en-US" sz="1900"/>
              <a:t>to justify severe treatment of those opposed to ‘Calvinism’ or the Reformed Movement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Calvin’s Theology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Accepted Luther’s maxim “</a:t>
            </a:r>
            <a:r>
              <a:rPr lang="en-US" sz="2000" i="1" dirty="0"/>
              <a:t>Sola Scriptura, Sola Fides, Sola Gratia</a:t>
            </a:r>
            <a:r>
              <a:rPr lang="en-US" sz="2000" dirty="0"/>
              <a:t>” and extended it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Control of civic administration by ecclesial;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 on strict moral conduct by citizens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Denied true presence in Eucharist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This was the sticking point that prevented Zwingli and Luther from forming one Church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Belief in double predestination and denial of free will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Calvin’s church is often referred to as the Reformed Church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Note similarity to Augustine: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Calvin says that “Augustine is one of us.”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Institutes</a:t>
            </a:r>
            <a:r>
              <a:rPr lang="en-US" sz="2000" dirty="0"/>
              <a:t> makes frequent reference to </a:t>
            </a:r>
            <a:r>
              <a:rPr lang="en-US" sz="2000" dirty="0" smtClean="0"/>
              <a:t>Augustine</a:t>
            </a:r>
            <a:endParaRPr lang="en-US" sz="2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457</TotalTime>
  <Words>1074</Words>
  <Application>Microsoft Office PowerPoint</Application>
  <PresentationFormat>On-screen Show (4:3)</PresentationFormat>
  <Paragraphs>117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Edge</vt:lpstr>
      <vt:lpstr>Class 4: Swiss (Reformed) Reformation</vt:lpstr>
      <vt:lpstr>Introduction</vt:lpstr>
      <vt:lpstr>Map of Switzerland web.millersville.edu/~cpa-aatg/pages/switzerland.htm</vt:lpstr>
      <vt:lpstr>Swiss Political History</vt:lpstr>
      <vt:lpstr>Ulrich Zwingli (1484-1531)</vt:lpstr>
      <vt:lpstr>Key points of Zwingli’s Reform Movement in  Zurich</vt:lpstr>
      <vt:lpstr>John Calvin (1509-1564)</vt:lpstr>
      <vt:lpstr>Calvin in Geneva</vt:lpstr>
      <vt:lpstr>Calvin’s Theology</vt:lpstr>
      <vt:lpstr>Influence of Calvinism</vt:lpstr>
      <vt:lpstr>Calvin and Usury</vt:lpstr>
      <vt:lpstr>Approval of Usury in Direct Opposition to Scholasticism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8: Swiss Reformation</dc:title>
  <dc:creator>ann orlando</dc:creator>
  <cp:lastModifiedBy>AOrlando</cp:lastModifiedBy>
  <cp:revision>63</cp:revision>
  <dcterms:created xsi:type="dcterms:W3CDTF">2005-11-30T18:31:35Z</dcterms:created>
  <dcterms:modified xsi:type="dcterms:W3CDTF">2019-01-18T19:32:20Z</dcterms:modified>
</cp:coreProperties>
</file>