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57" r:id="rId8"/>
    <p:sldId id="266" r:id="rId9"/>
    <p:sldId id="267" r:id="rId10"/>
    <p:sldId id="273" r:id="rId11"/>
    <p:sldId id="274" r:id="rId12"/>
    <p:sldId id="268" r:id="rId13"/>
    <p:sldId id="269" r:id="rId14"/>
    <p:sldId id="271" r:id="rId15"/>
    <p:sldId id="260" r:id="rId16"/>
    <p:sldId id="272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4ED92ED-B5F9-48B8-83E6-7CE023ECEE0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A51E2-4BDE-4394-BD58-77580B68771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9552D5-F042-463B-8BE6-FFA369E977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714C3-14FC-4C0D-9BD7-9976200CB1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C1FB9-CDCF-43F1-B541-63DD4D44121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0BFA7-718A-490B-9CA6-93829010A1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2EF96-2435-41CE-8C0F-30BD2ADA7F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F5CA2-90AB-4278-AEBD-57DDD51117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4CC4C-58E2-4195-89C3-681DA19698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44B6EF-A99F-474D-8D0B-B4EF59BE17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D2D02-205D-425A-9FE1-EA41D78C622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575F78CA-D7F7-4061-A711-AD69C71930A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dirty="0" smtClean="0"/>
              <a:t>6: </a:t>
            </a:r>
            <a:r>
              <a:rPr lang="en-US" dirty="0"/>
              <a:t>Anabaptists and English Reformation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30 </a:t>
            </a:r>
            <a:r>
              <a:rPr lang="en-US" dirty="0" smtClean="0"/>
              <a:t>January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Edward VI (1537-1553)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surviving son of Henry VIII; mother was Jane Seymour</a:t>
            </a:r>
          </a:p>
          <a:p>
            <a:r>
              <a:rPr lang="en-US" smtClean="0"/>
              <a:t>Becomes king </a:t>
            </a:r>
            <a:r>
              <a:rPr lang="en-US" dirty="0" smtClean="0"/>
              <a:t>at age 9; dies at 15</a:t>
            </a:r>
          </a:p>
          <a:p>
            <a:r>
              <a:rPr lang="en-US" dirty="0" smtClean="0"/>
              <a:t>Edward moves Church of England toward a more Protestant, less Catholic position</a:t>
            </a:r>
          </a:p>
          <a:p>
            <a:pPr lvl="1"/>
            <a:r>
              <a:rPr lang="en-US" dirty="0" smtClean="0"/>
              <a:t>Thomas </a:t>
            </a:r>
            <a:r>
              <a:rPr lang="en-US" dirty="0" err="1" smtClean="0"/>
              <a:t>Canmer</a:t>
            </a:r>
            <a:r>
              <a:rPr lang="en-US" dirty="0" smtClean="0"/>
              <a:t>, Archbishop of Canterbury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Thomas Cranmer (1489 -1556)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Archbishop of Canterbury when Henry VIII breaks from Rome</a:t>
            </a:r>
          </a:p>
          <a:p>
            <a:r>
              <a:rPr lang="en-US" sz="2400" dirty="0" smtClean="0"/>
              <a:t>Archbishop and guiding force during reign of Edward VI</a:t>
            </a:r>
          </a:p>
          <a:p>
            <a:r>
              <a:rPr lang="en-US" sz="2400" dirty="0" smtClean="0"/>
              <a:t>Cranmer shaped many Anglican views</a:t>
            </a:r>
          </a:p>
          <a:p>
            <a:pPr lvl="1"/>
            <a:r>
              <a:rPr lang="en-US" sz="2000" dirty="0"/>
              <a:t>Abolish priestly celibacy, liturgy in English</a:t>
            </a:r>
          </a:p>
          <a:p>
            <a:pPr lvl="1"/>
            <a:r>
              <a:rPr lang="en-US" sz="2000" i="1" dirty="0"/>
              <a:t>Book of Common Prayer</a:t>
            </a:r>
          </a:p>
          <a:p>
            <a:pPr lvl="1"/>
            <a:r>
              <a:rPr lang="en-US" sz="2000" dirty="0" smtClean="0"/>
              <a:t>Thirty-Nine Articles are based on his works</a:t>
            </a:r>
          </a:p>
          <a:p>
            <a:r>
              <a:rPr lang="en-US" sz="2400" dirty="0" smtClean="0"/>
              <a:t>When Edward dies, succeeded by Mary Tudor</a:t>
            </a:r>
          </a:p>
          <a:p>
            <a:pPr lvl="1"/>
            <a:r>
              <a:rPr lang="en-US" sz="2000" dirty="0" smtClean="0"/>
              <a:t>Cranmer tortured and recants his departure from Catholicism</a:t>
            </a:r>
          </a:p>
          <a:p>
            <a:pPr lvl="1"/>
            <a:r>
              <a:rPr lang="en-US" sz="2000" dirty="0" smtClean="0"/>
              <a:t>At his execution at the stake, he states he wants his hand that signed the recantation to burn first.  He dies unrepentant.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60146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After Henry VIII and Edward VI: Mary Tudor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Mary was the only child of Henry VIII and Catherine of Aragon</a:t>
            </a:r>
          </a:p>
          <a:p>
            <a:pPr>
              <a:lnSpc>
                <a:spcPct val="90000"/>
              </a:lnSpc>
            </a:pPr>
            <a:r>
              <a:rPr lang="en-US" sz="2600"/>
              <a:t>Because no male heir after Edward, Mary becomes queen as eldest daughter in 1553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Mary devoutly Catholic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Marries Phillip II of Spain, son of Charles V</a:t>
            </a:r>
          </a:p>
          <a:p>
            <a:pPr>
              <a:lnSpc>
                <a:spcPct val="90000"/>
              </a:lnSpc>
            </a:pPr>
            <a:r>
              <a:rPr lang="en-US" sz="2600"/>
              <a:t>English Protestants were persecuted, many executed; “Bloody Mary”</a:t>
            </a:r>
          </a:p>
          <a:p>
            <a:pPr>
              <a:lnSpc>
                <a:spcPct val="90000"/>
              </a:lnSpc>
            </a:pPr>
            <a:r>
              <a:rPr lang="en-US" sz="2600"/>
              <a:t>Mary died 1558; her half sister Elizabeth becomes queen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Protestantism restored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Queen Elizabeth 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/>
              <a:t>Daughter of Henry VIII and Anne Boleyn</a:t>
            </a:r>
          </a:p>
          <a:p>
            <a:pPr>
              <a:lnSpc>
                <a:spcPct val="80000"/>
              </a:lnSpc>
            </a:pPr>
            <a:r>
              <a:rPr lang="en-US" sz="2100"/>
              <a:t>Re-establishes Protestantism as official religion of England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Act of Supremacy of 1559 recognized Elizabeth as head of Church in England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But does not execute Catholics</a:t>
            </a:r>
          </a:p>
          <a:p>
            <a:pPr>
              <a:lnSpc>
                <a:spcPct val="80000"/>
              </a:lnSpc>
            </a:pPr>
            <a:r>
              <a:rPr lang="en-US" sz="2100"/>
              <a:t>Statement of beliefs in Thirty Nine Articles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Tried to be a middle way between Catholic doctrine, liturgy and evangelical Protestantism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Example: denied transubstantiation; accepted real presence</a:t>
            </a:r>
          </a:p>
          <a:p>
            <a:pPr>
              <a:lnSpc>
                <a:spcPct val="80000"/>
              </a:lnSpc>
            </a:pPr>
            <a:r>
              <a:rPr lang="en-US" sz="2100"/>
              <a:t>Some Protestants did not accept this;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Known as “Puritans” who wanted a pure church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Also, wanted radical acceptance of priesthood of all believers, known as Presbyterians; led by John Knox who had studied in Geneva while Mary Tudor reigned</a:t>
            </a:r>
          </a:p>
          <a:p>
            <a:pPr>
              <a:lnSpc>
                <a:spcPct val="80000"/>
              </a:lnSpc>
            </a:pPr>
            <a:endParaRPr lang="en-US" sz="2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Mary Stuart, Queen of Scots (1542-1587)</a:t>
            </a:r>
            <a:br>
              <a:rPr lang="en-US" sz="3800"/>
            </a:br>
            <a:r>
              <a:rPr lang="en-US" sz="3800"/>
              <a:t>Not to be confused with Mary Tudor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 dirty="0"/>
              <a:t>Only child of James V of Scotland; 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As great-grand daughter of Henry VII, also had strong claims to English throne after Mary Tudor’s death (Elizabeth being considered illegitimate, at least in Catholic circles)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Succeeded her father to throne at a very young age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Raised in France; married Francois II (son of Henry II)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While in France, England seizes Scotland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Elizabeth encourages growing puritan movement </a:t>
            </a:r>
            <a:r>
              <a:rPr lang="en-US" sz="1700" dirty="0" smtClean="0"/>
              <a:t>in </a:t>
            </a:r>
            <a:r>
              <a:rPr lang="en-US" sz="1700" dirty="0"/>
              <a:t>Scotland and </a:t>
            </a:r>
            <a:r>
              <a:rPr lang="en-US" sz="1700" dirty="0" smtClean="0"/>
              <a:t>Presbyterians evangelize </a:t>
            </a:r>
            <a:r>
              <a:rPr lang="en-US" sz="1700" dirty="0"/>
              <a:t>Catholics there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Mary returns to Scotland after the death of Francois II; is captured and imprisoned by Elizabeth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After 19 years, executed </a:t>
            </a:r>
            <a:r>
              <a:rPr lang="en-US" sz="1900" dirty="0" smtClean="0"/>
              <a:t>over </a:t>
            </a:r>
            <a:r>
              <a:rPr lang="en-US" sz="1900" dirty="0"/>
              <a:t>Catholic plots to overthrow </a:t>
            </a:r>
            <a:r>
              <a:rPr lang="en-US" sz="1900" dirty="0" smtClean="0"/>
              <a:t>Elizabeth.</a:t>
            </a:r>
            <a:endParaRPr lang="en-US" sz="1900" dirty="0"/>
          </a:p>
          <a:p>
            <a:pPr>
              <a:lnSpc>
                <a:spcPct val="80000"/>
              </a:lnSpc>
            </a:pPr>
            <a:r>
              <a:rPr lang="en-US" sz="1900" dirty="0"/>
              <a:t>However, Mary’s son (by a second marriage), James, succeeds Elizabeth in 1603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James brought up as a Presbyterian in Scotland while his mother is in prison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Strong belief in divine right of kings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900" dirty="0"/>
          </a:p>
          <a:p>
            <a:pPr>
              <a:lnSpc>
                <a:spcPct val="80000"/>
              </a:lnSpc>
            </a:pP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Models of Church-State Development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900" dirty="0"/>
              <a:t>Catholic: Two powers, but Pope over civil rulers</a:t>
            </a:r>
          </a:p>
          <a:p>
            <a:pPr>
              <a:lnSpc>
                <a:spcPct val="90000"/>
              </a:lnSpc>
            </a:pPr>
            <a:r>
              <a:rPr lang="en-US" sz="2900"/>
              <a:t>Lutheran: Civil rulers over Church (Romans 13)</a:t>
            </a:r>
          </a:p>
          <a:p>
            <a:pPr>
              <a:lnSpc>
                <a:spcPct val="90000"/>
              </a:lnSpc>
            </a:pPr>
            <a:r>
              <a:rPr lang="en-US" sz="2900" dirty="0"/>
              <a:t>Calvinists: Combined into one ruling body to form a holy community</a:t>
            </a:r>
          </a:p>
          <a:p>
            <a:pPr>
              <a:lnSpc>
                <a:spcPct val="90000"/>
              </a:lnSpc>
            </a:pPr>
            <a:r>
              <a:rPr lang="en-US" sz="2900" dirty="0"/>
              <a:t>Anglican: King head of Church and State</a:t>
            </a:r>
          </a:p>
          <a:p>
            <a:pPr>
              <a:lnSpc>
                <a:spcPct val="90000"/>
              </a:lnSpc>
            </a:pPr>
            <a:r>
              <a:rPr lang="en-US" sz="2900" dirty="0"/>
              <a:t>Anabaptists: Perfect congregation within broader evil society; witness to, but does not try to change broader society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i="1" dirty="0" err="1"/>
              <a:t>Schleitheim</a:t>
            </a:r>
            <a:r>
              <a:rPr lang="en-US" i="1" dirty="0"/>
              <a:t> Confession of Faith </a:t>
            </a:r>
            <a:r>
              <a:rPr lang="en-US" dirty="0"/>
              <a:t>7.10</a:t>
            </a:r>
            <a:r>
              <a:rPr lang="en-US" i="1" dirty="0"/>
              <a:t> </a:t>
            </a:r>
            <a:r>
              <a:rPr lang="en-US" dirty="0"/>
              <a:t>in </a:t>
            </a:r>
            <a:r>
              <a:rPr lang="en-US" i="1" dirty="0"/>
              <a:t>The European Reformations Sourcebook</a:t>
            </a:r>
            <a:r>
              <a:rPr lang="en-US" dirty="0"/>
              <a:t>. </a:t>
            </a:r>
            <a:r>
              <a:rPr lang="en-US" dirty="0" err="1"/>
              <a:t>ed</a:t>
            </a:r>
            <a:r>
              <a:rPr lang="en-US" dirty="0"/>
              <a:t> Carter Lindberg. Malden: Blackwell, 2000. p. 132-133.</a:t>
            </a:r>
          </a:p>
          <a:p>
            <a:r>
              <a:rPr lang="en-US" dirty="0"/>
              <a:t>2. </a:t>
            </a:r>
            <a:r>
              <a:rPr lang="en-US" i="1" dirty="0"/>
              <a:t>Thirty Nine Article of Church of England. </a:t>
            </a:r>
            <a:r>
              <a:rPr lang="en-US" dirty="0"/>
              <a:t> 12.21 in </a:t>
            </a:r>
            <a:r>
              <a:rPr lang="en-US" i="1" dirty="0"/>
              <a:t>The European Reformations Sourcebook</a:t>
            </a:r>
            <a:r>
              <a:rPr lang="en-US" dirty="0"/>
              <a:t>. </a:t>
            </a:r>
            <a:r>
              <a:rPr lang="en-US" dirty="0" err="1"/>
              <a:t>ed</a:t>
            </a:r>
            <a:r>
              <a:rPr lang="en-US" dirty="0"/>
              <a:t> Carter Lindberg. Malden: Blackwell, 2000. p 232-234.</a:t>
            </a:r>
            <a:r>
              <a:rPr lang="en-US" sz="2900" dirty="0"/>
              <a:t> </a:t>
            </a:r>
            <a:endParaRPr lang="en-US" sz="2900" dirty="0" smtClean="0"/>
          </a:p>
          <a:p>
            <a:r>
              <a:rPr lang="en-US" sz="2900" dirty="0" smtClean="0"/>
              <a:t>Short Paper and Discussion Due </a:t>
            </a:r>
            <a:r>
              <a:rPr lang="en-US" sz="2900" smtClean="0"/>
              <a:t>on Friday</a:t>
            </a:r>
            <a:endParaRPr lang="en-US" sz="290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Anabaptists and English Reformation are really </a:t>
            </a:r>
            <a:r>
              <a:rPr lang="en-US" dirty="0" smtClean="0"/>
              <a:t>theological ‘bookends</a:t>
            </a:r>
            <a:r>
              <a:rPr lang="en-US" dirty="0"/>
              <a:t>’ of reformation</a:t>
            </a:r>
          </a:p>
          <a:p>
            <a:pPr lvl="1"/>
            <a:r>
              <a:rPr lang="en-US" dirty="0"/>
              <a:t>Anabaptists known as ‘Radical Reformers’</a:t>
            </a:r>
          </a:p>
          <a:p>
            <a:pPr lvl="1"/>
            <a:r>
              <a:rPr lang="en-US" dirty="0"/>
              <a:t>English Reformation leads to Anglicanism, most like Catholicism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Beginnings of </a:t>
            </a:r>
            <a:r>
              <a:rPr lang="en-US" dirty="0" smtClean="0"/>
              <a:t>Anabaptists (Radical Reformation)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14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 ancestor was Brethren of Common Life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In 16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 </a:t>
            </a:r>
            <a:r>
              <a:rPr lang="en-US" sz="2400" dirty="0"/>
              <a:t>a collection of many </a:t>
            </a:r>
            <a:r>
              <a:rPr lang="en-US" sz="2400" dirty="0" smtClean="0"/>
              <a:t>small splinter </a:t>
            </a:r>
            <a:r>
              <a:rPr lang="en-US" sz="2400" dirty="0"/>
              <a:t>groups in Switzerland and Germany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Started in Zurich first as supporters of Zwingli and then moved beyond him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Initial issue was infant </a:t>
            </a:r>
            <a:r>
              <a:rPr lang="en-US" sz="2400" dirty="0" smtClean="0"/>
              <a:t>baptism (radical understanding of </a:t>
            </a:r>
            <a:r>
              <a:rPr lang="en-US" sz="2400" i="1" dirty="0" smtClean="0"/>
              <a:t>sola gratia, sola fides)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Luther, </a:t>
            </a:r>
            <a:r>
              <a:rPr lang="en-US" sz="2000" dirty="0" smtClean="0"/>
              <a:t>Zwingli </a:t>
            </a:r>
            <a:r>
              <a:rPr lang="en-US" sz="2000" dirty="0"/>
              <a:t>and Calvin accepted </a:t>
            </a:r>
            <a:r>
              <a:rPr lang="en-US" sz="2000" dirty="0" smtClean="0"/>
              <a:t>it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Anabaptist reject infant Baptism, required converts to be re-baptized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The rejection of infant Baptism also included rejection of Church as a society into which one is </a:t>
            </a:r>
            <a:r>
              <a:rPr lang="en-US" sz="2400" dirty="0" smtClean="0"/>
              <a:t>born (radical understanding of </a:t>
            </a:r>
            <a:r>
              <a:rPr lang="en-US" sz="2400" i="1" dirty="0" smtClean="0"/>
              <a:t>sola scriptura</a:t>
            </a:r>
            <a:r>
              <a:rPr lang="en-US" sz="2400" dirty="0" smtClean="0"/>
              <a:t>)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Reject notion of one Church, 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No creedal statements 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Anabaptist Separation from State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Individual Christian in relation to God with only Scripture as a guide</a:t>
            </a:r>
          </a:p>
          <a:p>
            <a:pPr lvl="1"/>
            <a:r>
              <a:rPr lang="en-US" sz="2200" dirty="0"/>
              <a:t>Rejection of liturgy, images</a:t>
            </a:r>
          </a:p>
          <a:p>
            <a:r>
              <a:rPr lang="en-US" sz="2600" dirty="0"/>
              <a:t>Formed a ‘state within a state’; rejected normal obligations of citizenship: taxes, military service</a:t>
            </a:r>
          </a:p>
          <a:p>
            <a:pPr lvl="1"/>
            <a:r>
              <a:rPr lang="en-US" sz="2200" dirty="0"/>
              <a:t>Separation of small communities of true Church and State</a:t>
            </a:r>
          </a:p>
          <a:p>
            <a:pPr lvl="1"/>
            <a:r>
              <a:rPr lang="en-US" sz="2200" dirty="0"/>
              <a:t>Exclusivists communities</a:t>
            </a:r>
          </a:p>
          <a:p>
            <a:r>
              <a:rPr lang="en-US" sz="2800" dirty="0"/>
              <a:t>Seen as posing a radical threat to all other Churches and political </a:t>
            </a:r>
            <a:r>
              <a:rPr lang="en-US" sz="2800" dirty="0" smtClean="0"/>
              <a:t>systems</a:t>
            </a:r>
            <a:endParaRPr lang="en-US" sz="2600" dirty="0" smtClean="0"/>
          </a:p>
          <a:p>
            <a:r>
              <a:rPr lang="en-US" sz="2600" dirty="0" smtClean="0"/>
              <a:t>As </a:t>
            </a:r>
            <a:r>
              <a:rPr lang="en-US" sz="2600" dirty="0"/>
              <a:t>a result, persecuted by all: Catholic, Lutheran, Calvinists</a:t>
            </a:r>
          </a:p>
          <a:p>
            <a:endParaRPr lang="en-US" sz="2600" dirty="0"/>
          </a:p>
          <a:p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Anabaptists ‘beliefs’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Rejected infant baptism; sacraments in general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Rejected true presence in Eucharist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Iconoclasts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Sometimes described as Spiritualists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God does not work through material signs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Only radical in-breaking of Spirit into a person’s soul leads to salvation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“me and Jesus”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Anticlerical; </a:t>
            </a:r>
            <a:r>
              <a:rPr lang="en-US" sz="2600" dirty="0" smtClean="0"/>
              <a:t>only</a:t>
            </a:r>
            <a:r>
              <a:rPr lang="en-US" sz="2600" dirty="0" smtClean="0"/>
              <a:t> </a:t>
            </a:r>
            <a:r>
              <a:rPr lang="en-US" sz="2600" dirty="0"/>
              <a:t>belief in priesthood of all believers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Recall Luther required training for Pastors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Calvin wrote massive </a:t>
            </a:r>
            <a:r>
              <a:rPr lang="en-US" sz="2200" i="1" dirty="0"/>
              <a:t>Institutes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Schleitheim Articles 1527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Written at a meeting of non-Lutheran, non-Zwingli Protestants in Swiss town of Schleitheim</a:t>
            </a:r>
          </a:p>
          <a:p>
            <a:r>
              <a:rPr lang="en-US"/>
              <a:t>Only two classes of people: good and bad</a:t>
            </a:r>
          </a:p>
          <a:p>
            <a:r>
              <a:rPr lang="en-US"/>
              <a:t>Shepherd is anyone who is godly</a:t>
            </a:r>
          </a:p>
          <a:p>
            <a:r>
              <a:rPr lang="en-US"/>
              <a:t>Radical separation of believers from world</a:t>
            </a:r>
          </a:p>
          <a:p>
            <a:r>
              <a:rPr lang="en-US"/>
              <a:t>Some groups today that trace to Anabaptists: Baptists, Mennonites, Amish, (Quakers)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Reformation in England: opposition to Luther and Calvin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900"/>
              <a:t>Henry VIII initially opposes Luther, remains faithful to Rome</a:t>
            </a:r>
          </a:p>
          <a:p>
            <a:r>
              <a:rPr lang="en-US" sz="2900"/>
              <a:t>Cardinal Wolsey excommunicates Luther and burns his books, 1521</a:t>
            </a:r>
          </a:p>
          <a:p>
            <a:r>
              <a:rPr lang="en-US" sz="2900"/>
              <a:t>Thomas More leads intellectual attack against Luther in England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King’s Great Matter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Henry married Catherine of Spain in 1509 (daughter of Ferdinand and Isabella, aunt of HRE Charles V) 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Marriage </a:t>
            </a:r>
            <a:r>
              <a:rPr lang="en-US" sz="1800" dirty="0"/>
              <a:t>yields no male heir; only Mary Tudor survives childhood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Pope Clement VII </a:t>
            </a:r>
            <a:r>
              <a:rPr lang="en-US" sz="1800" dirty="0" smtClean="0"/>
              <a:t>refused </a:t>
            </a:r>
            <a:r>
              <a:rPr lang="en-US" sz="1800" dirty="0"/>
              <a:t>to annul marriage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Note the request comes just after Charles V had sacked Rome and Clement not eager to further provoke Charles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Angry that </a:t>
            </a:r>
            <a:r>
              <a:rPr lang="en-US" sz="2000" dirty="0" smtClean="0"/>
              <a:t>Cardinal Wolsey </a:t>
            </a:r>
            <a:r>
              <a:rPr lang="en-US" sz="2000" dirty="0"/>
              <a:t>could not convince Pope to allow an annulment; Henry </a:t>
            </a:r>
            <a:r>
              <a:rPr lang="en-US" sz="2000" dirty="0" smtClean="0"/>
              <a:t>replaced </a:t>
            </a:r>
            <a:r>
              <a:rPr lang="en-US" sz="2000" dirty="0"/>
              <a:t>Wolsey with </a:t>
            </a:r>
            <a:r>
              <a:rPr lang="en-US" sz="2000" dirty="0" smtClean="0"/>
              <a:t>Thomas More </a:t>
            </a:r>
            <a:r>
              <a:rPr lang="en-US" sz="2000" dirty="0"/>
              <a:t>as Chancellor of England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Henry secretly married Anne Boleyn in 1533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Henry </a:t>
            </a:r>
            <a:r>
              <a:rPr lang="en-US" sz="2000" dirty="0" smtClean="0"/>
              <a:t>declared </a:t>
            </a:r>
            <a:r>
              <a:rPr lang="en-US" sz="2000" dirty="0"/>
              <a:t>himself head of Church in England 1534 with Act of </a:t>
            </a:r>
            <a:r>
              <a:rPr lang="en-US" sz="2000" dirty="0" smtClean="0"/>
              <a:t>Supremacy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Thomas More and others executed 1535 for refusing to give allegiance to Henry as head of </a:t>
            </a:r>
            <a:r>
              <a:rPr lang="en-US" sz="2000" dirty="0" smtClean="0"/>
              <a:t>the Church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Anglican Doctrine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Very little doctrinal disagreement between Henry VIII and Rome</a:t>
            </a:r>
          </a:p>
          <a:p>
            <a:r>
              <a:rPr lang="en-US" sz="2800" dirty="0"/>
              <a:t>Seven Sacraments, infant baptism accepted</a:t>
            </a:r>
          </a:p>
          <a:p>
            <a:r>
              <a:rPr lang="en-US" sz="2800" dirty="0"/>
              <a:t>Real Presence in </a:t>
            </a:r>
            <a:r>
              <a:rPr lang="en-US" sz="2800" dirty="0" smtClean="0"/>
              <a:t>Eucharist (transubstantiation)</a:t>
            </a:r>
            <a:endParaRPr lang="en-US" sz="2800" dirty="0"/>
          </a:p>
          <a:p>
            <a:r>
              <a:rPr lang="en-US" sz="2800" dirty="0"/>
              <a:t>Retain much of Catholic liturgical elements</a:t>
            </a:r>
          </a:p>
          <a:p>
            <a:r>
              <a:rPr lang="en-US" sz="2800" dirty="0"/>
              <a:t>Retain notion of apostolic succession, but now through </a:t>
            </a:r>
            <a:r>
              <a:rPr lang="en-US" sz="2800" dirty="0" smtClean="0"/>
              <a:t>archbishop </a:t>
            </a:r>
            <a:r>
              <a:rPr lang="en-US" sz="2800" dirty="0"/>
              <a:t>of Canterbury</a:t>
            </a:r>
          </a:p>
          <a:p>
            <a:r>
              <a:rPr lang="en-US" sz="2800" dirty="0"/>
              <a:t>Priestly celibacy continued until Henry VIII’s successor, Edward VI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252</TotalTime>
  <Words>1153</Words>
  <Application>Microsoft Office PowerPoint</Application>
  <PresentationFormat>On-screen Show (4:3)</PresentationFormat>
  <Paragraphs>117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Edge</vt:lpstr>
      <vt:lpstr>Class 6: Anabaptists and English Reformation</vt:lpstr>
      <vt:lpstr>Introduction</vt:lpstr>
      <vt:lpstr>Beginnings of Anabaptists (Radical Reformation)</vt:lpstr>
      <vt:lpstr>Anabaptist Separation from State</vt:lpstr>
      <vt:lpstr>Anabaptists ‘beliefs’</vt:lpstr>
      <vt:lpstr>Schleitheim Articles 1527</vt:lpstr>
      <vt:lpstr>Reformation in England: opposition to Luther and Calvin</vt:lpstr>
      <vt:lpstr>The King’s Great Matter</vt:lpstr>
      <vt:lpstr>Anglican Doctrine</vt:lpstr>
      <vt:lpstr>Edward VI (1537-1553)</vt:lpstr>
      <vt:lpstr>Thomas Cranmer (1489 -1556)</vt:lpstr>
      <vt:lpstr>After Henry VIII and Edward VI: Mary Tudor</vt:lpstr>
      <vt:lpstr>Queen Elizabeth I</vt:lpstr>
      <vt:lpstr>Mary Stuart, Queen of Scots (1542-1587) Not to be confused with Mary Tudor</vt:lpstr>
      <vt:lpstr>Models of Church-State Development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9: English and French Reformation</dc:title>
  <dc:creator>ann orlando</dc:creator>
  <cp:lastModifiedBy>AOrlando</cp:lastModifiedBy>
  <cp:revision>50</cp:revision>
  <dcterms:created xsi:type="dcterms:W3CDTF">2005-11-30T18:33:08Z</dcterms:created>
  <dcterms:modified xsi:type="dcterms:W3CDTF">2019-01-26T15:19:41Z</dcterms:modified>
</cp:coreProperties>
</file>