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9" r:id="rId3"/>
    <p:sldId id="260" r:id="rId4"/>
    <p:sldId id="261" r:id="rId5"/>
    <p:sldId id="270" r:id="rId6"/>
    <p:sldId id="271" r:id="rId7"/>
    <p:sldId id="272" r:id="rId8"/>
    <p:sldId id="257" r:id="rId9"/>
    <p:sldId id="262" r:id="rId10"/>
    <p:sldId id="264" r:id="rId11"/>
    <p:sldId id="265" r:id="rId12"/>
    <p:sldId id="263" r:id="rId13"/>
    <p:sldId id="266" r:id="rId14"/>
    <p:sldId id="267" r:id="rId15"/>
    <p:sldId id="268" r:id="rId16"/>
    <p:sldId id="273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2B63016-C459-4937-B4F6-567F15EF574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15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BF62B-2B40-4D46-B791-98AA1B3A1C9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D7F76-76A9-4784-9EFE-3210E31D812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8538A-24D5-4815-938E-238DEEB02F5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809DBB-89A8-43E4-9FCE-5B616362BC3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8AC6E-3CDB-427B-B026-F8EAA82794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4087F-4EA2-424D-B7DD-406676C01F4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A89961-5D2D-4353-A4B9-0E91BDC190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915C9-B95B-4836-8D2B-FF63A92C50E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54DC5-76AF-4155-9D3D-63866C2A43A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9D620-2422-406D-9B01-8EC36D89AC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86759374-A281-41A4-9896-11EF212EECC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 7</a:t>
            </a:r>
            <a:r>
              <a:rPr lang="en-US" dirty="0" smtClean="0"/>
              <a:t>: </a:t>
            </a:r>
            <a:r>
              <a:rPr lang="en-US" dirty="0"/>
              <a:t>History Later 16</a:t>
            </a:r>
            <a:r>
              <a:rPr lang="en-US" baseline="30000" dirty="0"/>
              <a:t>th</a:t>
            </a:r>
            <a:r>
              <a:rPr lang="en-US" dirty="0"/>
              <a:t> C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Orlando</a:t>
            </a:r>
          </a:p>
          <a:p>
            <a:r>
              <a:rPr lang="en-US" smtClean="0"/>
              <a:t>30 </a:t>
            </a:r>
            <a:r>
              <a:rPr lang="en-US" smtClean="0"/>
              <a:t>January </a:t>
            </a:r>
            <a:r>
              <a:rPr lang="en-US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Philip II Against Ottoman Empire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Ottoman Empire controlled all of southern and eastern Mediterranean. </a:t>
            </a:r>
          </a:p>
          <a:p>
            <a:r>
              <a:rPr lang="en-US" sz="2600"/>
              <a:t>Ottoman’s threatened Italy and Western Mediterranean</a:t>
            </a:r>
          </a:p>
          <a:p>
            <a:r>
              <a:rPr lang="en-US" sz="2600"/>
              <a:t>Spanish Navy defeated Turkish Navy at two key battles</a:t>
            </a:r>
          </a:p>
          <a:p>
            <a:pPr lvl="1"/>
            <a:r>
              <a:rPr lang="en-US" sz="2200"/>
              <a:t>Malta, 1565</a:t>
            </a:r>
          </a:p>
          <a:p>
            <a:pPr lvl="1"/>
            <a:r>
              <a:rPr lang="en-US" sz="2200"/>
              <a:t>Lepanto, 1571 (Miguel Cervantes wounded in battle)</a:t>
            </a:r>
          </a:p>
          <a:p>
            <a:r>
              <a:rPr lang="en-US" sz="2600"/>
              <a:t>Spanish Navy was the greatest military force in Europe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Expansion of Islam Under Ottoman Turks </a:t>
            </a:r>
            <a:r>
              <a:rPr lang="en-US" sz="2200"/>
              <a:t>ccat.sas.upenn.edu/~rs143/map6.jpg</a:t>
            </a:r>
            <a:r>
              <a:rPr lang="en-US"/>
              <a:t> </a:t>
            </a:r>
            <a:br>
              <a:rPr lang="en-US"/>
            </a:b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7325"/>
          </a:xfrm>
        </p:spPr>
        <p:txBody>
          <a:bodyPr/>
          <a:lstStyle/>
          <a:p>
            <a:endParaRPr lang="en-US"/>
          </a:p>
        </p:txBody>
      </p:sp>
      <p:pic>
        <p:nvPicPr>
          <p:cNvPr id="15365" name="Picture 5" descr="map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828800"/>
            <a:ext cx="7429500" cy="4629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Philip II and the English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After Mary Tudor died, and Elizabeth became queen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Philip tried to marry Elizabeth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Elizabeth’s support of Protestants led to quick rejection of Philip’s offer</a:t>
            </a:r>
          </a:p>
          <a:p>
            <a:pPr>
              <a:lnSpc>
                <a:spcPct val="80000"/>
              </a:lnSpc>
            </a:pPr>
            <a:r>
              <a:rPr lang="en-US" sz="2600"/>
              <a:t>Elizabeth gave support to Protestants against Spain  in Low Countries</a:t>
            </a:r>
          </a:p>
          <a:p>
            <a:pPr>
              <a:lnSpc>
                <a:spcPct val="80000"/>
              </a:lnSpc>
            </a:pPr>
            <a:r>
              <a:rPr lang="en-US" sz="2600"/>
              <a:t>Philip declared war on Elizabeth and sent a fleet to invade England</a:t>
            </a:r>
          </a:p>
          <a:p>
            <a:pPr>
              <a:lnSpc>
                <a:spcPct val="80000"/>
              </a:lnSpc>
            </a:pPr>
            <a:r>
              <a:rPr lang="en-US" sz="2600"/>
              <a:t>Spanish armada destroyed in storm of 1588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Destroys most important element of Spanish might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Limits Spain’s ability to respond to revolt in Low Countries 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Also limits Spain’s ability to counter aggression in missionary countries around the world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Philip II and France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Opposed to Henry IV (Bourbon)</a:t>
            </a:r>
          </a:p>
          <a:p>
            <a:pPr lvl="1"/>
            <a:r>
              <a:rPr lang="en-US"/>
              <a:t>Protestant background</a:t>
            </a:r>
          </a:p>
          <a:p>
            <a:pPr lvl="1"/>
            <a:r>
              <a:rPr lang="en-US"/>
              <a:t>Henry also giving aid to rebellious Low Countries</a:t>
            </a:r>
          </a:p>
          <a:p>
            <a:r>
              <a:rPr lang="en-US"/>
              <a:t>Attempts to invade France and force return to Valois dynasty (successors of Francois I); unsuccessful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Spain in Time of Philip II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Staunchly Catholic</a:t>
            </a:r>
          </a:p>
          <a:p>
            <a:r>
              <a:rPr lang="en-US" sz="2600"/>
              <a:t>Great Empire of Europe and European Expansion in Western Hemisphere</a:t>
            </a:r>
          </a:p>
          <a:p>
            <a:r>
              <a:rPr lang="en-US" sz="2600"/>
              <a:t>Foes not only political but also religiously different: Islam and Protestants</a:t>
            </a:r>
          </a:p>
          <a:p>
            <a:r>
              <a:rPr lang="en-US" sz="2600"/>
              <a:t>Spain sees herself and creates an identity for herself as the most Catholic country</a:t>
            </a:r>
          </a:p>
          <a:p>
            <a:pPr lvl="1"/>
            <a:r>
              <a:rPr lang="en-US" sz="2200"/>
              <a:t>Lasts until the end of 20</a:t>
            </a:r>
            <a:r>
              <a:rPr lang="en-US" sz="2200" baseline="30000"/>
              <a:t>th</a:t>
            </a:r>
            <a:r>
              <a:rPr lang="en-US" sz="2200"/>
              <a:t> Century</a:t>
            </a:r>
          </a:p>
          <a:p>
            <a:r>
              <a:rPr lang="en-US" sz="2600"/>
              <a:t>Creates the energy and environment for great Catholic revival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Spanish Empire From 16</a:t>
            </a:r>
            <a:r>
              <a:rPr lang="en-US" sz="3800" baseline="30000"/>
              <a:t>th</a:t>
            </a:r>
            <a:r>
              <a:rPr lang="en-US" sz="3800"/>
              <a:t> to 18</a:t>
            </a:r>
            <a:r>
              <a:rPr lang="en-US" sz="3800" baseline="30000"/>
              <a:t>th</a:t>
            </a:r>
            <a:r>
              <a:rPr lang="en-US" sz="3800"/>
              <a:t> Centuries</a:t>
            </a:r>
            <a:br>
              <a:rPr lang="en-US" sz="3800"/>
            </a:br>
            <a:r>
              <a:rPr lang="en-US" sz="2600"/>
              <a:t>encarta.msn.com/media_461518061/Spanish_Empire.html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7325"/>
          </a:xfrm>
        </p:spPr>
        <p:txBody>
          <a:bodyPr/>
          <a:lstStyle/>
          <a:p>
            <a:endParaRPr lang="en-US"/>
          </a:p>
        </p:txBody>
      </p:sp>
      <p:pic>
        <p:nvPicPr>
          <p:cNvPr id="18437" name="Picture 5" descr="Spanish Empi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895600"/>
            <a:ext cx="5295900" cy="3124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1. </a:t>
            </a:r>
            <a:r>
              <a:rPr lang="en-US" sz="2800" dirty="0"/>
              <a:t>An account of St. Bartholomew’s Day massacre, 10.16 in </a:t>
            </a:r>
            <a:r>
              <a:rPr lang="en-US" sz="2800" i="1" dirty="0"/>
              <a:t>The European Reformations Sourcebook</a:t>
            </a:r>
            <a:r>
              <a:rPr lang="en-US" sz="2800" dirty="0"/>
              <a:t>. </a:t>
            </a:r>
            <a:r>
              <a:rPr lang="en-US" sz="2800" dirty="0" err="1"/>
              <a:t>ed</a:t>
            </a:r>
            <a:r>
              <a:rPr lang="en-US" sz="2800" dirty="0"/>
              <a:t> Carter Lindberg. Malden: Blackwell, 2000 p. 197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2</a:t>
            </a:r>
            <a:r>
              <a:rPr lang="en-US" sz="2800" dirty="0" smtClean="0"/>
              <a:t>. </a:t>
            </a:r>
            <a:r>
              <a:rPr lang="en-US" sz="2800" dirty="0"/>
              <a:t>Accounts of Henry IV and Edict of Nantes, 10.19-10.22 </a:t>
            </a:r>
            <a:r>
              <a:rPr lang="en-US" sz="2800" i="1" dirty="0"/>
              <a:t>The European Reformations Sourcebook</a:t>
            </a:r>
            <a:r>
              <a:rPr lang="en-US" sz="2800" dirty="0"/>
              <a:t>. </a:t>
            </a:r>
            <a:r>
              <a:rPr lang="en-US" sz="2800" dirty="0" err="1"/>
              <a:t>ed</a:t>
            </a:r>
            <a:r>
              <a:rPr lang="en-US" sz="2800" dirty="0"/>
              <a:t> Carter Lindberg. Malden: Blackwell, 2000 p. 200-203. 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Social developments in 16</a:t>
            </a:r>
            <a:r>
              <a:rPr lang="en-US" baseline="30000"/>
              <a:t>th</a:t>
            </a:r>
            <a:r>
              <a:rPr lang="en-US"/>
              <a:t> C</a:t>
            </a:r>
          </a:p>
          <a:p>
            <a:r>
              <a:rPr lang="en-US"/>
              <a:t>French Reformation</a:t>
            </a:r>
          </a:p>
          <a:p>
            <a:r>
              <a:rPr lang="en-US"/>
              <a:t>Spanish Imperial Power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Refresher on Great Political Leaders of 16</a:t>
            </a:r>
            <a:r>
              <a:rPr lang="en-US" sz="3800" baseline="30000"/>
              <a:t>th</a:t>
            </a:r>
            <a:r>
              <a:rPr lang="en-US" sz="3800"/>
              <a:t> Century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HRE: Charles V</a:t>
            </a:r>
          </a:p>
          <a:p>
            <a:r>
              <a:rPr lang="en-US"/>
              <a:t>Spain: Charles V and Philip II</a:t>
            </a:r>
          </a:p>
          <a:p>
            <a:r>
              <a:rPr lang="en-US"/>
              <a:t>Germany: Frederick of Saxony</a:t>
            </a:r>
          </a:p>
          <a:p>
            <a:r>
              <a:rPr lang="en-US"/>
              <a:t>England: Henry VIII, Elizabeth I</a:t>
            </a:r>
          </a:p>
          <a:p>
            <a:r>
              <a:rPr lang="en-US"/>
              <a:t>France: Francois I, Henry IV</a:t>
            </a:r>
          </a:p>
          <a:p>
            <a:r>
              <a:rPr lang="en-US"/>
              <a:t>Italy: divided into parts, Pope, French, HRE</a:t>
            </a:r>
          </a:p>
          <a:p>
            <a:r>
              <a:rPr lang="en-US"/>
              <a:t>Ottoman Empire: Suleiman Magnificent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Social Developments of 16</a:t>
            </a:r>
            <a:r>
              <a:rPr lang="en-US" baseline="30000"/>
              <a:t>th</a:t>
            </a:r>
            <a:r>
              <a:rPr lang="en-US"/>
              <a:t> C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Vernacular Languages come into their own as political language, language of culture</a:t>
            </a:r>
          </a:p>
          <a:p>
            <a:pPr lvl="1"/>
            <a:r>
              <a:rPr lang="en-US" sz="2000" dirty="0"/>
              <a:t>Translation of Bible</a:t>
            </a:r>
          </a:p>
          <a:p>
            <a:pPr lvl="1"/>
            <a:r>
              <a:rPr lang="en-US" sz="2000" dirty="0"/>
              <a:t>Luther’s German Bible</a:t>
            </a:r>
          </a:p>
          <a:p>
            <a:pPr lvl="1"/>
            <a:r>
              <a:rPr lang="en-US" sz="2000" dirty="0"/>
              <a:t>English King James Bible</a:t>
            </a:r>
          </a:p>
          <a:p>
            <a:r>
              <a:rPr lang="en-US" sz="2400" dirty="0"/>
              <a:t>Significant increase in </a:t>
            </a:r>
            <a:r>
              <a:rPr lang="en-US" sz="2400" dirty="0" smtClean="0"/>
              <a:t>literacy</a:t>
            </a:r>
          </a:p>
          <a:p>
            <a:pPr lvl="1"/>
            <a:r>
              <a:rPr lang="en-US" sz="2000" dirty="0" smtClean="0"/>
              <a:t>Printing Press</a:t>
            </a:r>
          </a:p>
          <a:p>
            <a:pPr lvl="1"/>
            <a:r>
              <a:rPr lang="en-US" sz="2000" dirty="0" smtClean="0"/>
              <a:t>True both northern and southern Europe</a:t>
            </a:r>
            <a:endParaRPr lang="en-US" sz="2000" dirty="0"/>
          </a:p>
          <a:p>
            <a:r>
              <a:rPr lang="en-US" sz="2400" dirty="0"/>
              <a:t>Rising middle class of merchants, artisans </a:t>
            </a:r>
          </a:p>
          <a:p>
            <a:pPr lvl="1"/>
            <a:r>
              <a:rPr lang="en-US" sz="2000" dirty="0" smtClean="0"/>
              <a:t>Increasing importance of cities</a:t>
            </a:r>
          </a:p>
          <a:p>
            <a:pPr lvl="1"/>
            <a:r>
              <a:rPr lang="en-US" sz="2000" dirty="0" smtClean="0"/>
              <a:t>Calvin </a:t>
            </a:r>
            <a:r>
              <a:rPr lang="en-US" sz="2000" dirty="0"/>
              <a:t>rethinks sin of usury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Political Background </a:t>
            </a:r>
            <a:br>
              <a:rPr lang="en-US" sz="3800"/>
            </a:br>
            <a:r>
              <a:rPr lang="en-US" sz="3800"/>
              <a:t>Reformed Church in France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Recall that Catholic hierarchy of France tried to be at a distance from Vatican: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Conciliarism and Gallicanism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Sorbonne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Francois I won right from Pope Leo X to appoint bishops</a:t>
            </a:r>
          </a:p>
          <a:p>
            <a:pPr>
              <a:lnSpc>
                <a:spcPct val="90000"/>
              </a:lnSpc>
            </a:pPr>
            <a:r>
              <a:rPr lang="en-US" sz="2600"/>
              <a:t>Francois I protected humanists and some reformers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They were opposed to Pope, who opposed his plans in Italy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Wanted to form alliances with Lutheran princes who opposed Charles V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But persecuted anyone who threatened stability of political order in France</a:t>
            </a:r>
          </a:p>
          <a:p>
            <a:pPr>
              <a:lnSpc>
                <a:spcPct val="90000"/>
              </a:lnSpc>
            </a:pPr>
            <a:endParaRPr lang="en-US" sz="2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Reformation Groups in France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Earliest groups were called Huguenots; perhaps for an early French reformer exiled in Geneva, Besancon </a:t>
            </a:r>
            <a:r>
              <a:rPr lang="en-US" sz="2100" dirty="0" err="1"/>
              <a:t>Hughues</a:t>
            </a:r>
            <a:endParaRPr lang="en-US" sz="2100" dirty="0"/>
          </a:p>
          <a:p>
            <a:pPr>
              <a:lnSpc>
                <a:spcPct val="90000"/>
              </a:lnSpc>
            </a:pPr>
            <a:r>
              <a:rPr lang="en-US" sz="2100" dirty="0"/>
              <a:t>Geneva sent many pastors-missionaries to France in order to form congregations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Recall part of their </a:t>
            </a:r>
            <a:r>
              <a:rPr lang="en-US" sz="2000" dirty="0" smtClean="0"/>
              <a:t>mission was </a:t>
            </a:r>
            <a:r>
              <a:rPr lang="en-US" sz="2000" dirty="0"/>
              <a:t>to form more holy cities like Geneva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Appealed to rising class of artisans, small shopkeepers, bankers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Francois I son, Henry II (1547-1559) persecuted all Protestants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Henry took over inquisition from Church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Executed many, many Huguenots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By 1561, </a:t>
            </a:r>
            <a:r>
              <a:rPr lang="en-US" sz="2100" dirty="0" smtClean="0"/>
              <a:t>over 2000 </a:t>
            </a:r>
            <a:r>
              <a:rPr lang="en-US" sz="2100" dirty="0"/>
              <a:t>Reformed Congregations in France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Pushed for war against Spain in Netherlands to rescue persecuted Protestants in Netherlands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French Politics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100"/>
              <a:t>After death of Henry II, political turmoil in France; his widow, Catherine d’Medici really in charge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Depending on external politics, she alternately supported or opposed Huguenots</a:t>
            </a:r>
          </a:p>
          <a:p>
            <a:pPr>
              <a:lnSpc>
                <a:spcPct val="80000"/>
              </a:lnSpc>
            </a:pPr>
            <a:r>
              <a:rPr lang="en-US" sz="2100"/>
              <a:t>In 1562 Huguenots try to enlist armed support of English Protestants</a:t>
            </a:r>
          </a:p>
          <a:p>
            <a:pPr>
              <a:lnSpc>
                <a:spcPct val="80000"/>
              </a:lnSpc>
            </a:pPr>
            <a:r>
              <a:rPr lang="en-US" sz="2100"/>
              <a:t>Catherine ‘declares war’ on Huguenots in 1563; leads to St. Bartholomew's Day massacre</a:t>
            </a:r>
          </a:p>
          <a:p>
            <a:pPr>
              <a:lnSpc>
                <a:spcPct val="80000"/>
              </a:lnSpc>
            </a:pPr>
            <a:r>
              <a:rPr lang="en-US" sz="2100"/>
              <a:t>Out of turmoil, Henry IV (1594-1610), first Bourbon king, is accepted as regent after he converts to Catholicism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‘Paris is worth a Mass’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Edict of Nantes, 1598, made Catholicism the official religion in France; but Huguenots granted some rights to property and worship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Assassinated in 1610 by a Catholic radical (madman?)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Religious Map of Europe c. 1560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6" name="Picture 4" descr="map19r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752600"/>
            <a:ext cx="6000750" cy="428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Driving Power of Late 16</a:t>
            </a:r>
            <a:r>
              <a:rPr lang="en-US" baseline="30000"/>
              <a:t>th</a:t>
            </a:r>
            <a:r>
              <a:rPr lang="en-US"/>
              <a:t> C: Philip II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Born 1527; only son of Charles V and Elizabeth of Portugal</a:t>
            </a:r>
          </a:p>
          <a:p>
            <a:pPr>
              <a:lnSpc>
                <a:spcPct val="80000"/>
              </a:lnSpc>
            </a:pPr>
            <a:r>
              <a:rPr lang="en-US" sz="2600"/>
              <a:t>Became king of Spain, Portugal, Low Countries, Sicily in 1556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Remained staunchly Catholic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Briefly married to Mary Tudor, Queen of England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Tried to roll back tide of Protestantism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Died 1598</a:t>
            </a:r>
          </a:p>
          <a:p>
            <a:pPr>
              <a:lnSpc>
                <a:spcPct val="80000"/>
              </a:lnSpc>
            </a:pPr>
            <a:r>
              <a:rPr lang="en-US" sz="2600"/>
              <a:t>Three major political enemies: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Ottoman Empire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English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French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266</TotalTime>
  <Words>822</Words>
  <Application>Microsoft Office PowerPoint</Application>
  <PresentationFormat>On-screen Show (4:3)</PresentationFormat>
  <Paragraphs>100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Edge</vt:lpstr>
      <vt:lpstr>Class 7: History Later 16th C</vt:lpstr>
      <vt:lpstr>Outline</vt:lpstr>
      <vt:lpstr>Refresher on Great Political Leaders of 16th Century</vt:lpstr>
      <vt:lpstr>Social Developments of 16th C</vt:lpstr>
      <vt:lpstr>Political Background  Reformed Church in France</vt:lpstr>
      <vt:lpstr>Reformation Groups in France</vt:lpstr>
      <vt:lpstr>More French Politics</vt:lpstr>
      <vt:lpstr>Religious Map of Europe c. 1560</vt:lpstr>
      <vt:lpstr>Driving Power of Late 16th C: Philip II</vt:lpstr>
      <vt:lpstr>Philip II Against Ottoman Empire</vt:lpstr>
      <vt:lpstr>Expansion of Islam Under Ottoman Turks ccat.sas.upenn.edu/~rs143/map6.jpg  </vt:lpstr>
      <vt:lpstr>Philip II and the English</vt:lpstr>
      <vt:lpstr>Philip II and France</vt:lpstr>
      <vt:lpstr>Spain in Time of Philip II</vt:lpstr>
      <vt:lpstr>Spanish Empire From 16th to 18th Centuries encarta.msn.com/media_461518061/Spanish_Empire.html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7: History Later 16th C</dc:title>
  <dc:creator>ann orlando</dc:creator>
  <cp:lastModifiedBy>AOrlando</cp:lastModifiedBy>
  <cp:revision>51</cp:revision>
  <dcterms:created xsi:type="dcterms:W3CDTF">2005-11-30T18:25:40Z</dcterms:created>
  <dcterms:modified xsi:type="dcterms:W3CDTF">2019-01-26T15:20:32Z</dcterms:modified>
</cp:coreProperties>
</file>