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</p:sldMasterIdLst>
  <p:sldIdLst>
    <p:sldId id="256" r:id="rId2"/>
    <p:sldId id="283" r:id="rId3"/>
    <p:sldId id="257" r:id="rId4"/>
    <p:sldId id="260" r:id="rId5"/>
    <p:sldId id="279" r:id="rId6"/>
    <p:sldId id="286" r:id="rId7"/>
    <p:sldId id="261" r:id="rId8"/>
    <p:sldId id="267" r:id="rId9"/>
    <p:sldId id="268" r:id="rId10"/>
    <p:sldId id="269" r:id="rId11"/>
    <p:sldId id="284" r:id="rId12"/>
    <p:sldId id="280" r:id="rId13"/>
    <p:sldId id="281" r:id="rId14"/>
    <p:sldId id="285" r:id="rId15"/>
    <p:sldId id="282" r:id="rId16"/>
    <p:sldId id="287" r:id="rId17"/>
    <p:sldId id="27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90" y="-48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r>
              <a:rPr lang="en-US" altLang="en-US"/>
              <a:t>Click to edit Master title style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 altLang="en-US"/>
              <a:t>Click to edit Master subtitle style</a:t>
            </a:r>
          </a:p>
        </p:txBody>
      </p:sp>
      <p:sp>
        <p:nvSpPr>
          <p:cNvPr id="8196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7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198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48A749F9-AB9F-40C2-819E-A69B0957F50D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8199" name="Freeform 7"/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8200" name="Line 8"/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1D44CFF-723F-4418-9ABA-ACEF3046E85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1CF81B-29B7-4993-9D5B-11B5D46708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0569F4-D2FF-4E3D-85AA-9B8CD4346AD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750D7D-31DC-4EBE-86D6-26DBD5BD4DB3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FFE7A04-4E9A-40E8-80E4-68B253DC9A6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AF7BC1-B886-480A-BADB-8724A7F5472D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8DAF41-643A-4A29-8AB4-8EDF0DBD79A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4BFC8F0-F052-422F-83B4-11488AA1FCC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6073B-1E48-4385-954A-7260514204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E5A852-8736-4A65-8134-5BE4CE6E1D4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endParaRPr lang="en-US" altLang="en-US"/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79818E8E-096E-49AE-BF3E-5078D13C36B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7175" name="Freeform 7"/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/>
            <a:ahLst/>
            <a:cxnLst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</p:spPr>
        <p:txBody>
          <a:bodyPr/>
          <a:lstStyle/>
          <a:p>
            <a:endParaRPr lang="en-US"/>
          </a:p>
        </p:txBody>
      </p:sp>
      <p:sp>
        <p:nvSpPr>
          <p:cNvPr id="7176" name="Line 8"/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itchFamily="18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fontAlgn="base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itchFamily="2" charset="2"/>
        <a:buChar char="q"/>
        <a:defRPr sz="2600">
          <a:solidFill>
            <a:schemeClr val="tx1"/>
          </a:solidFill>
          <a:latin typeface="+mn-lt"/>
        </a:defRPr>
      </a:lvl2pPr>
      <a:lvl3pPr marL="1022350" indent="-350838" algn="l" rtl="0" fontAlgn="base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itchFamily="2" charset="2"/>
        <a:buChar char="n"/>
        <a:defRPr sz="2200">
          <a:solidFill>
            <a:schemeClr val="tx1"/>
          </a:solidFill>
          <a:latin typeface="+mn-lt"/>
        </a:defRPr>
      </a:lvl3pPr>
      <a:lvl4pPr marL="1339850" indent="-31591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q"/>
        <a:defRPr sz="2000">
          <a:solidFill>
            <a:schemeClr val="tx1"/>
          </a:solidFill>
          <a:latin typeface="+mn-lt"/>
        </a:defRPr>
      </a:lvl4pPr>
      <a:lvl5pPr marL="16811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1383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25955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0527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509963" indent="-339725" algn="l" rtl="0" fontAlgn="base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cel.org/ccel/teresa/life.viii.xiii.html" TargetMode="External"/><Relationship Id="rId2" Type="http://schemas.openxmlformats.org/officeDocument/2006/relationships/hyperlink" Target="http://www.ccel.org/ccel/teresa/life.v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Class </a:t>
            </a:r>
            <a:r>
              <a:rPr lang="en-US" dirty="0"/>
              <a:t>9</a:t>
            </a:r>
            <a:r>
              <a:rPr lang="en-US" smtClean="0"/>
              <a:t>: </a:t>
            </a:r>
            <a:r>
              <a:rPr lang="en-US" dirty="0"/>
              <a:t>Teresa and </a:t>
            </a:r>
            <a:r>
              <a:rPr lang="en-US" dirty="0" smtClean="0"/>
              <a:t>John of the Cross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Dr. Ann T. Orlando</a:t>
            </a:r>
          </a:p>
          <a:p>
            <a:r>
              <a:rPr lang="en-US" dirty="0"/>
              <a:t>6</a:t>
            </a:r>
            <a:r>
              <a:rPr lang="en-US" dirty="0" smtClean="0"/>
              <a:t> </a:t>
            </a:r>
            <a:r>
              <a:rPr lang="en-US" dirty="0"/>
              <a:t>February </a:t>
            </a:r>
            <a:r>
              <a:rPr lang="en-US" dirty="0" smtClean="0"/>
              <a:t>2019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But…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Teresa was a woman of action</a:t>
            </a:r>
          </a:p>
          <a:p>
            <a:r>
              <a:rPr lang="en-US"/>
              <a:t>The interiority and reliance on God was not one of passivity</a:t>
            </a:r>
          </a:p>
          <a:p>
            <a:r>
              <a:rPr lang="en-US"/>
              <a:t>Often the Will of God is a call to action, even heroic action; action which may not lead to ‘success’</a:t>
            </a:r>
          </a:p>
          <a:p>
            <a:r>
              <a:rPr lang="en-US"/>
              <a:t>St. Teresa recognized that being a friend of God, meant carrying the cross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/>
              <a:t>Carmelites of the </a:t>
            </a:r>
            <a:r>
              <a:rPr lang="en-US" sz="3600" dirty="0"/>
              <a:t>P</a:t>
            </a:r>
            <a:r>
              <a:rPr lang="en-US" sz="3600" dirty="0" smtClean="0"/>
              <a:t>rimitive Rule (Reformed, Discalced Carmelites) 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Teresa founded St. Joseph’s convent of Reformed Carmelites in 1562</a:t>
            </a:r>
          </a:p>
          <a:p>
            <a:r>
              <a:rPr lang="en-US" sz="2800" dirty="0" smtClean="0"/>
              <a:t>Semi-cloistered, return to austerity</a:t>
            </a:r>
          </a:p>
          <a:p>
            <a:pPr lvl="1"/>
            <a:r>
              <a:rPr lang="en-US" sz="2400" dirty="0" smtClean="0"/>
              <a:t>Encouraged mendicant activities of nuns</a:t>
            </a:r>
          </a:p>
          <a:p>
            <a:pPr lvl="1"/>
            <a:r>
              <a:rPr lang="en-US" sz="2400" dirty="0" smtClean="0"/>
              <a:t>But also accepted monetary support from wealthy patrons</a:t>
            </a:r>
          </a:p>
          <a:p>
            <a:r>
              <a:rPr lang="en-US" sz="2800" dirty="0" smtClean="0"/>
              <a:t>Convent sizes limited to about 20 nuns</a:t>
            </a:r>
          </a:p>
          <a:p>
            <a:pPr lvl="1"/>
            <a:r>
              <a:rPr lang="en-US" sz="2400" dirty="0" smtClean="0"/>
              <a:t>More than that might lead to some ‘lazy’ nuns</a:t>
            </a:r>
          </a:p>
          <a:p>
            <a:r>
              <a:rPr lang="en-US" sz="2800" dirty="0" smtClean="0"/>
              <a:t>The Primitive Rule was based on rule written by St. Albert of Jerusalem in the 13</a:t>
            </a:r>
            <a:r>
              <a:rPr lang="en-US" sz="2800" baseline="30000" dirty="0" smtClean="0"/>
              <a:t>th</a:t>
            </a:r>
            <a:r>
              <a:rPr lang="en-US" sz="2800" dirty="0" smtClean="0"/>
              <a:t> C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21982773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Impact of Teresa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Shortly after her death Phillip II had her papers brought to the Escorial for safe keeping</a:t>
            </a:r>
          </a:p>
          <a:p>
            <a:r>
              <a:rPr lang="en-US" dirty="0" smtClean="0"/>
              <a:t>Reformed Carmelite convents quickly spread throughout Europe</a:t>
            </a:r>
          </a:p>
          <a:p>
            <a:r>
              <a:rPr lang="en-US" dirty="0" smtClean="0"/>
              <a:t>Teresa’s model for convents becomes the standard for most houses for reformed women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292796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John of the Cross (1542-1591)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Became a Carmelite and as a young priest met Teresa in 1568</a:t>
            </a:r>
          </a:p>
          <a:p>
            <a:r>
              <a:rPr lang="en-US" sz="2400" dirty="0" smtClean="0"/>
              <a:t>She encouraged him to carry out similar reforms of the male Carmelite communities</a:t>
            </a:r>
          </a:p>
          <a:p>
            <a:r>
              <a:rPr lang="en-US" sz="2400" dirty="0" smtClean="0"/>
              <a:t>He established the first male Discalced Carmelite monastery in 1569</a:t>
            </a:r>
          </a:p>
          <a:p>
            <a:r>
              <a:rPr lang="en-US" sz="2400" dirty="0" smtClean="0"/>
              <a:t>He was strongly opposed by ‘old’ </a:t>
            </a:r>
            <a:r>
              <a:rPr lang="en-US" sz="2400" dirty="0" smtClean="0"/>
              <a:t>Carmelite houses </a:t>
            </a:r>
            <a:r>
              <a:rPr lang="en-US" sz="2400" dirty="0" smtClean="0"/>
              <a:t>and imprisoned in Carmelite monastery in Toledo</a:t>
            </a:r>
          </a:p>
          <a:p>
            <a:pPr lvl="1"/>
            <a:r>
              <a:rPr lang="en-US" sz="2000" dirty="0" smtClean="0"/>
              <a:t>Eventually he escaped, nursed back to health by Teresa’s nuns,  to continue his reforms</a:t>
            </a:r>
          </a:p>
          <a:p>
            <a:pPr marL="0" indent="0"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61477022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Mystical Literature of John of Cross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Writings and poetry informed by</a:t>
            </a:r>
          </a:p>
          <a:p>
            <a:pPr lvl="1"/>
            <a:r>
              <a:rPr lang="en-US" dirty="0" smtClean="0"/>
              <a:t>Difficulties of his life</a:t>
            </a:r>
          </a:p>
          <a:p>
            <a:pPr lvl="1"/>
            <a:r>
              <a:rPr lang="en-US" dirty="0" smtClean="0"/>
              <a:t>Desire for complete union with the Trinity</a:t>
            </a:r>
          </a:p>
          <a:p>
            <a:r>
              <a:rPr lang="en-US" dirty="0" smtClean="0"/>
              <a:t>Most important works</a:t>
            </a:r>
          </a:p>
          <a:p>
            <a:pPr lvl="1"/>
            <a:r>
              <a:rPr lang="en-US" i="1" dirty="0" smtClean="0"/>
              <a:t>Ascent of Mt Carmel</a:t>
            </a:r>
          </a:p>
          <a:p>
            <a:pPr lvl="1"/>
            <a:r>
              <a:rPr lang="en-US" i="1" dirty="0" smtClean="0"/>
              <a:t>Dark Night of the Soul</a:t>
            </a:r>
          </a:p>
          <a:p>
            <a:pPr lvl="1"/>
            <a:r>
              <a:rPr lang="en-US" i="1" dirty="0" smtClean="0"/>
              <a:t>Spiritual Canticle of the Soul and the Bridegroom of Christ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65714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Capuchins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000" dirty="0" smtClean="0"/>
              <a:t>Two main branches of Franciscans</a:t>
            </a:r>
          </a:p>
          <a:p>
            <a:pPr lvl="1"/>
            <a:r>
              <a:rPr lang="en-US" sz="1800" dirty="0" smtClean="0"/>
              <a:t>Observant</a:t>
            </a:r>
          </a:p>
          <a:p>
            <a:pPr lvl="1"/>
            <a:r>
              <a:rPr lang="en-US" sz="1800" dirty="0" err="1" smtClean="0"/>
              <a:t>Conventuals</a:t>
            </a:r>
            <a:endParaRPr lang="en-US" sz="1800" dirty="0" smtClean="0"/>
          </a:p>
          <a:p>
            <a:r>
              <a:rPr lang="en-US" sz="2000" dirty="0" smtClean="0"/>
              <a:t>Begin in central Italy as a reform of the Franciscans</a:t>
            </a:r>
          </a:p>
          <a:p>
            <a:pPr lvl="1"/>
            <a:r>
              <a:rPr lang="en-US" sz="1800" dirty="0" smtClean="0"/>
              <a:t>Fr. Matteo da </a:t>
            </a:r>
            <a:r>
              <a:rPr lang="en-US" sz="1800" dirty="0" err="1" smtClean="0"/>
              <a:t>Bascio</a:t>
            </a:r>
            <a:r>
              <a:rPr lang="en-US" sz="1800" dirty="0" smtClean="0"/>
              <a:t> seeks to return the Observant Franciscans to a stricter observance of Francis’ Rule (1520)</a:t>
            </a:r>
          </a:p>
          <a:p>
            <a:r>
              <a:rPr lang="en-US" sz="2000" dirty="0" smtClean="0"/>
              <a:t>Fr. </a:t>
            </a:r>
            <a:r>
              <a:rPr lang="en-US" sz="2000" dirty="0" err="1" smtClean="0"/>
              <a:t>Bernadino</a:t>
            </a:r>
            <a:r>
              <a:rPr lang="en-US" sz="2000" dirty="0" smtClean="0"/>
              <a:t> </a:t>
            </a:r>
            <a:r>
              <a:rPr lang="en-US" sz="2000" dirty="0" err="1" smtClean="0"/>
              <a:t>Orchino</a:t>
            </a:r>
            <a:r>
              <a:rPr lang="en-US" sz="2000" dirty="0" smtClean="0"/>
              <a:t> comes from </a:t>
            </a:r>
            <a:r>
              <a:rPr lang="en-US" sz="2000" dirty="0" err="1" smtClean="0"/>
              <a:t>Conventuals</a:t>
            </a:r>
            <a:r>
              <a:rPr lang="en-US" sz="2000" dirty="0" smtClean="0"/>
              <a:t> and is an early member of the Capuchins, becomes third Vicar General</a:t>
            </a:r>
          </a:p>
          <a:p>
            <a:pPr lvl="1"/>
            <a:r>
              <a:rPr lang="en-US" sz="1800" dirty="0" smtClean="0"/>
              <a:t>But…he eventually abandons Catholicism, going to Zurich where he marries and becomes a </a:t>
            </a:r>
            <a:r>
              <a:rPr lang="en-US" sz="1800" dirty="0" smtClean="0"/>
              <a:t>Calvinist </a:t>
            </a:r>
            <a:r>
              <a:rPr lang="en-US" sz="1800" dirty="0" smtClean="0"/>
              <a:t>pastor</a:t>
            </a:r>
          </a:p>
          <a:p>
            <a:r>
              <a:rPr lang="en-US" sz="2200" dirty="0" smtClean="0"/>
              <a:t>For a time, Capuchins forbidden to preach but by end of 16</a:t>
            </a:r>
            <a:r>
              <a:rPr lang="en-US" sz="2200" baseline="30000" dirty="0" smtClean="0"/>
              <a:t>th</a:t>
            </a:r>
            <a:r>
              <a:rPr lang="en-US" sz="2200" dirty="0" smtClean="0"/>
              <a:t> C allowed full activities</a:t>
            </a:r>
          </a:p>
          <a:p>
            <a:pPr lvl="1"/>
            <a:r>
              <a:rPr lang="en-US" sz="1800" dirty="0" smtClean="0"/>
              <a:t>Grow very rapidly throughout Europe</a:t>
            </a:r>
          </a:p>
          <a:p>
            <a:pPr lvl="1"/>
            <a:r>
              <a:rPr lang="en-US" sz="1800" dirty="0" smtClean="0"/>
              <a:t>Many Capuchin missionaries in later 16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and 17</a:t>
            </a:r>
            <a:r>
              <a:rPr lang="en-US" sz="1800" baseline="30000" dirty="0" smtClean="0"/>
              <a:t>th</a:t>
            </a:r>
            <a:r>
              <a:rPr lang="en-US" sz="1800" dirty="0" smtClean="0"/>
              <a:t> C</a:t>
            </a:r>
          </a:p>
          <a:p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5979213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Trappist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A reform of the Cistercians (themselves a reform of Benedictines </a:t>
            </a:r>
            <a:r>
              <a:rPr lang="en-US" sz="2800" dirty="0" smtClean="0"/>
              <a:t>from </a:t>
            </a:r>
            <a:r>
              <a:rPr lang="en-US" sz="2800" dirty="0" smtClean="0"/>
              <a:t>Cluny)</a:t>
            </a:r>
          </a:p>
          <a:p>
            <a:r>
              <a:rPr lang="en-US" sz="2800" dirty="0" smtClean="0"/>
              <a:t>Based in French abbey, La Trappe in Normandy</a:t>
            </a:r>
          </a:p>
          <a:p>
            <a:r>
              <a:rPr lang="en-US" sz="2800" dirty="0" smtClean="0"/>
              <a:t>A move to a strict observance of Benedict’s Rule by Armand de </a:t>
            </a:r>
            <a:r>
              <a:rPr lang="en-US" sz="2800" dirty="0" err="1" smtClean="0"/>
              <a:t>Rance</a:t>
            </a:r>
            <a:r>
              <a:rPr lang="en-US" sz="2800" dirty="0" smtClean="0"/>
              <a:t> c. 1664</a:t>
            </a:r>
          </a:p>
          <a:p>
            <a:pPr lvl="1"/>
            <a:r>
              <a:rPr lang="en-US" sz="2400" dirty="0" smtClean="0"/>
              <a:t>He was the commendatory abbot (a layman) until he formally joined the order</a:t>
            </a:r>
          </a:p>
          <a:p>
            <a:r>
              <a:rPr lang="en-US" sz="2800" dirty="0" smtClean="0"/>
              <a:t>The </a:t>
            </a:r>
            <a:r>
              <a:rPr lang="en-US" sz="2800" dirty="0" err="1" smtClean="0"/>
              <a:t>Trappists</a:t>
            </a:r>
            <a:r>
              <a:rPr lang="en-US" sz="2800" dirty="0" smtClean="0"/>
              <a:t> formed a separate order from the Cistercians in 1890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0121840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Assignments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sz="2800" dirty="0" smtClean="0"/>
              <a:t>1. </a:t>
            </a:r>
            <a:r>
              <a:rPr lang="en-US" sz="2800" dirty="0"/>
              <a:t>Teresa of Avila. Autobiography, Teresa’s Arguments of the Chapters available at 	</a:t>
            </a:r>
            <a:r>
              <a:rPr lang="en-US" sz="2800" dirty="0">
                <a:hlinkClick r:id="rId2"/>
              </a:rPr>
              <a:t>http://www.ccel.org/ccel/teresa/life.v.html</a:t>
            </a:r>
            <a:r>
              <a:rPr lang="en-US" sz="2800" dirty="0"/>
              <a:t> and Chapter XII available at 	</a:t>
            </a:r>
            <a:r>
              <a:rPr lang="en-US" sz="2800" dirty="0">
                <a:hlinkClick r:id="rId3"/>
              </a:rPr>
              <a:t>http://</a:t>
            </a:r>
            <a:r>
              <a:rPr lang="en-US" sz="2800" dirty="0" smtClean="0">
                <a:hlinkClick r:id="rId3"/>
              </a:rPr>
              <a:t>www.ccel.org/ccel/teresa/life.viii.xiii.html</a:t>
            </a:r>
            <a:endParaRPr lang="en-US" sz="2800" dirty="0" smtClean="0"/>
          </a:p>
          <a:p>
            <a:pPr>
              <a:lnSpc>
                <a:spcPct val="90000"/>
              </a:lnSpc>
            </a:pPr>
            <a:r>
              <a:rPr lang="en-US" sz="2800" dirty="0" smtClean="0"/>
              <a:t>John of the Cross, “Song of the Soul”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5560334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Catholic (Spanish) Response and Reform</a:t>
            </a:r>
          </a:p>
          <a:p>
            <a:r>
              <a:rPr lang="en-US" dirty="0" smtClean="0"/>
              <a:t>Teresa of Avila</a:t>
            </a:r>
          </a:p>
          <a:p>
            <a:r>
              <a:rPr lang="en-US" dirty="0" smtClean="0"/>
              <a:t>John of the Cross</a:t>
            </a:r>
          </a:p>
          <a:p>
            <a:r>
              <a:rPr lang="en-US" dirty="0" smtClean="0"/>
              <a:t>Capuchins</a:t>
            </a:r>
          </a:p>
          <a:p>
            <a:r>
              <a:rPr lang="en-US" dirty="0" err="1" smtClean="0"/>
              <a:t>Trappists</a:t>
            </a:r>
            <a:endParaRPr lang="en-US" dirty="0" smtClean="0"/>
          </a:p>
          <a:p>
            <a:r>
              <a:rPr lang="en-US" dirty="0" smtClean="0"/>
              <a:t>Basically, this is about reforming old orders</a:t>
            </a:r>
          </a:p>
          <a:p>
            <a:pPr lvl="1"/>
            <a:r>
              <a:rPr lang="en-US" dirty="0" smtClean="0"/>
              <a:t>The Corruption within the Church and the Reformation outside it, led to revival and reform of many older orders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752957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b="1"/>
              <a:t>Catholic Response Main Points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Reform of corrupt practice</a:t>
            </a:r>
          </a:p>
          <a:p>
            <a:pPr>
              <a:lnSpc>
                <a:spcPct val="90000"/>
              </a:lnSpc>
            </a:pPr>
            <a:r>
              <a:rPr lang="en-US"/>
              <a:t>Affirmation of basic Catholic doctrine</a:t>
            </a:r>
          </a:p>
          <a:p>
            <a:pPr>
              <a:lnSpc>
                <a:spcPct val="90000"/>
              </a:lnSpc>
            </a:pPr>
            <a:r>
              <a:rPr lang="en-US"/>
              <a:t>Renewal of Catholic spiritual practice</a:t>
            </a:r>
          </a:p>
          <a:p>
            <a:pPr>
              <a:lnSpc>
                <a:spcPct val="90000"/>
              </a:lnSpc>
            </a:pPr>
            <a:r>
              <a:rPr lang="en-US"/>
              <a:t>Arts in service of theology</a:t>
            </a:r>
          </a:p>
          <a:p>
            <a:pPr>
              <a:lnSpc>
                <a:spcPct val="90000"/>
              </a:lnSpc>
            </a:pPr>
            <a:r>
              <a:rPr lang="en-US"/>
              <a:t>Historians are at odds what to call Catholicism in this period</a:t>
            </a:r>
          </a:p>
          <a:p>
            <a:pPr lvl="1">
              <a:lnSpc>
                <a:spcPct val="90000"/>
              </a:lnSpc>
            </a:pPr>
            <a:r>
              <a:rPr lang="en-US"/>
              <a:t>Counter Reformation</a:t>
            </a:r>
          </a:p>
          <a:p>
            <a:pPr lvl="1">
              <a:lnSpc>
                <a:spcPct val="90000"/>
              </a:lnSpc>
            </a:pPr>
            <a:r>
              <a:rPr lang="en-US"/>
              <a:t>Catholic Reformation</a:t>
            </a:r>
          </a:p>
          <a:p>
            <a:pPr lvl="1">
              <a:lnSpc>
                <a:spcPct val="90000"/>
              </a:lnSpc>
            </a:pPr>
            <a:r>
              <a:rPr lang="en-US"/>
              <a:t>Early Modern Catholicism</a:t>
            </a:r>
          </a:p>
          <a:p>
            <a:pPr>
              <a:lnSpc>
                <a:spcPct val="90000"/>
              </a:lnSpc>
            </a:pP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Catholic Reform Before Reformation: Ximenes de Cisneros (1436-1517)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2600"/>
              <a:t>Franciscan, Confessor to Queen Isabel</a:t>
            </a:r>
          </a:p>
          <a:p>
            <a:pPr>
              <a:lnSpc>
                <a:spcPct val="80000"/>
              </a:lnSpc>
            </a:pPr>
            <a:r>
              <a:rPr lang="en-US" sz="2600"/>
              <a:t>Extensive reform of clergy in Spain</a:t>
            </a:r>
          </a:p>
          <a:p>
            <a:pPr>
              <a:lnSpc>
                <a:spcPct val="80000"/>
              </a:lnSpc>
            </a:pPr>
            <a:r>
              <a:rPr lang="en-US" sz="2600"/>
              <a:t>Founded University of Alcala, combining Humanism and Scholasticism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Cervantes and Ignatius Loyola both alumni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Published first polyglot Bible: Latin, Hebrew; Greek, Chaldean</a:t>
            </a:r>
          </a:p>
          <a:p>
            <a:pPr>
              <a:lnSpc>
                <a:spcPct val="80000"/>
              </a:lnSpc>
            </a:pPr>
            <a:r>
              <a:rPr lang="en-US" sz="2600"/>
              <a:t>Opposed indulgence to rebuild St. Peter’s</a:t>
            </a:r>
          </a:p>
          <a:p>
            <a:pPr>
              <a:lnSpc>
                <a:spcPct val="80000"/>
              </a:lnSpc>
            </a:pPr>
            <a:r>
              <a:rPr lang="en-US" sz="2600"/>
              <a:t>Grand Inquisitor</a:t>
            </a:r>
          </a:p>
          <a:p>
            <a:pPr lvl="1">
              <a:lnSpc>
                <a:spcPct val="80000"/>
              </a:lnSpc>
            </a:pPr>
            <a:r>
              <a:rPr lang="en-US" sz="2200"/>
              <a:t>Forced Baptism of Jews and Muslims</a:t>
            </a:r>
          </a:p>
          <a:p>
            <a:pPr>
              <a:lnSpc>
                <a:spcPct val="80000"/>
              </a:lnSpc>
            </a:pPr>
            <a:r>
              <a:rPr lang="en-US" sz="2600"/>
              <a:t>Briefly regent of Spain until Charles V reached majority and assumed throne</a:t>
            </a:r>
          </a:p>
          <a:p>
            <a:pPr>
              <a:lnSpc>
                <a:spcPct val="80000"/>
              </a:lnSpc>
            </a:pPr>
            <a:endParaRPr lang="en-US" sz="26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Inquisition: 15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Established by Ferdinand and Isabella </a:t>
            </a:r>
          </a:p>
          <a:p>
            <a:pPr lvl="1"/>
            <a:r>
              <a:rPr lang="en-US" dirty="0" smtClean="0"/>
              <a:t>Initially established to determine loyalty of Jews living in southern Spain</a:t>
            </a:r>
          </a:p>
          <a:p>
            <a:pPr lvl="1"/>
            <a:r>
              <a:rPr lang="en-US" dirty="0" smtClean="0"/>
              <a:t>Some Spanish authorities wary of </a:t>
            </a:r>
            <a:r>
              <a:rPr lang="en-US" dirty="0" err="1" smtClean="0"/>
              <a:t>Conversos</a:t>
            </a:r>
            <a:r>
              <a:rPr lang="en-US" dirty="0"/>
              <a:t> </a:t>
            </a:r>
            <a:r>
              <a:rPr lang="en-US" dirty="0" smtClean="0"/>
              <a:t>(Jews and Muslims recently converted to Catholicism)</a:t>
            </a:r>
          </a:p>
          <a:p>
            <a:r>
              <a:rPr lang="en-US" dirty="0" smtClean="0"/>
              <a:t>Ferdinand and Isabella issue decree of expulsion 1492</a:t>
            </a:r>
          </a:p>
          <a:p>
            <a:pPr lvl="1"/>
            <a:r>
              <a:rPr lang="en-US" dirty="0" smtClean="0"/>
              <a:t>Claim was in part to protect </a:t>
            </a:r>
            <a:r>
              <a:rPr lang="en-US" dirty="0" err="1" smtClean="0"/>
              <a:t>Conversos</a:t>
            </a:r>
            <a:r>
              <a:rPr lang="en-US" dirty="0" smtClean="0"/>
              <a:t> from non-believing Jews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03203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Spanish Inquisition: 16</a:t>
            </a:r>
            <a:r>
              <a:rPr lang="en-US" baseline="30000" dirty="0" smtClean="0"/>
              <a:t>th</a:t>
            </a:r>
            <a:r>
              <a:rPr lang="en-US" dirty="0" smtClean="0"/>
              <a:t> C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Sometimes referred to as the ‘new’ Inquisition</a:t>
            </a:r>
          </a:p>
          <a:p>
            <a:pPr lvl="1"/>
            <a:r>
              <a:rPr lang="en-US" sz="2000" dirty="0" smtClean="0"/>
              <a:t>Authority come from the Pope</a:t>
            </a:r>
          </a:p>
          <a:p>
            <a:pPr lvl="1"/>
            <a:r>
              <a:rPr lang="en-US" sz="2000" dirty="0" smtClean="0"/>
              <a:t>Levels of tribunals with appeals to the Suprema</a:t>
            </a:r>
          </a:p>
          <a:p>
            <a:pPr lvl="1"/>
            <a:r>
              <a:rPr lang="en-US" sz="2000" dirty="0" smtClean="0"/>
              <a:t>Scope broadened to include investigations into heresy, witchcraft and other crimes</a:t>
            </a:r>
          </a:p>
          <a:p>
            <a:r>
              <a:rPr lang="en-US" sz="2400" dirty="0" smtClean="0"/>
              <a:t>While later English propaganda made the Spanish Inquisition notorious</a:t>
            </a:r>
          </a:p>
          <a:p>
            <a:pPr lvl="1"/>
            <a:r>
              <a:rPr lang="en-US" sz="2000" dirty="0" smtClean="0"/>
              <a:t>On average, about 10-20 people per year were killed</a:t>
            </a:r>
          </a:p>
          <a:p>
            <a:pPr lvl="1"/>
            <a:r>
              <a:rPr lang="en-US" sz="2000" dirty="0" smtClean="0"/>
              <a:t>Torture was very carefully regulated</a:t>
            </a:r>
          </a:p>
          <a:p>
            <a:r>
              <a:rPr lang="en-US" sz="2400" dirty="0" smtClean="0"/>
              <a:t>Spanish Inquisition actually much more lenient and procedural than equivalent courts elsewhere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9801700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800"/>
              <a:t>Spanish Reform of Monasteries: Teresa of Avila (1515-1582)</a:t>
            </a: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/>
              <a:t>One of 10 children; mother died when she was 15; her father put her into an Augustinian convent</a:t>
            </a:r>
          </a:p>
          <a:p>
            <a:pPr>
              <a:lnSpc>
                <a:spcPct val="80000"/>
              </a:lnSpc>
            </a:pPr>
            <a:r>
              <a:rPr lang="en-US" sz="1900"/>
              <a:t>After reading St. Jerome, decided to entire Carmelites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Shortly after suffered severe illness; dedicated herself to suffering Christ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Beginning of mystical visions</a:t>
            </a:r>
          </a:p>
          <a:p>
            <a:pPr>
              <a:lnSpc>
                <a:spcPct val="80000"/>
              </a:lnSpc>
            </a:pPr>
            <a:r>
              <a:rPr lang="en-US" sz="1900"/>
              <a:t>Started renewal of Carmelites with renewal of herself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Return to more basic monastic forms; Discalced Carmelites, 1560</a:t>
            </a:r>
          </a:p>
          <a:p>
            <a:pPr lvl="1">
              <a:lnSpc>
                <a:spcPct val="80000"/>
              </a:lnSpc>
            </a:pPr>
            <a:r>
              <a:rPr lang="en-US" sz="1700"/>
              <a:t>Small group of supporters gathered around her; wrote </a:t>
            </a:r>
            <a:r>
              <a:rPr lang="en-US" sz="1700" i="1"/>
              <a:t>Way of Perfection, </a:t>
            </a:r>
            <a:r>
              <a:rPr lang="en-US" sz="1700"/>
              <a:t>1565</a:t>
            </a:r>
          </a:p>
          <a:p>
            <a:pPr>
              <a:lnSpc>
                <a:spcPct val="80000"/>
              </a:lnSpc>
            </a:pPr>
            <a:r>
              <a:rPr lang="en-US" sz="1900"/>
              <a:t>Met John of Cross in 1567; encouraged him to found male version of Discalced Carmelites</a:t>
            </a:r>
          </a:p>
          <a:p>
            <a:pPr>
              <a:lnSpc>
                <a:spcPct val="80000"/>
              </a:lnSpc>
            </a:pPr>
            <a:r>
              <a:rPr lang="en-US" sz="1900" i="1"/>
              <a:t>Interior Castles</a:t>
            </a:r>
            <a:r>
              <a:rPr lang="en-US" sz="1900"/>
              <a:t> description of advance of mystic in prayer and encounter with Trinity; 1577</a:t>
            </a:r>
          </a:p>
          <a:p>
            <a:pPr>
              <a:lnSpc>
                <a:spcPct val="80000"/>
              </a:lnSpc>
            </a:pPr>
            <a:r>
              <a:rPr lang="en-US" sz="1900"/>
              <a:t>Major impact of her life was after her death; famous for having prayed, “God deliver us from sullen saints!”</a:t>
            </a:r>
          </a:p>
          <a:p>
            <a:pPr>
              <a:lnSpc>
                <a:spcPct val="80000"/>
              </a:lnSpc>
            </a:pPr>
            <a:r>
              <a:rPr lang="en-US" sz="1900"/>
              <a:t>Along with Catherine of Sienna, declared Doctor of Church 1970</a:t>
            </a:r>
          </a:p>
          <a:p>
            <a:pPr>
              <a:lnSpc>
                <a:spcPct val="80000"/>
              </a:lnSpc>
            </a:pPr>
            <a:endParaRPr lang="en-US" sz="190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Spirituality of Teresa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sz="1900" dirty="0"/>
              <a:t>In the tradition of Christian spiritual progress: purgative, illuminative, unitive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Most famous description in Teresa of this is in </a:t>
            </a:r>
            <a:r>
              <a:rPr lang="en-US" sz="1900" i="1" dirty="0"/>
              <a:t>Interior Castles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God thought of as residing in the inner most castle; we start in the outer most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Seven levels of dwelling places through which we must move to arrive at the inner-most castle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One moves through these dwelling places by cultivating humility and obedience to God’s Will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But must spend time in these dwelling places to discern God’s Will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Importance of friends in helping in the journey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Friends here below, like confessors</a:t>
            </a:r>
          </a:p>
          <a:p>
            <a:pPr lvl="1">
              <a:lnSpc>
                <a:spcPct val="80000"/>
              </a:lnSpc>
            </a:pPr>
            <a:r>
              <a:rPr lang="en-US" sz="1700" dirty="0"/>
              <a:t>Friends above, the saints</a:t>
            </a:r>
            <a:r>
              <a:rPr lang="en-US" sz="1700" dirty="0" smtClean="0"/>
              <a:t>; </a:t>
            </a:r>
            <a:r>
              <a:rPr lang="en-US" sz="1700" dirty="0"/>
              <a:t>Teresa’s special devotion to St. Joseph</a:t>
            </a:r>
          </a:p>
          <a:p>
            <a:pPr>
              <a:lnSpc>
                <a:spcPct val="80000"/>
              </a:lnSpc>
            </a:pPr>
            <a:r>
              <a:rPr lang="en-US" sz="1900" dirty="0"/>
              <a:t>Importance of keeping focused on God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Teresa’s Bookmark Prayer</a:t>
            </a: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Let nothing disturb you.</a:t>
            </a:r>
            <a:br>
              <a:rPr lang="en-US"/>
            </a:br>
            <a:r>
              <a:rPr lang="en-US"/>
              <a:t>Let nothing afrighten you.</a:t>
            </a:r>
            <a:br>
              <a:rPr lang="en-US"/>
            </a:br>
            <a:r>
              <a:rPr lang="en-US"/>
              <a:t>All things are passing.</a:t>
            </a:r>
            <a:br>
              <a:rPr lang="en-US"/>
            </a:br>
            <a:r>
              <a:rPr lang="en-US"/>
              <a:t>God alone is changeless</a:t>
            </a:r>
            <a:br>
              <a:rPr lang="en-US"/>
            </a:br>
            <a:r>
              <a:rPr lang="en-US"/>
              <a:t>He who has patience wants for nothing</a:t>
            </a:r>
            <a:br>
              <a:rPr lang="en-US"/>
            </a:br>
            <a:r>
              <a:rPr lang="en-US"/>
              <a:t>He who has God has all things.</a:t>
            </a:r>
            <a:br>
              <a:rPr lang="en-US"/>
            </a:br>
            <a:r>
              <a:rPr lang="en-US"/>
              <a:t>God alone suffices.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1676</TotalTime>
  <Words>1072</Words>
  <Application>Microsoft Office PowerPoint</Application>
  <PresentationFormat>On-screen Show (4:3)</PresentationFormat>
  <Paragraphs>121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Edge</vt:lpstr>
      <vt:lpstr>Class 9: Teresa and John of the Cross</vt:lpstr>
      <vt:lpstr>Introduction</vt:lpstr>
      <vt:lpstr>Catholic Response Main Points</vt:lpstr>
      <vt:lpstr>Catholic Reform Before Reformation: Ximenes de Cisneros (1436-1517)</vt:lpstr>
      <vt:lpstr>Spanish Inquisition: 15th C</vt:lpstr>
      <vt:lpstr>Spanish Inquisition: 16th C</vt:lpstr>
      <vt:lpstr>Spanish Reform of Monasteries: Teresa of Avila (1515-1582)</vt:lpstr>
      <vt:lpstr>Spirituality of Teresa</vt:lpstr>
      <vt:lpstr>Teresa’s Bookmark Prayer</vt:lpstr>
      <vt:lpstr>But…</vt:lpstr>
      <vt:lpstr>Carmelites of the Primitive Rule (Reformed, Discalced Carmelites) </vt:lpstr>
      <vt:lpstr>Impact of Teresa</vt:lpstr>
      <vt:lpstr>John of the Cross (1542-1591)</vt:lpstr>
      <vt:lpstr>Mystical Literature of John of Cross</vt:lpstr>
      <vt:lpstr>Capuchins</vt:lpstr>
      <vt:lpstr>Trappist</vt:lpstr>
      <vt:lpstr>Assignments</vt:lpstr>
    </vt:vector>
  </TitlesOfParts>
  <Company>self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Class 11: Theresa and Ignatius</dc:title>
  <dc:creator>ann orlando</dc:creator>
  <cp:lastModifiedBy>AOrlando</cp:lastModifiedBy>
  <cp:revision>81</cp:revision>
  <dcterms:created xsi:type="dcterms:W3CDTF">2005-11-30T18:40:02Z</dcterms:created>
  <dcterms:modified xsi:type="dcterms:W3CDTF">2019-01-31T12:18:24Z</dcterms:modified>
</cp:coreProperties>
</file>